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4.xml" ContentType="application/vnd.openxmlformats-officedocument.presentationml.tag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5.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7.xml" ContentType="application/vnd.openxmlformats-officedocument.presentationml.tags+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8.xml" ContentType="application/vnd.openxmlformats-officedocument.presentationml.tag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1.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p:sldMasterIdLst>
    <p:sldMasterId id="2147483648" r:id="rId2"/>
  </p:sldMasterIdLst>
  <p:notesMasterIdLst>
    <p:notesMasterId r:id="rId155"/>
  </p:notesMasterIdLst>
  <p:handoutMasterIdLst>
    <p:handoutMasterId r:id="rId156"/>
  </p:handoutMasterIdLst>
  <p:sldIdLst>
    <p:sldId id="523" r:id="rId3"/>
    <p:sldId id="524" r:id="rId4"/>
    <p:sldId id="525" r:id="rId5"/>
    <p:sldId id="526" r:id="rId6"/>
    <p:sldId id="527" r:id="rId7"/>
    <p:sldId id="528" r:id="rId8"/>
    <p:sldId id="529" r:id="rId9"/>
    <p:sldId id="530" r:id="rId10"/>
    <p:sldId id="532" r:id="rId11"/>
    <p:sldId id="533" r:id="rId12"/>
    <p:sldId id="534" r:id="rId13"/>
    <p:sldId id="535" r:id="rId14"/>
    <p:sldId id="536" r:id="rId15"/>
    <p:sldId id="537" r:id="rId16"/>
    <p:sldId id="538" r:id="rId17"/>
    <p:sldId id="539" r:id="rId18"/>
    <p:sldId id="410" r:id="rId19"/>
    <p:sldId id="422" r:id="rId20"/>
    <p:sldId id="647" r:id="rId21"/>
    <p:sldId id="648" r:id="rId22"/>
    <p:sldId id="649" r:id="rId23"/>
    <p:sldId id="650" r:id="rId24"/>
    <p:sldId id="651" r:id="rId25"/>
    <p:sldId id="652" r:id="rId26"/>
    <p:sldId id="653" r:id="rId27"/>
    <p:sldId id="654" r:id="rId28"/>
    <p:sldId id="655" r:id="rId29"/>
    <p:sldId id="657" r:id="rId30"/>
    <p:sldId id="658" r:id="rId31"/>
    <p:sldId id="457" r:id="rId32"/>
    <p:sldId id="540" r:id="rId33"/>
    <p:sldId id="460" r:id="rId34"/>
    <p:sldId id="659" r:id="rId35"/>
    <p:sldId id="458" r:id="rId36"/>
    <p:sldId id="541" r:id="rId37"/>
    <p:sldId id="542" r:id="rId38"/>
    <p:sldId id="544" r:id="rId39"/>
    <p:sldId id="423" r:id="rId40"/>
    <p:sldId id="412" r:id="rId41"/>
    <p:sldId id="425" r:id="rId42"/>
    <p:sldId id="465" r:id="rId43"/>
    <p:sldId id="545" r:id="rId44"/>
    <p:sldId id="473" r:id="rId45"/>
    <p:sldId id="546" r:id="rId46"/>
    <p:sldId id="428" r:id="rId47"/>
    <p:sldId id="470" r:id="rId48"/>
    <p:sldId id="471" r:id="rId49"/>
    <p:sldId id="472" r:id="rId50"/>
    <p:sldId id="429" r:id="rId51"/>
    <p:sldId id="413" r:id="rId52"/>
    <p:sldId id="474" r:id="rId53"/>
    <p:sldId id="480" r:id="rId54"/>
    <p:sldId id="483" r:id="rId55"/>
    <p:sldId id="646" r:id="rId56"/>
    <p:sldId id="488" r:id="rId57"/>
    <p:sldId id="430" r:id="rId58"/>
    <p:sldId id="477" r:id="rId59"/>
    <p:sldId id="478" r:id="rId60"/>
    <p:sldId id="479" r:id="rId61"/>
    <p:sldId id="487" r:id="rId62"/>
    <p:sldId id="431" r:id="rId63"/>
    <p:sldId id="508" r:id="rId64"/>
    <p:sldId id="589" r:id="rId65"/>
    <p:sldId id="590" r:id="rId66"/>
    <p:sldId id="587" r:id="rId67"/>
    <p:sldId id="588" r:id="rId68"/>
    <p:sldId id="591" r:id="rId69"/>
    <p:sldId id="592" r:id="rId70"/>
    <p:sldId id="553"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0" r:id="rId98"/>
    <p:sldId id="581" r:id="rId99"/>
    <p:sldId id="582" r:id="rId100"/>
    <p:sldId id="583" r:id="rId101"/>
    <p:sldId id="593" r:id="rId102"/>
    <p:sldId id="594" r:id="rId103"/>
    <p:sldId id="595" r:id="rId104"/>
    <p:sldId id="596" r:id="rId105"/>
    <p:sldId id="597" r:id="rId106"/>
    <p:sldId id="598" r:id="rId107"/>
    <p:sldId id="599" r:id="rId108"/>
    <p:sldId id="600" r:id="rId109"/>
    <p:sldId id="601" r:id="rId110"/>
    <p:sldId id="602" r:id="rId111"/>
    <p:sldId id="603" r:id="rId112"/>
    <p:sldId id="604" r:id="rId113"/>
    <p:sldId id="605" r:id="rId114"/>
    <p:sldId id="606" r:id="rId115"/>
    <p:sldId id="607" r:id="rId116"/>
    <p:sldId id="608" r:id="rId117"/>
    <p:sldId id="609" r:id="rId118"/>
    <p:sldId id="610" r:id="rId119"/>
    <p:sldId id="611" r:id="rId120"/>
    <p:sldId id="612" r:id="rId121"/>
    <p:sldId id="613" r:id="rId122"/>
    <p:sldId id="614" r:id="rId123"/>
    <p:sldId id="615" r:id="rId124"/>
    <p:sldId id="616" r:id="rId125"/>
    <p:sldId id="617" r:id="rId126"/>
    <p:sldId id="618" r:id="rId127"/>
    <p:sldId id="619" r:id="rId128"/>
    <p:sldId id="620" r:id="rId129"/>
    <p:sldId id="621" r:id="rId130"/>
    <p:sldId id="622" r:id="rId131"/>
    <p:sldId id="623" r:id="rId132"/>
    <p:sldId id="624" r:id="rId133"/>
    <p:sldId id="625" r:id="rId134"/>
    <p:sldId id="626" r:id="rId135"/>
    <p:sldId id="627" r:id="rId136"/>
    <p:sldId id="628" r:id="rId137"/>
    <p:sldId id="629" r:id="rId138"/>
    <p:sldId id="630" r:id="rId139"/>
    <p:sldId id="631" r:id="rId140"/>
    <p:sldId id="632" r:id="rId141"/>
    <p:sldId id="633" r:id="rId142"/>
    <p:sldId id="634" r:id="rId143"/>
    <p:sldId id="635" r:id="rId144"/>
    <p:sldId id="636" r:id="rId145"/>
    <p:sldId id="637" r:id="rId146"/>
    <p:sldId id="638" r:id="rId147"/>
    <p:sldId id="639" r:id="rId148"/>
    <p:sldId id="640" r:id="rId149"/>
    <p:sldId id="641" r:id="rId150"/>
    <p:sldId id="642" r:id="rId151"/>
    <p:sldId id="643" r:id="rId152"/>
    <p:sldId id="644" r:id="rId153"/>
    <p:sldId id="645" r:id="rId154"/>
  </p:sldIdLst>
  <p:sldSz cx="9144000" cy="6858000" type="screen4x3"/>
  <p:notesSz cx="6858000" cy="9144000"/>
  <p:embeddedFontLst>
    <p:embeddedFont>
      <p:font typeface="黑体" panose="02010609060101010101" pitchFamily="49" charset="-122"/>
      <p:regular r:id="rId157"/>
    </p:embeddedFont>
    <p:embeddedFont>
      <p:font typeface="华文彩云" panose="02010800040101010101" pitchFamily="2" charset="-122"/>
      <p:regular r:id="rId158"/>
    </p:embeddedFont>
    <p:embeddedFont>
      <p:font typeface="Franklin Gothic Medium" panose="020B0603020102020204" pitchFamily="34" charset="0"/>
      <p:regular r:id="rId159"/>
      <p:italic r:id="rId160"/>
    </p:embeddedFont>
    <p:embeddedFont>
      <p:font typeface="Century Schoolbook" panose="02040604050505020304" pitchFamily="18" charset="0"/>
      <p:regular r:id="rId161"/>
      <p:bold r:id="rId162"/>
      <p:italic r:id="rId163"/>
      <p:boldItalic r:id="rId164"/>
    </p:embeddedFont>
    <p:embeddedFont>
      <p:font typeface="幼圆" panose="02010509060101010101" pitchFamily="49" charset="-122"/>
      <p:regular r:id="rId165"/>
    </p:embeddedFont>
    <p:embeddedFont>
      <p:font typeface="Candara" panose="020E0502030303020204" pitchFamily="34" charset="0"/>
      <p:regular r:id="rId166"/>
      <p:bold r:id="rId167"/>
      <p:italic r:id="rId168"/>
      <p:boldItalic r:id="rId169"/>
    </p:embeddedFont>
    <p:embeddedFont>
      <p:font typeface="Franklin Gothic Book" panose="020B0503020102020204" pitchFamily="34" charset="0"/>
      <p:regular r:id="rId170"/>
      <p:italic r:id="rId171"/>
    </p:embeddedFont>
    <p:embeddedFont>
      <p:font typeface="微软雅黑" panose="020B0503020204020204" pitchFamily="34" charset="-122"/>
      <p:regular r:id="rId172"/>
      <p:bold r:id="rId173"/>
    </p:embeddedFont>
    <p:embeddedFont>
      <p:font typeface="Verdana" panose="020B0604030504040204" pitchFamily="34" charset="0"/>
      <p:regular r:id="rId174"/>
      <p:bold r:id="rId175"/>
      <p:italic r:id="rId176"/>
      <p:boldItalic r:id="rId1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01E4EF"/>
    <a:srgbClr val="33CCFF"/>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p:cViewPr varScale="1">
        <p:scale>
          <a:sx n="90" d="100"/>
          <a:sy n="90" d="100"/>
        </p:scale>
        <p:origin x="-846" y="-96"/>
      </p:cViewPr>
      <p:guideLst>
        <p:guide orient="horz" pos="2160"/>
        <p:guide pos="2880"/>
      </p:guideLst>
    </p:cSldViewPr>
  </p:slideViewPr>
  <p:outlineViewPr>
    <p:cViewPr>
      <p:scale>
        <a:sx n="33" d="100"/>
        <a:sy n="33" d="100"/>
      </p:scale>
      <p:origin x="0" y="32838"/>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font" Target="fonts/font3.fntdata"/><Relationship Id="rId175" Type="http://schemas.openxmlformats.org/officeDocument/2006/relationships/font" Target="fonts/font19.fntdata"/><Relationship Id="rId170" Type="http://schemas.openxmlformats.org/officeDocument/2006/relationships/font" Target="fonts/font14.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font" Target="fonts/font4.fntdata"/><Relationship Id="rId165" Type="http://schemas.openxmlformats.org/officeDocument/2006/relationships/font" Target="fonts/font9.fntdata"/><Relationship Id="rId181"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71" Type="http://schemas.openxmlformats.org/officeDocument/2006/relationships/font" Target="fonts/font15.fntdata"/><Relationship Id="rId176" Type="http://schemas.openxmlformats.org/officeDocument/2006/relationships/font" Target="fonts/font20.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5.fntdata"/><Relationship Id="rId166"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handoutMaster" Target="handoutMasters/handoutMaster1.xml"/><Relationship Id="rId177"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font" Target="fonts/font16.fntdata"/><Relationship Id="rId18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6.fntdata"/><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fntdata"/><Relationship Id="rId178"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8.fntdata"/><Relationship Id="rId179"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8.fntdata"/><Relationship Id="rId169" Type="http://schemas.openxmlformats.org/officeDocument/2006/relationships/font" Target="fonts/font13.fntdata"/></Relationships>
</file>

<file path=ppt/diagrams/_rels/data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8C49E3-CBB7-4F6F-90F4-EF7DCB1F8D38}"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zh-CN" altLang="en-US"/>
        </a:p>
      </dgm:t>
    </dgm:pt>
    <dgm:pt modelId="{D41D003C-89A3-4ECA-A4AF-7529C51C3B10}">
      <dgm:prSet custT="1"/>
      <dgm:spPr/>
      <dgm:t>
        <a:bodyPr/>
        <a:lstStyle/>
        <a:p>
          <a:pPr rtl="0">
            <a:lnSpc>
              <a:spcPct val="150000"/>
            </a:lnSpc>
          </a:pPr>
          <a:r>
            <a:rPr lang="zh-CN" altLang="en-US" sz="2800" b="1" baseline="0" dirty="0" smtClean="0">
              <a:latin typeface="+mj-ea"/>
              <a:ea typeface="+mj-ea"/>
            </a:rPr>
            <a:t>尺寸、重量等</a:t>
          </a:r>
          <a:endParaRPr lang="zh-CN" altLang="en-US" sz="2800" dirty="0">
            <a:latin typeface="+mj-ea"/>
            <a:ea typeface="+mj-ea"/>
          </a:endParaRPr>
        </a:p>
      </dgm:t>
    </dgm:pt>
    <dgm:pt modelId="{6AB2E8F9-C825-4CCC-9B3F-D2988A4145D2}" type="parTrans" cxnId="{CC1626A6-C467-4CB9-9005-B0E147DCE39C}">
      <dgm:prSet/>
      <dgm:spPr/>
      <dgm:t>
        <a:bodyPr/>
        <a:lstStyle/>
        <a:p>
          <a:endParaRPr lang="zh-CN" altLang="en-US">
            <a:latin typeface="+mj-ea"/>
            <a:ea typeface="+mj-ea"/>
          </a:endParaRPr>
        </a:p>
      </dgm:t>
    </dgm:pt>
    <dgm:pt modelId="{BA34306D-47C2-4250-8F31-E6E8AA68ADA3}" type="sibTrans" cxnId="{CC1626A6-C467-4CB9-9005-B0E147DCE39C}">
      <dgm:prSet/>
      <dgm:spPr/>
      <dgm:t>
        <a:bodyPr/>
        <a:lstStyle/>
        <a:p>
          <a:endParaRPr lang="zh-CN" altLang="en-US">
            <a:latin typeface="+mj-ea"/>
            <a:ea typeface="+mj-ea"/>
          </a:endParaRPr>
        </a:p>
      </dgm:t>
    </dgm:pt>
    <dgm:pt modelId="{FC725BFB-BD5E-4C9A-8BFA-1C84E2EC5E0F}">
      <dgm:prSet custT="1"/>
      <dgm:spPr/>
      <dgm:t>
        <a:bodyPr/>
        <a:lstStyle/>
        <a:p>
          <a:pPr rtl="0"/>
          <a:r>
            <a:rPr lang="zh-CN" altLang="en-US" sz="2400" b="1" baseline="0" dirty="0" smtClean="0">
              <a:solidFill>
                <a:srgbClr val="0000FF"/>
              </a:solidFill>
              <a:latin typeface="+mj-ea"/>
              <a:ea typeface="+mj-ea"/>
            </a:rPr>
            <a:t>实际物体</a:t>
          </a:r>
          <a:endParaRPr lang="zh-CN" altLang="en-US" sz="2400" dirty="0">
            <a:solidFill>
              <a:srgbClr val="0000FF"/>
            </a:solidFill>
            <a:latin typeface="+mj-ea"/>
            <a:ea typeface="+mj-ea"/>
          </a:endParaRPr>
        </a:p>
      </dgm:t>
    </dgm:pt>
    <dgm:pt modelId="{84A1C11F-C074-4A8A-92CA-2F7657BE8C71}" type="parTrans" cxnId="{59B1B7B4-2916-404F-8EA5-CC8E88467B3B}">
      <dgm:prSet/>
      <dgm:spPr/>
      <dgm:t>
        <a:bodyPr/>
        <a:lstStyle/>
        <a:p>
          <a:endParaRPr lang="zh-CN" altLang="en-US">
            <a:latin typeface="+mj-ea"/>
            <a:ea typeface="+mj-ea"/>
          </a:endParaRPr>
        </a:p>
      </dgm:t>
    </dgm:pt>
    <dgm:pt modelId="{FB9A60AB-F005-4D6C-ABD8-1E0D122EB021}" type="sibTrans" cxnId="{59B1B7B4-2916-404F-8EA5-CC8E88467B3B}">
      <dgm:prSet/>
      <dgm:spPr/>
      <dgm:t>
        <a:bodyPr/>
        <a:lstStyle/>
        <a:p>
          <a:endParaRPr lang="zh-CN" altLang="en-US">
            <a:latin typeface="+mj-ea"/>
            <a:ea typeface="+mj-ea"/>
          </a:endParaRPr>
        </a:p>
      </dgm:t>
    </dgm:pt>
    <dgm:pt modelId="{9579396F-DD8E-4AEF-9916-DC33F467B689}">
      <dgm:prSet custT="1"/>
      <dgm:spPr/>
      <dgm:t>
        <a:bodyPr/>
        <a:lstStyle/>
        <a:p>
          <a:pPr rtl="0"/>
          <a:r>
            <a:rPr lang="zh-CN" altLang="en-US" sz="2400" b="1" dirty="0" smtClean="0">
              <a:latin typeface="+mj-ea"/>
              <a:ea typeface="+mj-ea"/>
            </a:rPr>
            <a:t>尺寸：米、公里</a:t>
          </a:r>
          <a:r>
            <a:rPr lang="en-US" altLang="zh-CN" sz="2400" b="1" dirty="0" smtClean="0">
              <a:latin typeface="+mj-ea"/>
              <a:ea typeface="+mj-ea"/>
            </a:rPr>
            <a:t>……</a:t>
          </a:r>
          <a:endParaRPr lang="zh-CN" sz="2400" dirty="0">
            <a:latin typeface="+mj-ea"/>
            <a:ea typeface="+mj-ea"/>
          </a:endParaRPr>
        </a:p>
      </dgm:t>
    </dgm:pt>
    <dgm:pt modelId="{326A541C-BD43-4C38-869D-FB2CDDBC268B}" type="parTrans" cxnId="{A8295A23-CB40-44A7-8EB0-355E9458250B}">
      <dgm:prSet/>
      <dgm:spPr/>
      <dgm:t>
        <a:bodyPr/>
        <a:lstStyle/>
        <a:p>
          <a:endParaRPr lang="zh-CN" altLang="en-US"/>
        </a:p>
      </dgm:t>
    </dgm:pt>
    <dgm:pt modelId="{5B452DE4-E063-4F0C-9C47-2E355C17246E}" type="sibTrans" cxnId="{A8295A23-CB40-44A7-8EB0-355E9458250B}">
      <dgm:prSet/>
      <dgm:spPr/>
      <dgm:t>
        <a:bodyPr/>
        <a:lstStyle/>
        <a:p>
          <a:endParaRPr lang="zh-CN" altLang="en-US"/>
        </a:p>
      </dgm:t>
    </dgm:pt>
    <dgm:pt modelId="{54B34DCB-8854-4FE8-BA92-C02A9CD40233}">
      <dgm:prSet custT="1"/>
      <dgm:spPr/>
      <dgm:t>
        <a:bodyPr/>
        <a:lstStyle/>
        <a:p>
          <a:pPr rtl="0"/>
          <a:r>
            <a:rPr lang="zh-CN" altLang="en-US" sz="2400" b="1" dirty="0" smtClean="0">
              <a:latin typeface="+mj-ea"/>
              <a:ea typeface="+mj-ea"/>
            </a:rPr>
            <a:t>重量：公斤、吨</a:t>
          </a:r>
          <a:r>
            <a:rPr lang="en-US" altLang="zh-CN" sz="2400" b="1" dirty="0" smtClean="0">
              <a:latin typeface="+mj-ea"/>
              <a:ea typeface="+mj-ea"/>
            </a:rPr>
            <a:t>……</a:t>
          </a:r>
          <a:endParaRPr lang="zh-CN" sz="2400" dirty="0">
            <a:latin typeface="+mj-ea"/>
            <a:ea typeface="+mj-ea"/>
          </a:endParaRPr>
        </a:p>
      </dgm:t>
    </dgm:pt>
    <dgm:pt modelId="{E09156BE-4117-47C0-BB7F-AC4BE20044A1}" type="sibTrans" cxnId="{61C5439F-1D0C-4E3F-9AA1-AF359F8AECE7}">
      <dgm:prSet/>
      <dgm:spPr/>
      <dgm:t>
        <a:bodyPr/>
        <a:lstStyle/>
        <a:p>
          <a:endParaRPr lang="zh-CN" altLang="en-US"/>
        </a:p>
      </dgm:t>
    </dgm:pt>
    <dgm:pt modelId="{038C2CA2-5A11-4950-8276-EA74BC0AA0F6}" type="parTrans" cxnId="{61C5439F-1D0C-4E3F-9AA1-AF359F8AECE7}">
      <dgm:prSet/>
      <dgm:spPr/>
      <dgm:t>
        <a:bodyPr/>
        <a:lstStyle/>
        <a:p>
          <a:endParaRPr lang="zh-CN" altLang="en-US"/>
        </a:p>
      </dgm:t>
    </dgm:pt>
    <dgm:pt modelId="{30D5C71F-3960-457D-9FC5-B4C748B173D4}" type="pres">
      <dgm:prSet presAssocID="{9C8C49E3-CBB7-4F6F-90F4-EF7DCB1F8D38}" presName="Name0" presStyleCnt="0">
        <dgm:presLayoutVars>
          <dgm:dir/>
          <dgm:animLvl val="lvl"/>
          <dgm:resizeHandles val="exact"/>
        </dgm:presLayoutVars>
      </dgm:prSet>
      <dgm:spPr/>
      <dgm:t>
        <a:bodyPr/>
        <a:lstStyle/>
        <a:p>
          <a:endParaRPr lang="zh-CN" altLang="en-US"/>
        </a:p>
      </dgm:t>
    </dgm:pt>
    <dgm:pt modelId="{467E077F-E410-471B-A2D9-682BF1369FF5}" type="pres">
      <dgm:prSet presAssocID="{D41D003C-89A3-4ECA-A4AF-7529C51C3B10}" presName="composite" presStyleCnt="0"/>
      <dgm:spPr/>
      <dgm:t>
        <a:bodyPr/>
        <a:lstStyle/>
        <a:p>
          <a:endParaRPr lang="zh-CN" altLang="en-US"/>
        </a:p>
      </dgm:t>
    </dgm:pt>
    <dgm:pt modelId="{8C655EF0-F6DF-4FBF-BADB-7FE7ADC36E96}" type="pres">
      <dgm:prSet presAssocID="{D41D003C-89A3-4ECA-A4AF-7529C51C3B10}" presName="parTx" presStyleLbl="alignNode1" presStyleIdx="0" presStyleCnt="1" custScaleY="101059" custLinFactNeighborY="-9765">
        <dgm:presLayoutVars>
          <dgm:chMax val="0"/>
          <dgm:chPref val="0"/>
          <dgm:bulletEnabled val="1"/>
        </dgm:presLayoutVars>
      </dgm:prSet>
      <dgm:spPr/>
      <dgm:t>
        <a:bodyPr/>
        <a:lstStyle/>
        <a:p>
          <a:endParaRPr lang="zh-CN" altLang="en-US"/>
        </a:p>
      </dgm:t>
    </dgm:pt>
    <dgm:pt modelId="{07C0FFB7-8B0D-4484-9AE9-A4979BA3827D}" type="pres">
      <dgm:prSet presAssocID="{D41D003C-89A3-4ECA-A4AF-7529C51C3B10}" presName="desTx" presStyleLbl="alignAccFollowNode1" presStyleIdx="0" presStyleCnt="1" custLinFactNeighborY="609">
        <dgm:presLayoutVars>
          <dgm:bulletEnabled val="1"/>
        </dgm:presLayoutVars>
      </dgm:prSet>
      <dgm:spPr/>
      <dgm:t>
        <a:bodyPr/>
        <a:lstStyle/>
        <a:p>
          <a:endParaRPr lang="zh-CN" altLang="en-US"/>
        </a:p>
      </dgm:t>
    </dgm:pt>
  </dgm:ptLst>
  <dgm:cxnLst>
    <dgm:cxn modelId="{457B99C7-5DA8-499D-BA08-043C660F6F52}" type="presOf" srcId="{9579396F-DD8E-4AEF-9916-DC33F467B689}" destId="{07C0FFB7-8B0D-4484-9AE9-A4979BA3827D}" srcOrd="0" destOrd="0" presId="urn:microsoft.com/office/officeart/2005/8/layout/hList1"/>
    <dgm:cxn modelId="{72A9E2CD-2647-4984-BF9D-54017B49BC47}" type="presOf" srcId="{9C8C49E3-CBB7-4F6F-90F4-EF7DCB1F8D38}" destId="{30D5C71F-3960-457D-9FC5-B4C748B173D4}" srcOrd="0" destOrd="0" presId="urn:microsoft.com/office/officeart/2005/8/layout/hList1"/>
    <dgm:cxn modelId="{74A32C69-A9E3-452A-9ADE-D7E66C32211B}" type="presOf" srcId="{54B34DCB-8854-4FE8-BA92-C02A9CD40233}" destId="{07C0FFB7-8B0D-4484-9AE9-A4979BA3827D}" srcOrd="0" destOrd="1" presId="urn:microsoft.com/office/officeart/2005/8/layout/hList1"/>
    <dgm:cxn modelId="{59B1B7B4-2916-404F-8EA5-CC8E88467B3B}" srcId="{D41D003C-89A3-4ECA-A4AF-7529C51C3B10}" destId="{FC725BFB-BD5E-4C9A-8BFA-1C84E2EC5E0F}" srcOrd="2" destOrd="0" parTransId="{84A1C11F-C074-4A8A-92CA-2F7657BE8C71}" sibTransId="{FB9A60AB-F005-4D6C-ABD8-1E0D122EB021}"/>
    <dgm:cxn modelId="{61C5439F-1D0C-4E3F-9AA1-AF359F8AECE7}" srcId="{D41D003C-89A3-4ECA-A4AF-7529C51C3B10}" destId="{54B34DCB-8854-4FE8-BA92-C02A9CD40233}" srcOrd="1" destOrd="0" parTransId="{038C2CA2-5A11-4950-8276-EA74BC0AA0F6}" sibTransId="{E09156BE-4117-47C0-BB7F-AC4BE20044A1}"/>
    <dgm:cxn modelId="{B3A090CF-4A88-48F3-A1DE-A2F4667B6C5C}" type="presOf" srcId="{D41D003C-89A3-4ECA-A4AF-7529C51C3B10}" destId="{8C655EF0-F6DF-4FBF-BADB-7FE7ADC36E96}" srcOrd="0" destOrd="0" presId="urn:microsoft.com/office/officeart/2005/8/layout/hList1"/>
    <dgm:cxn modelId="{CC1626A6-C467-4CB9-9005-B0E147DCE39C}" srcId="{9C8C49E3-CBB7-4F6F-90F4-EF7DCB1F8D38}" destId="{D41D003C-89A3-4ECA-A4AF-7529C51C3B10}" srcOrd="0" destOrd="0" parTransId="{6AB2E8F9-C825-4CCC-9B3F-D2988A4145D2}" sibTransId="{BA34306D-47C2-4250-8F31-E6E8AA68ADA3}"/>
    <dgm:cxn modelId="{A8295A23-CB40-44A7-8EB0-355E9458250B}" srcId="{D41D003C-89A3-4ECA-A4AF-7529C51C3B10}" destId="{9579396F-DD8E-4AEF-9916-DC33F467B689}" srcOrd="0" destOrd="0" parTransId="{326A541C-BD43-4C38-869D-FB2CDDBC268B}" sibTransId="{5B452DE4-E063-4F0C-9C47-2E355C17246E}"/>
    <dgm:cxn modelId="{D9415A6E-E0D0-4659-AF79-59D09B3DDFF6}" type="presOf" srcId="{FC725BFB-BD5E-4C9A-8BFA-1C84E2EC5E0F}" destId="{07C0FFB7-8B0D-4484-9AE9-A4979BA3827D}" srcOrd="0" destOrd="2" presId="urn:microsoft.com/office/officeart/2005/8/layout/hList1"/>
    <dgm:cxn modelId="{3AC4C54C-197C-4133-96F7-E10ED5125C11}" type="presParOf" srcId="{30D5C71F-3960-457D-9FC5-B4C748B173D4}" destId="{467E077F-E410-471B-A2D9-682BF1369FF5}" srcOrd="0" destOrd="0" presId="urn:microsoft.com/office/officeart/2005/8/layout/hList1"/>
    <dgm:cxn modelId="{8ACA5A77-6286-449E-9570-C1F75BB45E37}" type="presParOf" srcId="{467E077F-E410-471B-A2D9-682BF1369FF5}" destId="{8C655EF0-F6DF-4FBF-BADB-7FE7ADC36E96}" srcOrd="0" destOrd="0" presId="urn:microsoft.com/office/officeart/2005/8/layout/hList1"/>
    <dgm:cxn modelId="{8671DEF7-84CF-4F76-9010-6014CCFEED36}" type="presParOf" srcId="{467E077F-E410-471B-A2D9-682BF1369FF5}" destId="{07C0FFB7-8B0D-4484-9AE9-A4979BA3827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36B20-EBE4-4B81-9D03-6DFCA2C105AA}"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CA581EB1-007E-4372-97A4-196500E0874D}">
      <dgm:prSet custT="1"/>
      <dgm:spPr/>
      <dgm:t>
        <a:bodyPr/>
        <a:lstStyle/>
        <a:p>
          <a:pPr rtl="0">
            <a:lnSpc>
              <a:spcPct val="100000"/>
            </a:lnSpc>
            <a:spcAft>
              <a:spcPts val="600"/>
            </a:spcAft>
          </a:pPr>
          <a:r>
            <a:rPr lang="zh-CN" altLang="en-US" sz="2800" b="1" baseline="0" dirty="0" smtClean="0">
              <a:solidFill>
                <a:srgbClr val="0000FF"/>
              </a:solidFill>
              <a:latin typeface="+mj-ea"/>
              <a:ea typeface="+mj-ea"/>
            </a:rPr>
            <a:t>结论</a:t>
          </a:r>
          <a:r>
            <a:rPr lang="en-US" altLang="zh-CN" sz="2800" b="1" baseline="0" dirty="0" smtClean="0">
              <a:solidFill>
                <a:srgbClr val="0000FF"/>
              </a:solidFill>
              <a:latin typeface="+mj-ea"/>
              <a:ea typeface="+mj-ea"/>
            </a:rPr>
            <a:t>2.2</a:t>
          </a:r>
          <a:r>
            <a:rPr lang="zh-CN" sz="2800" b="1" baseline="0" dirty="0" smtClean="0">
              <a:solidFill>
                <a:srgbClr val="0000FF"/>
              </a:solidFill>
              <a:latin typeface="+mj-ea"/>
              <a:ea typeface="+mj-ea"/>
            </a:rPr>
            <a:t>：</a:t>
          </a:r>
          <a:r>
            <a:rPr lang="zh-CN" altLang="en-US" sz="2800" b="1" dirty="0" smtClean="0">
              <a:solidFill>
                <a:srgbClr val="0000FF"/>
              </a:solidFill>
              <a:latin typeface="+mj-ea"/>
              <a:ea typeface="+mj-ea"/>
            </a:rPr>
            <a:t>　</a:t>
          </a:r>
          <a:r>
            <a:rPr lang="en-US" altLang="zh-CN" sz="2800" b="1" dirty="0" smtClean="0">
              <a:solidFill>
                <a:srgbClr val="0000FF"/>
              </a:solidFill>
              <a:latin typeface="+mj-ea"/>
              <a:ea typeface="+mj-ea"/>
            </a:rPr>
            <a:t>0</a:t>
          </a:r>
          <a:r>
            <a:rPr lang="zh-CN" altLang="en-US" sz="2800" b="1" dirty="0" smtClean="0">
              <a:solidFill>
                <a:srgbClr val="0000FF"/>
              </a:solidFill>
              <a:latin typeface="+mj-ea"/>
              <a:ea typeface="+mj-ea"/>
            </a:rPr>
            <a:t>概率事件，信息量无穷</a:t>
          </a:r>
          <a:endParaRPr lang="zh-CN" sz="2800" dirty="0">
            <a:solidFill>
              <a:srgbClr val="0000FF"/>
            </a:solidFill>
            <a:latin typeface="+mj-ea"/>
            <a:ea typeface="+mj-ea"/>
          </a:endParaRPr>
        </a:p>
      </dgm:t>
    </dgm:pt>
    <dgm:pt modelId="{E942C8C9-11CE-4A96-BE82-560D220D0629}" type="parTrans" cxnId="{C721962E-45D5-45E8-9E78-86039A4E0F04}">
      <dgm:prSet/>
      <dgm:spPr/>
      <dgm:t>
        <a:bodyPr/>
        <a:lstStyle/>
        <a:p>
          <a:endParaRPr lang="zh-CN" altLang="en-US">
            <a:latin typeface="+mj-ea"/>
            <a:ea typeface="+mj-ea"/>
          </a:endParaRPr>
        </a:p>
      </dgm:t>
    </dgm:pt>
    <dgm:pt modelId="{3E4EEAEF-00B8-4061-93A1-D8A59AE921F7}" type="sibTrans" cxnId="{C721962E-45D5-45E8-9E78-86039A4E0F04}">
      <dgm:prSet/>
      <dgm:spPr/>
      <dgm:t>
        <a:bodyPr/>
        <a:lstStyle/>
        <a:p>
          <a:endParaRPr lang="zh-CN" altLang="en-US">
            <a:latin typeface="+mj-ea"/>
            <a:ea typeface="+mj-ea"/>
          </a:endParaRPr>
        </a:p>
      </dgm:t>
    </dgm:pt>
    <dgm:pt modelId="{2E96534B-E733-4916-963E-735AEF7EA159}" type="pres">
      <dgm:prSet presAssocID="{DEC36B20-EBE4-4B81-9D03-6DFCA2C105AA}" presName="Name0" presStyleCnt="0">
        <dgm:presLayoutVars>
          <dgm:dir/>
          <dgm:animLvl val="lvl"/>
          <dgm:resizeHandles val="exact"/>
        </dgm:presLayoutVars>
      </dgm:prSet>
      <dgm:spPr/>
      <dgm:t>
        <a:bodyPr/>
        <a:lstStyle/>
        <a:p>
          <a:endParaRPr lang="zh-CN" altLang="en-US"/>
        </a:p>
      </dgm:t>
    </dgm:pt>
    <dgm:pt modelId="{A95A268E-F61F-45AD-A225-0202B3AC26DE}" type="pres">
      <dgm:prSet presAssocID="{CA581EB1-007E-4372-97A4-196500E0874D}" presName="boxAndChildren" presStyleCnt="0"/>
      <dgm:spPr/>
    </dgm:pt>
    <dgm:pt modelId="{9992C296-76C6-4E9B-AF93-1C73E5838A16}" type="pres">
      <dgm:prSet presAssocID="{CA581EB1-007E-4372-97A4-196500E0874D}" presName="parentTextBox" presStyleLbl="node1" presStyleIdx="0" presStyleCnt="1" custLinFactY="-27410" custLinFactNeighborX="901" custLinFactNeighborY="-100000"/>
      <dgm:spPr/>
      <dgm:t>
        <a:bodyPr/>
        <a:lstStyle/>
        <a:p>
          <a:endParaRPr lang="zh-CN" altLang="en-US"/>
        </a:p>
      </dgm:t>
    </dgm:pt>
  </dgm:ptLst>
  <dgm:cxnLst>
    <dgm:cxn modelId="{C721962E-45D5-45E8-9E78-86039A4E0F04}" srcId="{DEC36B20-EBE4-4B81-9D03-6DFCA2C105AA}" destId="{CA581EB1-007E-4372-97A4-196500E0874D}" srcOrd="0" destOrd="0" parTransId="{E942C8C9-11CE-4A96-BE82-560D220D0629}" sibTransId="{3E4EEAEF-00B8-4061-93A1-D8A59AE921F7}"/>
    <dgm:cxn modelId="{BB1B92B9-5FA0-47CD-B0B8-3223AFF6DF7A}" type="presOf" srcId="{DEC36B20-EBE4-4B81-9D03-6DFCA2C105AA}" destId="{2E96534B-E733-4916-963E-735AEF7EA159}" srcOrd="0" destOrd="0" presId="urn:microsoft.com/office/officeart/2005/8/layout/process4"/>
    <dgm:cxn modelId="{2C58F467-77BC-4FA1-BA4A-ADDBC004F080}" type="presOf" srcId="{CA581EB1-007E-4372-97A4-196500E0874D}" destId="{9992C296-76C6-4E9B-AF93-1C73E5838A16}" srcOrd="0" destOrd="0" presId="urn:microsoft.com/office/officeart/2005/8/layout/process4"/>
    <dgm:cxn modelId="{F1C1AE9E-23E9-479D-964A-AE3DBDD88D9D}" type="presParOf" srcId="{2E96534B-E733-4916-963E-735AEF7EA159}" destId="{A95A268E-F61F-45AD-A225-0202B3AC26DE}" srcOrd="0" destOrd="0" presId="urn:microsoft.com/office/officeart/2005/8/layout/process4"/>
    <dgm:cxn modelId="{D3E22138-107D-408C-9AFF-1FCDE776CFCD}" type="presParOf" srcId="{A95A268E-F61F-45AD-A225-0202B3AC26DE}" destId="{9992C296-76C6-4E9B-AF93-1C73E5838A16}" srcOrd="0" destOrd="0" presId="urn:microsoft.com/office/officeart/2005/8/layout/process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accent5_5" csCatId="accent5" phldr="1"/>
      <dgm:spPr/>
      <dgm:t>
        <a:bodyPr/>
        <a:lstStyle/>
        <a:p>
          <a:endParaRPr lang="zh-CN" altLang="en-US"/>
        </a:p>
      </dgm:t>
    </dgm:pt>
    <dgm:pt modelId="{A75ABD54-51C8-4B90-954A-A922EA75F0E8}">
      <dgm:prSet custT="1"/>
      <dgm:spPr/>
      <dgm:t>
        <a:bodyPr/>
        <a:lstStyle/>
        <a:p>
          <a:pPr rtl="0"/>
          <a:r>
            <a:rPr lang="zh-CN" altLang="en-US" sz="2400" b="1" baseline="0" dirty="0" smtClean="0">
              <a:latin typeface="+mj-ea"/>
              <a:ea typeface="+mj-ea"/>
            </a:rPr>
            <a:t>消息</a:t>
          </a:r>
          <a:r>
            <a:rPr lang="en-US" altLang="zh-CN" sz="2400" b="1" baseline="0" dirty="0" smtClean="0">
              <a:latin typeface="+mj-ea"/>
              <a:ea typeface="+mj-ea"/>
            </a:rPr>
            <a:t>6</a:t>
          </a:r>
          <a:r>
            <a:rPr lang="zh-CN" altLang="en-US" sz="2400" b="1" baseline="0" dirty="0" smtClean="0">
              <a:latin typeface="+mj-ea"/>
              <a:ea typeface="+mj-ea"/>
            </a:rPr>
            <a:t>：</a:t>
          </a:r>
          <a:r>
            <a:rPr lang="en-US" altLang="zh-CN" sz="2400" b="1" baseline="0" dirty="0" smtClean="0">
              <a:latin typeface="+mj-ea"/>
              <a:ea typeface="+mj-ea"/>
            </a:rPr>
            <a:t> </a:t>
          </a:r>
          <a:r>
            <a:rPr lang="zh-CN" altLang="en-US" sz="2400" b="1" baseline="0" dirty="0" smtClean="0">
              <a:latin typeface="+mj-ea"/>
              <a:ea typeface="+mj-ea"/>
            </a:rPr>
            <a:t>武汉下雨了，纽约下雪了</a:t>
          </a:r>
          <a:endParaRPr lang="zh-CN" sz="2400" dirty="0">
            <a:latin typeface="+mj-ea"/>
            <a:ea typeface="+mj-ea"/>
          </a:endParaRPr>
        </a:p>
      </dgm:t>
    </dgm:pt>
    <dgm:pt modelId="{41C0AC0B-ED40-468E-8CB3-07546839F837}" type="parTrans" cxnId="{7B16D0EB-4155-43D3-987D-F7E8CD5EE20B}">
      <dgm:prSet/>
      <dgm:spPr/>
      <dgm:t>
        <a:bodyPr/>
        <a:lstStyle/>
        <a:p>
          <a:endParaRPr lang="zh-CN" altLang="en-US"/>
        </a:p>
      </dgm:t>
    </dgm:pt>
    <dgm:pt modelId="{5EC6C590-B308-4405-917B-3854B97C6968}" type="sibTrans" cxnId="{7B16D0EB-4155-43D3-987D-F7E8CD5EE20B}">
      <dgm:prSet/>
      <dgm:spPr/>
      <dgm:t>
        <a:bodyPr/>
        <a:lstStyle/>
        <a:p>
          <a:endParaRPr lang="zh-CN" altLang="en-US"/>
        </a:p>
      </dgm:t>
    </dgm:pt>
    <dgm:pt modelId="{F635CF60-6995-4C3E-ACBD-A6F3596B118E}"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C25E8CE4-31D1-4E81-B299-7C90D731393F}" type="pres">
      <dgm:prSet presAssocID="{A75ABD54-51C8-4B90-954A-A922EA75F0E8}" presName="composite" presStyleCnt="0"/>
      <dgm:spPr/>
      <dgm:t>
        <a:bodyPr/>
        <a:lstStyle/>
        <a:p>
          <a:endParaRPr lang="zh-CN" altLang="en-US"/>
        </a:p>
      </dgm:t>
    </dgm:pt>
    <dgm:pt modelId="{1A283FD1-6BE5-452A-B121-B736CEE18FAD}" type="pres">
      <dgm:prSet presAssocID="{A75ABD54-51C8-4B90-954A-A922EA75F0E8}" presName="parTx" presStyleLbl="alignNode1" presStyleIdx="0" presStyleCnt="1">
        <dgm:presLayoutVars>
          <dgm:chMax val="0"/>
          <dgm:chPref val="0"/>
          <dgm:bulletEnabled val="1"/>
        </dgm:presLayoutVars>
      </dgm:prSet>
      <dgm:spPr/>
      <dgm:t>
        <a:bodyPr/>
        <a:lstStyle/>
        <a:p>
          <a:endParaRPr lang="zh-CN" altLang="en-US"/>
        </a:p>
      </dgm:t>
    </dgm:pt>
    <dgm:pt modelId="{FBE3F723-68A6-4E9A-8814-7BC46C88D4D6}" type="pres">
      <dgm:prSet presAssocID="{A75ABD54-51C8-4B90-954A-A922EA75F0E8}" presName="desTx" presStyleLbl="alignAccFollowNode1" presStyleIdx="0" presStyleCnt="1" custLinFactY="100000" custLinFactNeighborY="100022">
        <dgm:presLayoutVars>
          <dgm:bulletEnabled val="1"/>
        </dgm:presLayoutVars>
      </dgm:prSet>
      <dgm:spPr/>
      <dgm:t>
        <a:bodyPr/>
        <a:lstStyle/>
        <a:p>
          <a:endParaRPr lang="zh-CN" altLang="en-US"/>
        </a:p>
      </dgm:t>
    </dgm:pt>
  </dgm:ptLst>
  <dgm:cxnLst>
    <dgm:cxn modelId="{7B16D0EB-4155-43D3-987D-F7E8CD5EE20B}" srcId="{50784EC3-EC99-472E-ACA6-85AF6ABC9CFE}" destId="{A75ABD54-51C8-4B90-954A-A922EA75F0E8}" srcOrd="0" destOrd="0" parTransId="{41C0AC0B-ED40-468E-8CB3-07546839F837}" sibTransId="{5EC6C590-B308-4405-917B-3854B97C6968}"/>
    <dgm:cxn modelId="{7D01D2F6-1E6E-412E-8A0B-EFD725921471}" type="presOf" srcId="{50784EC3-EC99-472E-ACA6-85AF6ABC9CFE}" destId="{F635CF60-6995-4C3E-ACBD-A6F3596B118E}" srcOrd="0" destOrd="0" presId="urn:microsoft.com/office/officeart/2005/8/layout/hList1"/>
    <dgm:cxn modelId="{8E46843F-2EE0-449C-9336-1DD9AE96CB70}" type="presOf" srcId="{A75ABD54-51C8-4B90-954A-A922EA75F0E8}" destId="{1A283FD1-6BE5-452A-B121-B736CEE18FAD}" srcOrd="0" destOrd="0" presId="urn:microsoft.com/office/officeart/2005/8/layout/hList1"/>
    <dgm:cxn modelId="{6213E50E-4251-4B47-9DB3-15BF226FE305}" type="presParOf" srcId="{F635CF60-6995-4C3E-ACBD-A6F3596B118E}" destId="{C25E8CE4-31D1-4E81-B299-7C90D731393F}" srcOrd="0" destOrd="0" presId="urn:microsoft.com/office/officeart/2005/8/layout/hList1"/>
    <dgm:cxn modelId="{2526BE22-CCB2-48CB-BDC9-B15BAC887AA5}" type="presParOf" srcId="{C25E8CE4-31D1-4E81-B299-7C90D731393F}" destId="{1A283FD1-6BE5-452A-B121-B736CEE18FAD}" srcOrd="0" destOrd="0" presId="urn:microsoft.com/office/officeart/2005/8/layout/hList1"/>
    <dgm:cxn modelId="{97F512E1-F399-45D1-A1E4-EE6B10CC4195}" type="presParOf" srcId="{C25E8CE4-31D1-4E81-B299-7C90D731393F}" destId="{FBE3F723-68A6-4E9A-8814-7BC46C88D4D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DEC36B20-EBE4-4B81-9D03-6DFCA2C105AA}"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CA581EB1-007E-4372-97A4-196500E0874D}">
      <dgm:prSet custT="1"/>
      <dgm:spPr/>
      <dgm:t>
        <a:bodyPr/>
        <a:lstStyle/>
        <a:p>
          <a:pPr algn="ctr" rtl="0"/>
          <a:r>
            <a:rPr lang="zh-CN" altLang="en-US" sz="2800" b="1" baseline="0" dirty="0" smtClean="0">
              <a:solidFill>
                <a:srgbClr val="0000FF"/>
              </a:solidFill>
              <a:latin typeface="+mj-ea"/>
              <a:ea typeface="+mj-ea"/>
            </a:rPr>
            <a:t>结论</a:t>
          </a:r>
          <a:r>
            <a:rPr lang="en-US" altLang="zh-CN" sz="2800" b="1" baseline="0" dirty="0" smtClean="0">
              <a:solidFill>
                <a:srgbClr val="0000FF"/>
              </a:solidFill>
              <a:latin typeface="+mj-ea"/>
              <a:ea typeface="+mj-ea"/>
            </a:rPr>
            <a:t>3</a:t>
          </a:r>
          <a:r>
            <a:rPr lang="zh-CN" sz="2800" b="1" baseline="0" dirty="0" smtClean="0">
              <a:solidFill>
                <a:srgbClr val="0000FF"/>
              </a:solidFill>
              <a:latin typeface="+mj-ea"/>
              <a:ea typeface="+mj-ea"/>
            </a:rPr>
            <a:t>：</a:t>
          </a:r>
          <a:r>
            <a:rPr lang="en-US" altLang="zh-CN" sz="2800" b="1" baseline="0" dirty="0" smtClean="0">
              <a:solidFill>
                <a:srgbClr val="0000FF"/>
              </a:solidFill>
              <a:latin typeface="+mj-ea"/>
              <a:ea typeface="+mj-ea"/>
            </a:rPr>
            <a:t>  </a:t>
          </a:r>
          <a:r>
            <a:rPr lang="zh-CN" altLang="zh-CN" sz="2800" b="1" dirty="0" smtClean="0">
              <a:solidFill>
                <a:srgbClr val="0000FF"/>
              </a:solidFill>
              <a:latin typeface="+mj-ea"/>
              <a:ea typeface="+mj-ea"/>
            </a:rPr>
            <a:t>两个</a:t>
          </a:r>
          <a:r>
            <a:rPr lang="zh-CN" altLang="zh-CN" sz="2800" b="1" dirty="0" smtClean="0">
              <a:solidFill>
                <a:srgbClr val="FF0000"/>
              </a:solidFill>
              <a:latin typeface="+mj-ea"/>
              <a:ea typeface="+mj-ea"/>
            </a:rPr>
            <a:t>独立</a:t>
          </a:r>
          <a:r>
            <a:rPr lang="zh-CN" altLang="zh-CN" sz="2800" b="1" dirty="0" smtClean="0">
              <a:solidFill>
                <a:srgbClr val="0000FF"/>
              </a:solidFill>
              <a:latin typeface="+mj-ea"/>
              <a:ea typeface="+mj-ea"/>
            </a:rPr>
            <a:t>事件</a:t>
          </a:r>
          <a:r>
            <a:rPr lang="zh-CN" altLang="en-US" sz="2800" b="1" dirty="0" smtClean="0">
              <a:solidFill>
                <a:srgbClr val="0000FF"/>
              </a:solidFill>
              <a:latin typeface="+mj-ea"/>
              <a:ea typeface="+mj-ea"/>
            </a:rPr>
            <a:t>（事件</a:t>
          </a:r>
          <a:r>
            <a:rPr lang="en-US" altLang="zh-CN" sz="2800" b="1" dirty="0" smtClean="0">
              <a:solidFill>
                <a:srgbClr val="0000FF"/>
              </a:solidFill>
              <a:latin typeface="+mj-ea"/>
              <a:ea typeface="+mj-ea"/>
            </a:rPr>
            <a:t>A</a:t>
          </a:r>
          <a:r>
            <a:rPr lang="zh-CN" altLang="en-US" sz="2800" b="1" dirty="0" smtClean="0">
              <a:solidFill>
                <a:srgbClr val="0000FF"/>
              </a:solidFill>
              <a:latin typeface="+mj-ea"/>
              <a:ea typeface="+mj-ea"/>
            </a:rPr>
            <a:t>，事件</a:t>
          </a:r>
          <a:r>
            <a:rPr lang="en-US" altLang="zh-CN" sz="2800" b="1" dirty="0" smtClean="0">
              <a:solidFill>
                <a:srgbClr val="0000FF"/>
              </a:solidFill>
              <a:latin typeface="+mj-ea"/>
              <a:ea typeface="+mj-ea"/>
            </a:rPr>
            <a:t>B</a:t>
          </a:r>
          <a:r>
            <a:rPr lang="zh-CN" altLang="en-US" sz="2800" b="1" dirty="0" smtClean="0">
              <a:solidFill>
                <a:srgbClr val="0000FF"/>
              </a:solidFill>
              <a:latin typeface="+mj-ea"/>
              <a:ea typeface="+mj-ea"/>
            </a:rPr>
            <a:t>）</a:t>
          </a:r>
          <a:r>
            <a:rPr lang="zh-CN" altLang="zh-CN" sz="2800" b="1" dirty="0" smtClean="0">
              <a:solidFill>
                <a:srgbClr val="0000FF"/>
              </a:solidFill>
              <a:latin typeface="+mj-ea"/>
              <a:ea typeface="+mj-ea"/>
            </a:rPr>
            <a:t>，</a:t>
          </a:r>
          <a:r>
            <a:rPr lang="zh-CN" altLang="en-US" sz="2800" b="1" dirty="0" smtClean="0">
              <a:solidFill>
                <a:srgbClr val="0000FF"/>
              </a:solidFill>
              <a:latin typeface="+mj-ea"/>
              <a:ea typeface="+mj-ea"/>
            </a:rPr>
            <a:t>其</a:t>
          </a:r>
          <a:r>
            <a:rPr lang="zh-CN" altLang="zh-CN" sz="2800" b="1" dirty="0" smtClean="0">
              <a:solidFill>
                <a:srgbClr val="0000FF"/>
              </a:solidFill>
              <a:latin typeface="+mj-ea"/>
              <a:ea typeface="+mj-ea"/>
            </a:rPr>
            <a:t>联合事件</a:t>
          </a:r>
          <a:r>
            <a:rPr lang="zh-CN" altLang="en-US" sz="2800" b="1" dirty="0" smtClean="0">
              <a:solidFill>
                <a:srgbClr val="0000FF"/>
              </a:solidFill>
              <a:latin typeface="+mj-ea"/>
              <a:ea typeface="+mj-ea"/>
            </a:rPr>
            <a:t>（</a:t>
          </a:r>
          <a:r>
            <a:rPr lang="en-US" altLang="zh-CN" sz="2800" b="1" dirty="0" smtClean="0">
              <a:solidFill>
                <a:srgbClr val="0000FF"/>
              </a:solidFill>
              <a:latin typeface="+mj-ea"/>
              <a:ea typeface="+mj-ea"/>
            </a:rPr>
            <a:t>AB</a:t>
          </a:r>
          <a:r>
            <a:rPr lang="zh-CN" altLang="en-US" sz="2800" b="1" dirty="0" smtClean="0">
              <a:solidFill>
                <a:srgbClr val="0000FF"/>
              </a:solidFill>
              <a:latin typeface="+mj-ea"/>
              <a:ea typeface="+mj-ea"/>
            </a:rPr>
            <a:t>）</a:t>
          </a:r>
          <a:r>
            <a:rPr lang="zh-CN" altLang="zh-CN" sz="2800" b="1" dirty="0" smtClean="0">
              <a:solidFill>
                <a:srgbClr val="0000FF"/>
              </a:solidFill>
              <a:latin typeface="+mj-ea"/>
              <a:ea typeface="+mj-ea"/>
            </a:rPr>
            <a:t>的信息量是二者之和</a:t>
          </a:r>
          <a:endParaRPr lang="zh-CN" sz="2800" dirty="0">
            <a:solidFill>
              <a:srgbClr val="0000FF"/>
            </a:solidFill>
            <a:latin typeface="+mj-ea"/>
            <a:ea typeface="+mj-ea"/>
          </a:endParaRPr>
        </a:p>
      </dgm:t>
    </dgm:pt>
    <dgm:pt modelId="{E942C8C9-11CE-4A96-BE82-560D220D0629}" type="parTrans" cxnId="{C721962E-45D5-45E8-9E78-86039A4E0F04}">
      <dgm:prSet/>
      <dgm:spPr/>
      <dgm:t>
        <a:bodyPr/>
        <a:lstStyle/>
        <a:p>
          <a:pPr algn="l"/>
          <a:endParaRPr lang="zh-CN" altLang="en-US">
            <a:latin typeface="+mj-ea"/>
            <a:ea typeface="+mj-ea"/>
          </a:endParaRPr>
        </a:p>
      </dgm:t>
    </dgm:pt>
    <dgm:pt modelId="{3E4EEAEF-00B8-4061-93A1-D8A59AE921F7}" type="sibTrans" cxnId="{C721962E-45D5-45E8-9E78-86039A4E0F04}">
      <dgm:prSet/>
      <dgm:spPr/>
      <dgm:t>
        <a:bodyPr/>
        <a:lstStyle/>
        <a:p>
          <a:pPr algn="l"/>
          <a:endParaRPr lang="zh-CN" altLang="en-US">
            <a:latin typeface="+mj-ea"/>
            <a:ea typeface="+mj-ea"/>
          </a:endParaRPr>
        </a:p>
      </dgm:t>
    </dgm:pt>
    <dgm:pt modelId="{17027393-EB27-40C2-A020-4F059A9DA84A}" type="pres">
      <dgm:prSet presAssocID="{DEC36B20-EBE4-4B81-9D03-6DFCA2C105AA}" presName="Name0" presStyleCnt="0">
        <dgm:presLayoutVars>
          <dgm:dir/>
          <dgm:animLvl val="lvl"/>
          <dgm:resizeHandles val="exact"/>
        </dgm:presLayoutVars>
      </dgm:prSet>
      <dgm:spPr/>
      <dgm:t>
        <a:bodyPr/>
        <a:lstStyle/>
        <a:p>
          <a:endParaRPr lang="zh-CN" altLang="en-US"/>
        </a:p>
      </dgm:t>
    </dgm:pt>
    <dgm:pt modelId="{78D2A5ED-F97C-4865-BD0C-70A7DBC70236}" type="pres">
      <dgm:prSet presAssocID="{CA581EB1-007E-4372-97A4-196500E0874D}" presName="boxAndChildren" presStyleCnt="0"/>
      <dgm:spPr/>
    </dgm:pt>
    <dgm:pt modelId="{9CD059D6-D135-435B-90C0-3A94EB7EECD1}" type="pres">
      <dgm:prSet presAssocID="{CA581EB1-007E-4372-97A4-196500E0874D}" presName="parentTextBox" presStyleLbl="node1" presStyleIdx="0" presStyleCnt="1" custLinFactNeighborY="5610"/>
      <dgm:spPr/>
      <dgm:t>
        <a:bodyPr/>
        <a:lstStyle/>
        <a:p>
          <a:endParaRPr lang="zh-CN" altLang="en-US"/>
        </a:p>
      </dgm:t>
    </dgm:pt>
  </dgm:ptLst>
  <dgm:cxnLst>
    <dgm:cxn modelId="{7675A4BD-35EE-4DDD-BCD4-731F629C8D79}" type="presOf" srcId="{DEC36B20-EBE4-4B81-9D03-6DFCA2C105AA}" destId="{17027393-EB27-40C2-A020-4F059A9DA84A}" srcOrd="0" destOrd="0" presId="urn:microsoft.com/office/officeart/2005/8/layout/process4"/>
    <dgm:cxn modelId="{C721962E-45D5-45E8-9E78-86039A4E0F04}" srcId="{DEC36B20-EBE4-4B81-9D03-6DFCA2C105AA}" destId="{CA581EB1-007E-4372-97A4-196500E0874D}" srcOrd="0" destOrd="0" parTransId="{E942C8C9-11CE-4A96-BE82-560D220D0629}" sibTransId="{3E4EEAEF-00B8-4061-93A1-D8A59AE921F7}"/>
    <dgm:cxn modelId="{5275F7FE-9433-4D5B-B3D3-C8912C8EF2DE}" type="presOf" srcId="{CA581EB1-007E-4372-97A4-196500E0874D}" destId="{9CD059D6-D135-435B-90C0-3A94EB7EECD1}" srcOrd="0" destOrd="0" presId="urn:microsoft.com/office/officeart/2005/8/layout/process4"/>
    <dgm:cxn modelId="{8839CA50-EA1B-46C0-8D4E-B7AB1DC7C18B}" type="presParOf" srcId="{17027393-EB27-40C2-A020-4F059A9DA84A}" destId="{78D2A5ED-F97C-4865-BD0C-70A7DBC70236}" srcOrd="0" destOrd="0" presId="urn:microsoft.com/office/officeart/2005/8/layout/process4"/>
    <dgm:cxn modelId="{5DE3AB32-69E2-4F1A-9EDE-FE3B36EF9E59}" type="presParOf" srcId="{78D2A5ED-F97C-4865-BD0C-70A7DBC70236}" destId="{9CD059D6-D135-435B-90C0-3A94EB7EECD1}"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986C18F-15BC-49F9-B7B9-EE27AF85F776}" type="doc">
      <dgm:prSet loTypeId="urn:microsoft.com/office/officeart/2005/8/layout/vList4" loCatId="list" qsTypeId="urn:microsoft.com/office/officeart/2005/8/quickstyle/simple3" qsCatId="simple" csTypeId="urn:microsoft.com/office/officeart/2005/8/colors/colorful1" csCatId="colorful" phldr="1"/>
      <dgm:spPr/>
      <dgm:t>
        <a:bodyPr/>
        <a:lstStyle/>
        <a:p>
          <a:endParaRPr lang="zh-CN" altLang="en-US"/>
        </a:p>
      </dgm:t>
    </dgm:pt>
    <dgm:pt modelId="{67845ED8-4AD6-4D7A-8CBA-3EC79AED9619}">
      <dgm:prSet custT="1"/>
      <dgm:spPr/>
      <dgm:t>
        <a:bodyPr/>
        <a:lstStyle/>
        <a:p>
          <a:pPr rtl="0"/>
          <a:r>
            <a:rPr lang="zh-CN" sz="2400" b="1" baseline="0" dirty="0" smtClean="0">
              <a:latin typeface="+mj-ea"/>
              <a:ea typeface="+mj-ea"/>
            </a:rPr>
            <a:t>概率越小，信息量越大</a:t>
          </a:r>
          <a:endParaRPr lang="zh-CN" sz="2400" b="1" dirty="0">
            <a:latin typeface="+mj-ea"/>
            <a:ea typeface="+mj-ea"/>
          </a:endParaRPr>
        </a:p>
      </dgm:t>
    </dgm:pt>
    <dgm:pt modelId="{A94C5997-0AAD-49BF-9D9C-006EF0B0351F}" type="parTrans" cxnId="{8FB54847-6CD6-4EC4-AC61-417CE26E47BB}">
      <dgm:prSet/>
      <dgm:spPr/>
      <dgm:t>
        <a:bodyPr/>
        <a:lstStyle/>
        <a:p>
          <a:endParaRPr lang="zh-CN" altLang="en-US" sz="2400" b="1">
            <a:latin typeface="+mj-ea"/>
            <a:ea typeface="+mj-ea"/>
          </a:endParaRPr>
        </a:p>
      </dgm:t>
    </dgm:pt>
    <dgm:pt modelId="{1EBD85F9-CCCC-4C93-A472-A960ACFBF874}" type="sibTrans" cxnId="{8FB54847-6CD6-4EC4-AC61-417CE26E47BB}">
      <dgm:prSet/>
      <dgm:spPr/>
      <dgm:t>
        <a:bodyPr/>
        <a:lstStyle/>
        <a:p>
          <a:endParaRPr lang="zh-CN" altLang="en-US" sz="2400" b="1">
            <a:latin typeface="+mj-ea"/>
            <a:ea typeface="+mj-ea"/>
          </a:endParaRPr>
        </a:p>
      </dgm:t>
    </dgm:pt>
    <dgm:pt modelId="{DF46C9FB-8CA9-4C7F-9920-4E629C771EB6}">
      <dgm:prSet custT="1"/>
      <dgm:spPr/>
      <dgm:t>
        <a:bodyPr/>
        <a:lstStyle/>
        <a:p>
          <a:pPr rtl="0">
            <a:lnSpc>
              <a:spcPct val="100000"/>
            </a:lnSpc>
            <a:spcAft>
              <a:spcPts val="0"/>
            </a:spcAft>
          </a:pPr>
          <a:r>
            <a:rPr lang="zh-CN" sz="2400" b="1" baseline="0" dirty="0" smtClean="0">
              <a:latin typeface="+mj-ea"/>
              <a:ea typeface="+mj-ea"/>
            </a:rPr>
            <a:t>概率趋近于0，信息量趋近于无穷大；</a:t>
          </a:r>
          <a:endParaRPr lang="en-US" altLang="zh-CN" sz="2400" b="1" baseline="0" dirty="0" smtClean="0">
            <a:latin typeface="+mj-ea"/>
            <a:ea typeface="+mj-ea"/>
          </a:endParaRPr>
        </a:p>
        <a:p>
          <a:pPr rtl="0">
            <a:lnSpc>
              <a:spcPct val="90000"/>
            </a:lnSpc>
            <a:spcAft>
              <a:spcPct val="35000"/>
            </a:spcAft>
          </a:pPr>
          <a:r>
            <a:rPr lang="zh-CN" sz="2400" b="1" baseline="0" dirty="0" smtClean="0">
              <a:latin typeface="+mj-ea"/>
              <a:ea typeface="+mj-ea"/>
            </a:rPr>
            <a:t>确定性事件，信息量为0</a:t>
          </a:r>
          <a:endParaRPr lang="zh-CN" sz="2400" b="1" dirty="0">
            <a:latin typeface="+mj-ea"/>
            <a:ea typeface="+mj-ea"/>
          </a:endParaRPr>
        </a:p>
      </dgm:t>
    </dgm:pt>
    <dgm:pt modelId="{B78AAEF2-B439-4504-943A-C785C08FE626}" type="parTrans" cxnId="{F8CDA0D9-C139-4625-B06F-2CA530B85830}">
      <dgm:prSet/>
      <dgm:spPr/>
      <dgm:t>
        <a:bodyPr/>
        <a:lstStyle/>
        <a:p>
          <a:endParaRPr lang="zh-CN" altLang="en-US" sz="2400" b="1">
            <a:latin typeface="+mj-ea"/>
            <a:ea typeface="+mj-ea"/>
          </a:endParaRPr>
        </a:p>
      </dgm:t>
    </dgm:pt>
    <dgm:pt modelId="{B16AF327-7ECC-4617-8595-26B249EF0E35}" type="sibTrans" cxnId="{F8CDA0D9-C139-4625-B06F-2CA530B85830}">
      <dgm:prSet/>
      <dgm:spPr/>
      <dgm:t>
        <a:bodyPr/>
        <a:lstStyle/>
        <a:p>
          <a:endParaRPr lang="zh-CN" altLang="en-US" sz="2400" b="1">
            <a:latin typeface="+mj-ea"/>
            <a:ea typeface="+mj-ea"/>
          </a:endParaRPr>
        </a:p>
      </dgm:t>
    </dgm:pt>
    <dgm:pt modelId="{1704C46F-942E-4E6F-88DA-12B0A1D176D4}">
      <dgm:prSet custT="1"/>
      <dgm:spPr/>
      <dgm:t>
        <a:bodyPr/>
        <a:lstStyle/>
        <a:p>
          <a:pPr rtl="0"/>
          <a:r>
            <a:rPr lang="zh-CN" sz="2400" b="1" baseline="0" dirty="0" smtClean="0">
              <a:latin typeface="+mj-ea"/>
              <a:ea typeface="+mj-ea"/>
            </a:rPr>
            <a:t>两个独立事件，</a:t>
          </a:r>
          <a:r>
            <a:rPr lang="zh-CN" altLang="en-US" sz="2400" b="1" baseline="0" dirty="0" smtClean="0">
              <a:latin typeface="+mj-ea"/>
              <a:ea typeface="+mj-ea"/>
            </a:rPr>
            <a:t>其</a:t>
          </a:r>
          <a:r>
            <a:rPr lang="zh-CN" sz="2400" b="1" baseline="0" dirty="0" smtClean="0">
              <a:latin typeface="+mj-ea"/>
              <a:ea typeface="+mj-ea"/>
            </a:rPr>
            <a:t>联合事件的信息量是二者之和</a:t>
          </a:r>
          <a:endParaRPr lang="zh-CN" sz="2400" b="1" dirty="0">
            <a:latin typeface="+mj-ea"/>
            <a:ea typeface="+mj-ea"/>
          </a:endParaRPr>
        </a:p>
      </dgm:t>
    </dgm:pt>
    <dgm:pt modelId="{63813537-5711-4BE4-9705-FE41FA70205E}" type="parTrans" cxnId="{78506FA1-D9C7-43A2-929A-4B0CDA8FD4F6}">
      <dgm:prSet/>
      <dgm:spPr/>
      <dgm:t>
        <a:bodyPr/>
        <a:lstStyle/>
        <a:p>
          <a:endParaRPr lang="zh-CN" altLang="en-US" sz="2400" b="1">
            <a:latin typeface="+mj-ea"/>
            <a:ea typeface="+mj-ea"/>
          </a:endParaRPr>
        </a:p>
      </dgm:t>
    </dgm:pt>
    <dgm:pt modelId="{386FFAC1-272D-4A3F-9D69-EBEE7DF92525}" type="sibTrans" cxnId="{78506FA1-D9C7-43A2-929A-4B0CDA8FD4F6}">
      <dgm:prSet/>
      <dgm:spPr/>
      <dgm:t>
        <a:bodyPr/>
        <a:lstStyle/>
        <a:p>
          <a:endParaRPr lang="zh-CN" altLang="en-US" sz="2400" b="1">
            <a:latin typeface="+mj-ea"/>
            <a:ea typeface="+mj-ea"/>
          </a:endParaRPr>
        </a:p>
      </dgm:t>
    </dgm:pt>
    <dgm:pt modelId="{EFC71503-C3D1-4182-94EB-6081822C3614}" type="pres">
      <dgm:prSet presAssocID="{1986C18F-15BC-49F9-B7B9-EE27AF85F776}" presName="linear" presStyleCnt="0">
        <dgm:presLayoutVars>
          <dgm:dir/>
          <dgm:resizeHandles val="exact"/>
        </dgm:presLayoutVars>
      </dgm:prSet>
      <dgm:spPr/>
      <dgm:t>
        <a:bodyPr/>
        <a:lstStyle/>
        <a:p>
          <a:endParaRPr lang="zh-CN" altLang="en-US"/>
        </a:p>
      </dgm:t>
    </dgm:pt>
    <dgm:pt modelId="{D6E4B058-CCE8-4542-8EB4-5E2350C02325}" type="pres">
      <dgm:prSet presAssocID="{67845ED8-4AD6-4D7A-8CBA-3EC79AED9619}" presName="comp" presStyleCnt="0"/>
      <dgm:spPr/>
    </dgm:pt>
    <dgm:pt modelId="{7896491B-E8C5-4048-A8C0-019BEDCEC8EE}" type="pres">
      <dgm:prSet presAssocID="{67845ED8-4AD6-4D7A-8CBA-3EC79AED9619}" presName="box" presStyleLbl="node1" presStyleIdx="0" presStyleCnt="3"/>
      <dgm:spPr/>
      <dgm:t>
        <a:bodyPr/>
        <a:lstStyle/>
        <a:p>
          <a:endParaRPr lang="zh-CN" altLang="en-US"/>
        </a:p>
      </dgm:t>
    </dgm:pt>
    <dgm:pt modelId="{E691139B-BE68-4BEF-AA9E-EAEB7045FE83}" type="pres">
      <dgm:prSet presAssocID="{67845ED8-4AD6-4D7A-8CBA-3EC79AED9619}" presName="img" presStyleLbl="fgImgPlace1" presStyleIdx="0" presStyleCnt="3" custScaleX="6796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3F5B823F-6168-4A92-A4F1-18088665E3B2}" type="pres">
      <dgm:prSet presAssocID="{67845ED8-4AD6-4D7A-8CBA-3EC79AED9619}" presName="text" presStyleLbl="node1" presStyleIdx="0" presStyleCnt="3">
        <dgm:presLayoutVars>
          <dgm:bulletEnabled val="1"/>
        </dgm:presLayoutVars>
      </dgm:prSet>
      <dgm:spPr/>
      <dgm:t>
        <a:bodyPr/>
        <a:lstStyle/>
        <a:p>
          <a:endParaRPr lang="zh-CN" altLang="en-US"/>
        </a:p>
      </dgm:t>
    </dgm:pt>
    <dgm:pt modelId="{D973DBF1-911E-4A6D-869B-231ABEA15441}" type="pres">
      <dgm:prSet presAssocID="{1EBD85F9-CCCC-4C93-A472-A960ACFBF874}" presName="spacer" presStyleCnt="0"/>
      <dgm:spPr/>
    </dgm:pt>
    <dgm:pt modelId="{74DFC7C1-333F-4C32-A0B7-71C1C7316725}" type="pres">
      <dgm:prSet presAssocID="{DF46C9FB-8CA9-4C7F-9920-4E629C771EB6}" presName="comp" presStyleCnt="0"/>
      <dgm:spPr/>
    </dgm:pt>
    <dgm:pt modelId="{B23CDDA5-81A0-4477-B3DE-276DCD02F62C}" type="pres">
      <dgm:prSet presAssocID="{DF46C9FB-8CA9-4C7F-9920-4E629C771EB6}" presName="box" presStyleLbl="node1" presStyleIdx="1" presStyleCnt="3"/>
      <dgm:spPr/>
      <dgm:t>
        <a:bodyPr/>
        <a:lstStyle/>
        <a:p>
          <a:endParaRPr lang="zh-CN" altLang="en-US"/>
        </a:p>
      </dgm:t>
    </dgm:pt>
    <dgm:pt modelId="{A30F41D2-8BBE-4475-945F-2F53AE294E21}" type="pres">
      <dgm:prSet presAssocID="{DF46C9FB-8CA9-4C7F-9920-4E629C771EB6}" presName="img" presStyleLbl="fgImgPlace1" presStyleIdx="1" presStyleCnt="3" custScaleX="6796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DAEC4E39-A9B9-492B-8657-DB4E7137D80D}" type="pres">
      <dgm:prSet presAssocID="{DF46C9FB-8CA9-4C7F-9920-4E629C771EB6}" presName="text" presStyleLbl="node1" presStyleIdx="1" presStyleCnt="3">
        <dgm:presLayoutVars>
          <dgm:bulletEnabled val="1"/>
        </dgm:presLayoutVars>
      </dgm:prSet>
      <dgm:spPr/>
      <dgm:t>
        <a:bodyPr/>
        <a:lstStyle/>
        <a:p>
          <a:endParaRPr lang="zh-CN" altLang="en-US"/>
        </a:p>
      </dgm:t>
    </dgm:pt>
    <dgm:pt modelId="{38339D8D-2766-4068-86F7-C88D68B6E491}" type="pres">
      <dgm:prSet presAssocID="{B16AF327-7ECC-4617-8595-26B249EF0E35}" presName="spacer" presStyleCnt="0"/>
      <dgm:spPr/>
    </dgm:pt>
    <dgm:pt modelId="{C8A44A3B-4856-4742-82BE-4FE6BE908252}" type="pres">
      <dgm:prSet presAssocID="{1704C46F-942E-4E6F-88DA-12B0A1D176D4}" presName="comp" presStyleCnt="0"/>
      <dgm:spPr/>
    </dgm:pt>
    <dgm:pt modelId="{24036C9E-3635-40D2-B7BD-4F66F9DDD8EC}" type="pres">
      <dgm:prSet presAssocID="{1704C46F-942E-4E6F-88DA-12B0A1D176D4}" presName="box" presStyleLbl="node1" presStyleIdx="2" presStyleCnt="3"/>
      <dgm:spPr/>
      <dgm:t>
        <a:bodyPr/>
        <a:lstStyle/>
        <a:p>
          <a:endParaRPr lang="zh-CN" altLang="en-US"/>
        </a:p>
      </dgm:t>
    </dgm:pt>
    <dgm:pt modelId="{ED5D8D52-7A4F-4DF1-863A-3E20262E47B1}" type="pres">
      <dgm:prSet presAssocID="{1704C46F-942E-4E6F-88DA-12B0A1D176D4}" presName="img" presStyleLbl="fgImgPlace1" presStyleIdx="2" presStyleCnt="3" custScaleX="67969"/>
      <dgm:spPr>
        <a:blipFill>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t>
        <a:bodyPr/>
        <a:lstStyle/>
        <a:p>
          <a:endParaRPr lang="zh-CN" altLang="en-US"/>
        </a:p>
      </dgm:t>
    </dgm:pt>
    <dgm:pt modelId="{E25DB7CF-1998-4AEB-AF33-DD584C14A0E8}" type="pres">
      <dgm:prSet presAssocID="{1704C46F-942E-4E6F-88DA-12B0A1D176D4}" presName="text" presStyleLbl="node1" presStyleIdx="2" presStyleCnt="3">
        <dgm:presLayoutVars>
          <dgm:bulletEnabled val="1"/>
        </dgm:presLayoutVars>
      </dgm:prSet>
      <dgm:spPr/>
      <dgm:t>
        <a:bodyPr/>
        <a:lstStyle/>
        <a:p>
          <a:endParaRPr lang="zh-CN" altLang="en-US"/>
        </a:p>
      </dgm:t>
    </dgm:pt>
  </dgm:ptLst>
  <dgm:cxnLst>
    <dgm:cxn modelId="{03E1F380-EC3D-44EB-8CC5-D0C60A8DF9C5}" type="presOf" srcId="{67845ED8-4AD6-4D7A-8CBA-3EC79AED9619}" destId="{3F5B823F-6168-4A92-A4F1-18088665E3B2}" srcOrd="1" destOrd="0" presId="urn:microsoft.com/office/officeart/2005/8/layout/vList4"/>
    <dgm:cxn modelId="{F44DC342-046F-408C-A9A4-DD90CDAA3587}" type="presOf" srcId="{1986C18F-15BC-49F9-B7B9-EE27AF85F776}" destId="{EFC71503-C3D1-4182-94EB-6081822C3614}" srcOrd="0" destOrd="0" presId="urn:microsoft.com/office/officeart/2005/8/layout/vList4"/>
    <dgm:cxn modelId="{F8CDA0D9-C139-4625-B06F-2CA530B85830}" srcId="{1986C18F-15BC-49F9-B7B9-EE27AF85F776}" destId="{DF46C9FB-8CA9-4C7F-9920-4E629C771EB6}" srcOrd="1" destOrd="0" parTransId="{B78AAEF2-B439-4504-943A-C785C08FE626}" sibTransId="{B16AF327-7ECC-4617-8595-26B249EF0E35}"/>
    <dgm:cxn modelId="{8FB54847-6CD6-4EC4-AC61-417CE26E47BB}" srcId="{1986C18F-15BC-49F9-B7B9-EE27AF85F776}" destId="{67845ED8-4AD6-4D7A-8CBA-3EC79AED9619}" srcOrd="0" destOrd="0" parTransId="{A94C5997-0AAD-49BF-9D9C-006EF0B0351F}" sibTransId="{1EBD85F9-CCCC-4C93-A472-A960ACFBF874}"/>
    <dgm:cxn modelId="{54C0426A-F933-4807-8149-5FE62898DFB0}" type="presOf" srcId="{1704C46F-942E-4E6F-88DA-12B0A1D176D4}" destId="{24036C9E-3635-40D2-B7BD-4F66F9DDD8EC}" srcOrd="0" destOrd="0" presId="urn:microsoft.com/office/officeart/2005/8/layout/vList4"/>
    <dgm:cxn modelId="{F8A5E632-1127-4B5A-9659-273A49C70DFE}" type="presOf" srcId="{1704C46F-942E-4E6F-88DA-12B0A1D176D4}" destId="{E25DB7CF-1998-4AEB-AF33-DD584C14A0E8}" srcOrd="1" destOrd="0" presId="urn:microsoft.com/office/officeart/2005/8/layout/vList4"/>
    <dgm:cxn modelId="{78506FA1-D9C7-43A2-929A-4B0CDA8FD4F6}" srcId="{1986C18F-15BC-49F9-B7B9-EE27AF85F776}" destId="{1704C46F-942E-4E6F-88DA-12B0A1D176D4}" srcOrd="2" destOrd="0" parTransId="{63813537-5711-4BE4-9705-FE41FA70205E}" sibTransId="{386FFAC1-272D-4A3F-9D69-EBEE7DF92525}"/>
    <dgm:cxn modelId="{84FDDDAE-4C1F-41C9-8068-65F701AD2111}" type="presOf" srcId="{DF46C9FB-8CA9-4C7F-9920-4E629C771EB6}" destId="{B23CDDA5-81A0-4477-B3DE-276DCD02F62C}" srcOrd="0" destOrd="0" presId="urn:microsoft.com/office/officeart/2005/8/layout/vList4"/>
    <dgm:cxn modelId="{3E130C2F-D9C3-4149-A8A2-0811AC9A0540}" type="presOf" srcId="{67845ED8-4AD6-4D7A-8CBA-3EC79AED9619}" destId="{7896491B-E8C5-4048-A8C0-019BEDCEC8EE}" srcOrd="0" destOrd="0" presId="urn:microsoft.com/office/officeart/2005/8/layout/vList4"/>
    <dgm:cxn modelId="{BA83D8BE-884C-4E78-906B-CDE094392B92}" type="presOf" srcId="{DF46C9FB-8CA9-4C7F-9920-4E629C771EB6}" destId="{DAEC4E39-A9B9-492B-8657-DB4E7137D80D}" srcOrd="1" destOrd="0" presId="urn:microsoft.com/office/officeart/2005/8/layout/vList4"/>
    <dgm:cxn modelId="{C617F3CE-6B5E-45FD-86D5-99106D6D4222}" type="presParOf" srcId="{EFC71503-C3D1-4182-94EB-6081822C3614}" destId="{D6E4B058-CCE8-4542-8EB4-5E2350C02325}" srcOrd="0" destOrd="0" presId="urn:microsoft.com/office/officeart/2005/8/layout/vList4"/>
    <dgm:cxn modelId="{F04E2E92-7B23-43E0-9400-74C31BC9B817}" type="presParOf" srcId="{D6E4B058-CCE8-4542-8EB4-5E2350C02325}" destId="{7896491B-E8C5-4048-A8C0-019BEDCEC8EE}" srcOrd="0" destOrd="0" presId="urn:microsoft.com/office/officeart/2005/8/layout/vList4"/>
    <dgm:cxn modelId="{590C67A5-A23B-4C6E-9757-23934751F9D0}" type="presParOf" srcId="{D6E4B058-CCE8-4542-8EB4-5E2350C02325}" destId="{E691139B-BE68-4BEF-AA9E-EAEB7045FE83}" srcOrd="1" destOrd="0" presId="urn:microsoft.com/office/officeart/2005/8/layout/vList4"/>
    <dgm:cxn modelId="{31859C3A-B6E4-463C-8689-046825906F47}" type="presParOf" srcId="{D6E4B058-CCE8-4542-8EB4-5E2350C02325}" destId="{3F5B823F-6168-4A92-A4F1-18088665E3B2}" srcOrd="2" destOrd="0" presId="urn:microsoft.com/office/officeart/2005/8/layout/vList4"/>
    <dgm:cxn modelId="{B0A3DCE9-BEC4-4A6B-B71F-555C3040C38F}" type="presParOf" srcId="{EFC71503-C3D1-4182-94EB-6081822C3614}" destId="{D973DBF1-911E-4A6D-869B-231ABEA15441}" srcOrd="1" destOrd="0" presId="urn:microsoft.com/office/officeart/2005/8/layout/vList4"/>
    <dgm:cxn modelId="{BF85CA03-5234-471B-9F0D-B401A4CFEEE5}" type="presParOf" srcId="{EFC71503-C3D1-4182-94EB-6081822C3614}" destId="{74DFC7C1-333F-4C32-A0B7-71C1C7316725}" srcOrd="2" destOrd="0" presId="urn:microsoft.com/office/officeart/2005/8/layout/vList4"/>
    <dgm:cxn modelId="{17A509DB-D0AF-4C2E-BB6A-4026F72361D8}" type="presParOf" srcId="{74DFC7C1-333F-4C32-A0B7-71C1C7316725}" destId="{B23CDDA5-81A0-4477-B3DE-276DCD02F62C}" srcOrd="0" destOrd="0" presId="urn:microsoft.com/office/officeart/2005/8/layout/vList4"/>
    <dgm:cxn modelId="{1DEDEA26-917B-47CF-9352-97461BC5A419}" type="presParOf" srcId="{74DFC7C1-333F-4C32-A0B7-71C1C7316725}" destId="{A30F41D2-8BBE-4475-945F-2F53AE294E21}" srcOrd="1" destOrd="0" presId="urn:microsoft.com/office/officeart/2005/8/layout/vList4"/>
    <dgm:cxn modelId="{F4F41855-E630-4376-9177-18009ACC11CB}" type="presParOf" srcId="{74DFC7C1-333F-4C32-A0B7-71C1C7316725}" destId="{DAEC4E39-A9B9-492B-8657-DB4E7137D80D}" srcOrd="2" destOrd="0" presId="urn:microsoft.com/office/officeart/2005/8/layout/vList4"/>
    <dgm:cxn modelId="{44188546-5105-45F3-A642-150C1CC61D9E}" type="presParOf" srcId="{EFC71503-C3D1-4182-94EB-6081822C3614}" destId="{38339D8D-2766-4068-86F7-C88D68B6E491}" srcOrd="3" destOrd="0" presId="urn:microsoft.com/office/officeart/2005/8/layout/vList4"/>
    <dgm:cxn modelId="{7A2D023C-916D-4C0F-8AA9-ADC16540AB26}" type="presParOf" srcId="{EFC71503-C3D1-4182-94EB-6081822C3614}" destId="{C8A44A3B-4856-4742-82BE-4FE6BE908252}" srcOrd="4" destOrd="0" presId="urn:microsoft.com/office/officeart/2005/8/layout/vList4"/>
    <dgm:cxn modelId="{233A84CA-6F4F-45FE-9020-42C9001DD361}" type="presParOf" srcId="{C8A44A3B-4856-4742-82BE-4FE6BE908252}" destId="{24036C9E-3635-40D2-B7BD-4F66F9DDD8EC}" srcOrd="0" destOrd="0" presId="urn:microsoft.com/office/officeart/2005/8/layout/vList4"/>
    <dgm:cxn modelId="{9A14E413-329A-4F8E-9BB8-389388CB69E6}" type="presParOf" srcId="{C8A44A3B-4856-4742-82BE-4FE6BE908252}" destId="{ED5D8D52-7A4F-4DF1-863A-3E20262E47B1}" srcOrd="1" destOrd="0" presId="urn:microsoft.com/office/officeart/2005/8/layout/vList4"/>
    <dgm:cxn modelId="{A1559C19-DE47-46FD-8EAD-C88CCADED855}" type="presParOf" srcId="{C8A44A3B-4856-4742-82BE-4FE6BE908252}" destId="{E25DB7CF-1998-4AEB-AF33-DD584C14A0E8}"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986C18F-15BC-49F9-B7B9-EE27AF85F776}"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zh-CN" altLang="en-US"/>
        </a:p>
      </dgm:t>
    </dgm:pt>
    <dgm:pt modelId="{67845ED8-4AD6-4D7A-8CBA-3EC79AED9619}">
      <dgm:prSet custT="1"/>
      <dgm:spPr/>
      <dgm:t>
        <a:bodyPr/>
        <a:lstStyle/>
        <a:p>
          <a:pPr rtl="0"/>
          <a:r>
            <a:rPr lang="en-US" sz="2400" b="1" baseline="0" dirty="0" smtClean="0">
              <a:latin typeface="+mj-ea"/>
              <a:ea typeface="+mj-ea"/>
            </a:rPr>
            <a:t>1. </a:t>
          </a:r>
          <a:r>
            <a:rPr lang="zh-CN" sz="2400" b="1" baseline="0" dirty="0" smtClean="0">
              <a:latin typeface="+mj-ea"/>
              <a:ea typeface="+mj-ea"/>
            </a:rPr>
            <a:t>概率越小，信息量越大</a:t>
          </a:r>
          <a:endParaRPr lang="zh-CN" sz="2400" b="1" dirty="0">
            <a:latin typeface="+mj-ea"/>
            <a:ea typeface="+mj-ea"/>
          </a:endParaRPr>
        </a:p>
      </dgm:t>
    </dgm:pt>
    <dgm:pt modelId="{A94C5997-0AAD-49BF-9D9C-006EF0B0351F}" type="parTrans" cxnId="{8FB54847-6CD6-4EC4-AC61-417CE26E47BB}">
      <dgm:prSet/>
      <dgm:spPr/>
      <dgm:t>
        <a:bodyPr/>
        <a:lstStyle/>
        <a:p>
          <a:endParaRPr lang="zh-CN" altLang="en-US" sz="2400" b="1">
            <a:latin typeface="+mj-ea"/>
            <a:ea typeface="+mj-ea"/>
          </a:endParaRPr>
        </a:p>
      </dgm:t>
    </dgm:pt>
    <dgm:pt modelId="{1EBD85F9-CCCC-4C93-A472-A960ACFBF874}" type="sibTrans" cxnId="{8FB54847-6CD6-4EC4-AC61-417CE26E47BB}">
      <dgm:prSet/>
      <dgm:spPr/>
      <dgm:t>
        <a:bodyPr/>
        <a:lstStyle/>
        <a:p>
          <a:endParaRPr lang="zh-CN" altLang="en-US" sz="2400" b="1">
            <a:latin typeface="+mj-ea"/>
            <a:ea typeface="+mj-ea"/>
          </a:endParaRPr>
        </a:p>
      </dgm:t>
    </dgm:pt>
    <dgm:pt modelId="{DF46C9FB-8CA9-4C7F-9920-4E629C771EB6}">
      <dgm:prSet custT="1"/>
      <dgm:spPr/>
      <dgm:t>
        <a:bodyPr/>
        <a:lstStyle/>
        <a:p>
          <a:pPr rtl="0"/>
          <a:r>
            <a:rPr lang="en-US" sz="2400" b="1" baseline="0" dirty="0" smtClean="0">
              <a:latin typeface="+mj-ea"/>
              <a:ea typeface="+mj-ea"/>
            </a:rPr>
            <a:t>2. </a:t>
          </a:r>
          <a:r>
            <a:rPr lang="zh-CN" sz="2400" b="1" baseline="0" dirty="0" smtClean="0">
              <a:latin typeface="+mj-ea"/>
              <a:ea typeface="+mj-ea"/>
            </a:rPr>
            <a:t>概率趋近于0，信息量趋近于无穷大；确定性事件，信息量为0</a:t>
          </a:r>
          <a:endParaRPr lang="zh-CN" sz="2400" b="1" dirty="0">
            <a:latin typeface="+mj-ea"/>
            <a:ea typeface="+mj-ea"/>
          </a:endParaRPr>
        </a:p>
      </dgm:t>
    </dgm:pt>
    <dgm:pt modelId="{B78AAEF2-B439-4504-943A-C785C08FE626}" type="parTrans" cxnId="{F8CDA0D9-C139-4625-B06F-2CA530B85830}">
      <dgm:prSet/>
      <dgm:spPr/>
      <dgm:t>
        <a:bodyPr/>
        <a:lstStyle/>
        <a:p>
          <a:endParaRPr lang="zh-CN" altLang="en-US" sz="2400" b="1">
            <a:latin typeface="+mj-ea"/>
            <a:ea typeface="+mj-ea"/>
          </a:endParaRPr>
        </a:p>
      </dgm:t>
    </dgm:pt>
    <dgm:pt modelId="{B16AF327-7ECC-4617-8595-26B249EF0E35}" type="sibTrans" cxnId="{F8CDA0D9-C139-4625-B06F-2CA530B85830}">
      <dgm:prSet/>
      <dgm:spPr/>
      <dgm:t>
        <a:bodyPr/>
        <a:lstStyle/>
        <a:p>
          <a:endParaRPr lang="zh-CN" altLang="en-US" sz="2400" b="1">
            <a:latin typeface="+mj-ea"/>
            <a:ea typeface="+mj-ea"/>
          </a:endParaRPr>
        </a:p>
      </dgm:t>
    </dgm:pt>
    <dgm:pt modelId="{1704C46F-942E-4E6F-88DA-12B0A1D176D4}">
      <dgm:prSet custT="1"/>
      <dgm:spPr/>
      <dgm:t>
        <a:bodyPr/>
        <a:lstStyle/>
        <a:p>
          <a:pPr rtl="0"/>
          <a:r>
            <a:rPr lang="en-US" sz="2400" b="1" baseline="0" dirty="0" smtClean="0">
              <a:latin typeface="+mj-ea"/>
              <a:ea typeface="+mj-ea"/>
            </a:rPr>
            <a:t>3. </a:t>
          </a:r>
          <a:r>
            <a:rPr lang="zh-CN" sz="2400" b="1" baseline="0" dirty="0" smtClean="0">
              <a:latin typeface="+mj-ea"/>
              <a:ea typeface="+mj-ea"/>
            </a:rPr>
            <a:t>两个独立事件，联合事件的信息量是二者之和</a:t>
          </a:r>
          <a:endParaRPr lang="zh-CN" sz="2400" b="1" dirty="0">
            <a:latin typeface="+mj-ea"/>
            <a:ea typeface="+mj-ea"/>
          </a:endParaRPr>
        </a:p>
      </dgm:t>
    </dgm:pt>
    <dgm:pt modelId="{63813537-5711-4BE4-9705-FE41FA70205E}" type="parTrans" cxnId="{78506FA1-D9C7-43A2-929A-4B0CDA8FD4F6}">
      <dgm:prSet/>
      <dgm:spPr/>
      <dgm:t>
        <a:bodyPr/>
        <a:lstStyle/>
        <a:p>
          <a:endParaRPr lang="zh-CN" altLang="en-US" sz="2400" b="1">
            <a:latin typeface="+mj-ea"/>
            <a:ea typeface="+mj-ea"/>
          </a:endParaRPr>
        </a:p>
      </dgm:t>
    </dgm:pt>
    <dgm:pt modelId="{386FFAC1-272D-4A3F-9D69-EBEE7DF92525}" type="sibTrans" cxnId="{78506FA1-D9C7-43A2-929A-4B0CDA8FD4F6}">
      <dgm:prSet/>
      <dgm:spPr/>
      <dgm:t>
        <a:bodyPr/>
        <a:lstStyle/>
        <a:p>
          <a:endParaRPr lang="zh-CN" altLang="en-US" sz="2400" b="1">
            <a:latin typeface="+mj-ea"/>
            <a:ea typeface="+mj-ea"/>
          </a:endParaRPr>
        </a:p>
      </dgm:t>
    </dgm:pt>
    <dgm:pt modelId="{BCAD0B64-B010-495E-A3A2-8B3802DE9B0A}" type="pres">
      <dgm:prSet presAssocID="{1986C18F-15BC-49F9-B7B9-EE27AF85F776}" presName="linear" presStyleCnt="0">
        <dgm:presLayoutVars>
          <dgm:animLvl val="lvl"/>
          <dgm:resizeHandles val="exact"/>
        </dgm:presLayoutVars>
      </dgm:prSet>
      <dgm:spPr/>
      <dgm:t>
        <a:bodyPr/>
        <a:lstStyle/>
        <a:p>
          <a:endParaRPr lang="zh-CN" altLang="en-US"/>
        </a:p>
      </dgm:t>
    </dgm:pt>
    <dgm:pt modelId="{1FF5FAFA-FC17-4A62-8BA0-86A878C91EAD}" type="pres">
      <dgm:prSet presAssocID="{67845ED8-4AD6-4D7A-8CBA-3EC79AED9619}" presName="parentText" presStyleLbl="node1" presStyleIdx="0" presStyleCnt="3" custScaleY="51163" custLinFactNeighborY="-71117">
        <dgm:presLayoutVars>
          <dgm:chMax val="0"/>
          <dgm:bulletEnabled val="1"/>
        </dgm:presLayoutVars>
      </dgm:prSet>
      <dgm:spPr/>
      <dgm:t>
        <a:bodyPr/>
        <a:lstStyle/>
        <a:p>
          <a:endParaRPr lang="zh-CN" altLang="en-US"/>
        </a:p>
      </dgm:t>
    </dgm:pt>
    <dgm:pt modelId="{FE41EF94-7DE2-4E14-91F9-7A3589C106B3}" type="pres">
      <dgm:prSet presAssocID="{1EBD85F9-CCCC-4C93-A472-A960ACFBF874}" presName="spacer" presStyleCnt="0"/>
      <dgm:spPr/>
      <dgm:t>
        <a:bodyPr/>
        <a:lstStyle/>
        <a:p>
          <a:endParaRPr lang="zh-CN" altLang="en-US"/>
        </a:p>
      </dgm:t>
    </dgm:pt>
    <dgm:pt modelId="{5B744CCA-024C-4642-8AD6-A2A91C1AE42E}" type="pres">
      <dgm:prSet presAssocID="{DF46C9FB-8CA9-4C7F-9920-4E629C771EB6}" presName="parentText" presStyleLbl="node1" presStyleIdx="1" presStyleCnt="3" custScaleY="104260" custLinFactNeighborY="-32611">
        <dgm:presLayoutVars>
          <dgm:chMax val="0"/>
          <dgm:bulletEnabled val="1"/>
        </dgm:presLayoutVars>
      </dgm:prSet>
      <dgm:spPr/>
      <dgm:t>
        <a:bodyPr/>
        <a:lstStyle/>
        <a:p>
          <a:endParaRPr lang="zh-CN" altLang="en-US"/>
        </a:p>
      </dgm:t>
    </dgm:pt>
    <dgm:pt modelId="{793B6AD0-E7D8-4E94-B4B1-5C218EE22EAF}" type="pres">
      <dgm:prSet presAssocID="{B16AF327-7ECC-4617-8595-26B249EF0E35}" presName="spacer" presStyleCnt="0"/>
      <dgm:spPr/>
      <dgm:t>
        <a:bodyPr/>
        <a:lstStyle/>
        <a:p>
          <a:endParaRPr lang="zh-CN" altLang="en-US"/>
        </a:p>
      </dgm:t>
    </dgm:pt>
    <dgm:pt modelId="{3378241F-1CB7-4169-ABE6-E0AC3067732D}" type="pres">
      <dgm:prSet presAssocID="{1704C46F-942E-4E6F-88DA-12B0A1D176D4}" presName="parentText" presStyleLbl="node1" presStyleIdx="2" presStyleCnt="3" custScaleY="104131">
        <dgm:presLayoutVars>
          <dgm:chMax val="0"/>
          <dgm:bulletEnabled val="1"/>
        </dgm:presLayoutVars>
      </dgm:prSet>
      <dgm:spPr/>
      <dgm:t>
        <a:bodyPr/>
        <a:lstStyle/>
        <a:p>
          <a:endParaRPr lang="zh-CN" altLang="en-US"/>
        </a:p>
      </dgm:t>
    </dgm:pt>
  </dgm:ptLst>
  <dgm:cxnLst>
    <dgm:cxn modelId="{35D1AF3E-6815-43F1-A97E-EA53BF83DBEA}" type="presOf" srcId="{1986C18F-15BC-49F9-B7B9-EE27AF85F776}" destId="{BCAD0B64-B010-495E-A3A2-8B3802DE9B0A}" srcOrd="0" destOrd="0" presId="urn:microsoft.com/office/officeart/2005/8/layout/vList2"/>
    <dgm:cxn modelId="{8FB54847-6CD6-4EC4-AC61-417CE26E47BB}" srcId="{1986C18F-15BC-49F9-B7B9-EE27AF85F776}" destId="{67845ED8-4AD6-4D7A-8CBA-3EC79AED9619}" srcOrd="0" destOrd="0" parTransId="{A94C5997-0AAD-49BF-9D9C-006EF0B0351F}" sibTransId="{1EBD85F9-CCCC-4C93-A472-A960ACFBF874}"/>
    <dgm:cxn modelId="{F8CDA0D9-C139-4625-B06F-2CA530B85830}" srcId="{1986C18F-15BC-49F9-B7B9-EE27AF85F776}" destId="{DF46C9FB-8CA9-4C7F-9920-4E629C771EB6}" srcOrd="1" destOrd="0" parTransId="{B78AAEF2-B439-4504-943A-C785C08FE626}" sibTransId="{B16AF327-7ECC-4617-8595-26B249EF0E35}"/>
    <dgm:cxn modelId="{78506FA1-D9C7-43A2-929A-4B0CDA8FD4F6}" srcId="{1986C18F-15BC-49F9-B7B9-EE27AF85F776}" destId="{1704C46F-942E-4E6F-88DA-12B0A1D176D4}" srcOrd="2" destOrd="0" parTransId="{63813537-5711-4BE4-9705-FE41FA70205E}" sibTransId="{386FFAC1-272D-4A3F-9D69-EBEE7DF92525}"/>
    <dgm:cxn modelId="{C968EF4A-459E-4EA7-B1DD-9C4E0711AD88}" type="presOf" srcId="{1704C46F-942E-4E6F-88DA-12B0A1D176D4}" destId="{3378241F-1CB7-4169-ABE6-E0AC3067732D}" srcOrd="0" destOrd="0" presId="urn:microsoft.com/office/officeart/2005/8/layout/vList2"/>
    <dgm:cxn modelId="{EDB5A2EB-0EE4-465E-A630-EA59687B9694}" type="presOf" srcId="{67845ED8-4AD6-4D7A-8CBA-3EC79AED9619}" destId="{1FF5FAFA-FC17-4A62-8BA0-86A878C91EAD}" srcOrd="0" destOrd="0" presId="urn:microsoft.com/office/officeart/2005/8/layout/vList2"/>
    <dgm:cxn modelId="{B818E77C-2230-408A-8120-9C46571F1F43}" type="presOf" srcId="{DF46C9FB-8CA9-4C7F-9920-4E629C771EB6}" destId="{5B744CCA-024C-4642-8AD6-A2A91C1AE42E}" srcOrd="0" destOrd="0" presId="urn:microsoft.com/office/officeart/2005/8/layout/vList2"/>
    <dgm:cxn modelId="{BA6555FE-A83E-4E57-BC10-81470F363059}" type="presParOf" srcId="{BCAD0B64-B010-495E-A3A2-8B3802DE9B0A}" destId="{1FF5FAFA-FC17-4A62-8BA0-86A878C91EAD}" srcOrd="0" destOrd="0" presId="urn:microsoft.com/office/officeart/2005/8/layout/vList2"/>
    <dgm:cxn modelId="{753BBD49-BF34-4B4B-9082-9050DEF8424A}" type="presParOf" srcId="{BCAD0B64-B010-495E-A3A2-8B3802DE9B0A}" destId="{FE41EF94-7DE2-4E14-91F9-7A3589C106B3}" srcOrd="1" destOrd="0" presId="urn:microsoft.com/office/officeart/2005/8/layout/vList2"/>
    <dgm:cxn modelId="{DBA998DB-18AA-4949-AA89-B5406DE52D52}" type="presParOf" srcId="{BCAD0B64-B010-495E-A3A2-8B3802DE9B0A}" destId="{5B744CCA-024C-4642-8AD6-A2A91C1AE42E}" srcOrd="2" destOrd="0" presId="urn:microsoft.com/office/officeart/2005/8/layout/vList2"/>
    <dgm:cxn modelId="{F40494D0-217D-4C9F-9C5C-4F9E7932ED76}" type="presParOf" srcId="{BCAD0B64-B010-495E-A3A2-8B3802DE9B0A}" destId="{793B6AD0-E7D8-4E94-B4B1-5C218EE22EAF}" srcOrd="3" destOrd="0" presId="urn:microsoft.com/office/officeart/2005/8/layout/vList2"/>
    <dgm:cxn modelId="{E1D1296D-D41F-460F-9668-788384090EA6}" type="presParOf" srcId="{BCAD0B64-B010-495E-A3A2-8B3802DE9B0A}" destId="{3378241F-1CB7-4169-ABE6-E0AC3067732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F9B215F-35AF-4E33-BB5F-35FFF966F477}"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zh-CN" altLang="en-US"/>
        </a:p>
      </dgm:t>
    </dgm:pt>
    <dgm:pt modelId="{2FAA4CA7-9E4E-4D26-B170-3385DD39BC2C}">
      <dgm:prSet custT="1"/>
      <dgm:spPr/>
      <dgm:t>
        <a:bodyPr/>
        <a:lstStyle/>
        <a:p>
          <a:pPr rtl="0"/>
          <a:r>
            <a:rPr lang="zh-CN" altLang="en-US" sz="2800" b="1" dirty="0" smtClean="0">
              <a:latin typeface="+mj-ea"/>
              <a:ea typeface="+mj-ea"/>
            </a:rPr>
            <a:t>香农给出信息量定义：</a:t>
          </a:r>
          <a:endParaRPr lang="zh-CN" altLang="en-US" sz="2800" dirty="0">
            <a:latin typeface="+mj-ea"/>
            <a:ea typeface="+mj-ea"/>
          </a:endParaRPr>
        </a:p>
      </dgm:t>
    </dgm:pt>
    <dgm:pt modelId="{169F3B8A-F12E-481D-A6E1-4CB998AA0224}" type="parTrans" cxnId="{CCCFF567-89B7-4A1B-8422-D8928C0F0611}">
      <dgm:prSet/>
      <dgm:spPr/>
      <dgm:t>
        <a:bodyPr/>
        <a:lstStyle/>
        <a:p>
          <a:endParaRPr lang="zh-CN" altLang="en-US"/>
        </a:p>
      </dgm:t>
    </dgm:pt>
    <dgm:pt modelId="{87871714-CF52-47FF-AF3D-F2843403B433}" type="sibTrans" cxnId="{CCCFF567-89B7-4A1B-8422-D8928C0F0611}">
      <dgm:prSet/>
      <dgm:spPr/>
      <dgm:t>
        <a:bodyPr/>
        <a:lstStyle/>
        <a:p>
          <a:endParaRPr lang="zh-CN" altLang="en-US"/>
        </a:p>
      </dgm:t>
    </dgm:pt>
    <dgm:pt modelId="{E65F8C11-EEFA-46C3-B8F7-3F03ABC4BB92}">
      <dgm:prSet custT="1"/>
      <dgm:spPr/>
      <dgm:t>
        <a:bodyPr/>
        <a:lstStyle/>
        <a:p>
          <a:pPr rtl="0"/>
          <a:r>
            <a:rPr lang="zh-CN" altLang="en-US" sz="2400" b="1" dirty="0" smtClean="0">
              <a:latin typeface="+mj-ea"/>
              <a:ea typeface="+mj-ea"/>
            </a:rPr>
            <a:t>任意随机事件的信息量定义为该事件发生</a:t>
          </a:r>
          <a:r>
            <a:rPr lang="zh-CN" altLang="en-US" sz="2400" b="1" dirty="0" smtClean="0">
              <a:solidFill>
                <a:srgbClr val="FF0000"/>
              </a:solidFill>
              <a:latin typeface="+mj-ea"/>
              <a:ea typeface="+mj-ea"/>
            </a:rPr>
            <a:t>概率的对数的负值</a:t>
          </a:r>
          <a:r>
            <a:rPr lang="zh-CN" altLang="en-US" sz="2400" b="1" dirty="0" smtClean="0">
              <a:latin typeface="+mj-ea"/>
              <a:ea typeface="+mj-ea"/>
            </a:rPr>
            <a:t>。</a:t>
          </a:r>
          <a:endParaRPr lang="zh-CN" altLang="en-US" sz="2400" dirty="0">
            <a:latin typeface="+mj-ea"/>
            <a:ea typeface="+mj-ea"/>
          </a:endParaRPr>
        </a:p>
      </dgm:t>
    </dgm:pt>
    <dgm:pt modelId="{3D1A8A79-F624-44D9-8309-0627D67F8385}" type="parTrans" cxnId="{7D2C9B0A-B5B5-4499-A8D8-99A686F5C776}">
      <dgm:prSet/>
      <dgm:spPr/>
      <dgm:t>
        <a:bodyPr/>
        <a:lstStyle/>
        <a:p>
          <a:endParaRPr lang="zh-CN" altLang="en-US"/>
        </a:p>
      </dgm:t>
    </dgm:pt>
    <dgm:pt modelId="{303D7D8C-FB8D-4F42-BD52-798E1905C3AD}" type="sibTrans" cxnId="{7D2C9B0A-B5B5-4499-A8D8-99A686F5C776}">
      <dgm:prSet/>
      <dgm:spPr/>
      <dgm:t>
        <a:bodyPr/>
        <a:lstStyle/>
        <a:p>
          <a:endParaRPr lang="zh-CN" altLang="en-US"/>
        </a:p>
      </dgm:t>
    </dgm:pt>
    <dgm:pt modelId="{44144408-B6D5-4C31-AEDD-98632EE2E167}">
      <dgm:prSet custT="1"/>
      <dgm:spPr/>
      <dgm:t>
        <a:bodyPr/>
        <a:lstStyle/>
        <a:p>
          <a:pPr rtl="0"/>
          <a:endParaRPr lang="zh-CN" altLang="en-US" sz="1800" dirty="0"/>
        </a:p>
      </dgm:t>
    </dgm:pt>
    <dgm:pt modelId="{5694759A-7747-4E73-BAA1-2BCFEAE6C972}" type="parTrans" cxnId="{142D4D50-D320-4F50-9CEB-97340251E63D}">
      <dgm:prSet/>
      <dgm:spPr/>
      <dgm:t>
        <a:bodyPr/>
        <a:lstStyle/>
        <a:p>
          <a:endParaRPr lang="zh-CN" altLang="en-US"/>
        </a:p>
      </dgm:t>
    </dgm:pt>
    <dgm:pt modelId="{B60FE325-0B54-4711-A908-9354D92A318D}" type="sibTrans" cxnId="{142D4D50-D320-4F50-9CEB-97340251E63D}">
      <dgm:prSet/>
      <dgm:spPr/>
      <dgm:t>
        <a:bodyPr/>
        <a:lstStyle/>
        <a:p>
          <a:endParaRPr lang="zh-CN" altLang="en-US"/>
        </a:p>
      </dgm:t>
    </dgm:pt>
    <dgm:pt modelId="{137E1008-508B-497A-A657-E345867B1015}">
      <dgm:prSet custT="1"/>
      <dgm:spPr/>
      <dgm:t>
        <a:bodyPr/>
        <a:lstStyle/>
        <a:p>
          <a:pPr rtl="0"/>
          <a:endParaRPr lang="zh-CN" altLang="en-US" sz="1800" dirty="0">
            <a:latin typeface="+mj-ea"/>
            <a:ea typeface="+mj-ea"/>
          </a:endParaRPr>
        </a:p>
      </dgm:t>
    </dgm:pt>
    <dgm:pt modelId="{F581159C-71D9-4EF0-99A3-F62844F90FB1}" type="parTrans" cxnId="{3BD7D7F0-9784-44B2-A9D8-FC2A56AC88F7}">
      <dgm:prSet/>
      <dgm:spPr/>
      <dgm:t>
        <a:bodyPr/>
        <a:lstStyle/>
        <a:p>
          <a:endParaRPr lang="zh-CN" altLang="en-US"/>
        </a:p>
      </dgm:t>
    </dgm:pt>
    <dgm:pt modelId="{98190E2A-06AC-465F-B883-C6CD3FE79958}" type="sibTrans" cxnId="{3BD7D7F0-9784-44B2-A9D8-FC2A56AC88F7}">
      <dgm:prSet/>
      <dgm:spPr/>
      <dgm:t>
        <a:bodyPr/>
        <a:lstStyle/>
        <a:p>
          <a:endParaRPr lang="zh-CN" altLang="en-US"/>
        </a:p>
      </dgm:t>
    </dgm:pt>
    <dgm:pt modelId="{A678DC97-CDB2-473D-B8BC-CAFA68712807}" type="pres">
      <dgm:prSet presAssocID="{FF9B215F-35AF-4E33-BB5F-35FFF966F477}" presName="linear" presStyleCnt="0">
        <dgm:presLayoutVars>
          <dgm:dir/>
          <dgm:animLvl val="lvl"/>
          <dgm:resizeHandles val="exact"/>
        </dgm:presLayoutVars>
      </dgm:prSet>
      <dgm:spPr/>
      <dgm:t>
        <a:bodyPr/>
        <a:lstStyle/>
        <a:p>
          <a:endParaRPr lang="zh-CN" altLang="en-US"/>
        </a:p>
      </dgm:t>
    </dgm:pt>
    <dgm:pt modelId="{92672539-6FC7-4805-B2F2-978B85756666}" type="pres">
      <dgm:prSet presAssocID="{2FAA4CA7-9E4E-4D26-B170-3385DD39BC2C}" presName="parentLin" presStyleCnt="0"/>
      <dgm:spPr/>
    </dgm:pt>
    <dgm:pt modelId="{B19AFC6F-A3EE-4DFF-B48A-A247F2E4F937}" type="pres">
      <dgm:prSet presAssocID="{2FAA4CA7-9E4E-4D26-B170-3385DD39BC2C}" presName="parentLeftMargin" presStyleLbl="node1" presStyleIdx="0" presStyleCnt="1"/>
      <dgm:spPr/>
      <dgm:t>
        <a:bodyPr/>
        <a:lstStyle/>
        <a:p>
          <a:endParaRPr lang="zh-CN" altLang="en-US"/>
        </a:p>
      </dgm:t>
    </dgm:pt>
    <dgm:pt modelId="{1B7F1CAE-7510-497B-A94D-48E03DA27E63}" type="pres">
      <dgm:prSet presAssocID="{2FAA4CA7-9E4E-4D26-B170-3385DD39BC2C}" presName="parentText" presStyleLbl="node1" presStyleIdx="0" presStyleCnt="1">
        <dgm:presLayoutVars>
          <dgm:chMax val="0"/>
          <dgm:bulletEnabled val="1"/>
        </dgm:presLayoutVars>
      </dgm:prSet>
      <dgm:spPr/>
      <dgm:t>
        <a:bodyPr/>
        <a:lstStyle/>
        <a:p>
          <a:endParaRPr lang="zh-CN" altLang="en-US"/>
        </a:p>
      </dgm:t>
    </dgm:pt>
    <dgm:pt modelId="{51997B05-096E-4972-AAC5-C78DC007B679}" type="pres">
      <dgm:prSet presAssocID="{2FAA4CA7-9E4E-4D26-B170-3385DD39BC2C}" presName="negativeSpace" presStyleCnt="0"/>
      <dgm:spPr/>
    </dgm:pt>
    <dgm:pt modelId="{8B863604-A237-4455-A709-FDBCFACC3BED}" type="pres">
      <dgm:prSet presAssocID="{2FAA4CA7-9E4E-4D26-B170-3385DD39BC2C}" presName="childText" presStyleLbl="conFgAcc1" presStyleIdx="0" presStyleCnt="1">
        <dgm:presLayoutVars>
          <dgm:bulletEnabled val="1"/>
        </dgm:presLayoutVars>
      </dgm:prSet>
      <dgm:spPr/>
      <dgm:t>
        <a:bodyPr/>
        <a:lstStyle/>
        <a:p>
          <a:endParaRPr lang="zh-CN" altLang="en-US"/>
        </a:p>
      </dgm:t>
    </dgm:pt>
  </dgm:ptLst>
  <dgm:cxnLst>
    <dgm:cxn modelId="{521BA896-4B25-459F-9108-52D4493FC93E}" type="presOf" srcId="{FF9B215F-35AF-4E33-BB5F-35FFF966F477}" destId="{A678DC97-CDB2-473D-B8BC-CAFA68712807}" srcOrd="0" destOrd="0" presId="urn:microsoft.com/office/officeart/2005/8/layout/list1"/>
    <dgm:cxn modelId="{142D4D50-D320-4F50-9CEB-97340251E63D}" srcId="{E65F8C11-EEFA-46C3-B8F7-3F03ABC4BB92}" destId="{44144408-B6D5-4C31-AEDD-98632EE2E167}" srcOrd="1" destOrd="0" parTransId="{5694759A-7747-4E73-BAA1-2BCFEAE6C972}" sibTransId="{B60FE325-0B54-4711-A908-9354D92A318D}"/>
    <dgm:cxn modelId="{91EBFBC7-871B-41CD-A3FF-8740865C33B2}" type="presOf" srcId="{2FAA4CA7-9E4E-4D26-B170-3385DD39BC2C}" destId="{B19AFC6F-A3EE-4DFF-B48A-A247F2E4F937}" srcOrd="0" destOrd="0" presId="urn:microsoft.com/office/officeart/2005/8/layout/list1"/>
    <dgm:cxn modelId="{3BD7D7F0-9784-44B2-A9D8-FC2A56AC88F7}" srcId="{E65F8C11-EEFA-46C3-B8F7-3F03ABC4BB92}" destId="{137E1008-508B-497A-A657-E345867B1015}" srcOrd="0" destOrd="0" parTransId="{F581159C-71D9-4EF0-99A3-F62844F90FB1}" sibTransId="{98190E2A-06AC-465F-B883-C6CD3FE79958}"/>
    <dgm:cxn modelId="{4FB554D5-9596-400B-AB4A-59119F812D9A}" type="presOf" srcId="{44144408-B6D5-4C31-AEDD-98632EE2E167}" destId="{8B863604-A237-4455-A709-FDBCFACC3BED}" srcOrd="0" destOrd="2" presId="urn:microsoft.com/office/officeart/2005/8/layout/list1"/>
    <dgm:cxn modelId="{CCCFF567-89B7-4A1B-8422-D8928C0F0611}" srcId="{FF9B215F-35AF-4E33-BB5F-35FFF966F477}" destId="{2FAA4CA7-9E4E-4D26-B170-3385DD39BC2C}" srcOrd="0" destOrd="0" parTransId="{169F3B8A-F12E-481D-A6E1-4CB998AA0224}" sibTransId="{87871714-CF52-47FF-AF3D-F2843403B433}"/>
    <dgm:cxn modelId="{405AD584-54CE-4F86-90B5-46588486CFB4}" type="presOf" srcId="{2FAA4CA7-9E4E-4D26-B170-3385DD39BC2C}" destId="{1B7F1CAE-7510-497B-A94D-48E03DA27E63}" srcOrd="1" destOrd="0" presId="urn:microsoft.com/office/officeart/2005/8/layout/list1"/>
    <dgm:cxn modelId="{500AA31A-96C4-4A44-8E66-BB942FB7CED3}" type="presOf" srcId="{137E1008-508B-497A-A657-E345867B1015}" destId="{8B863604-A237-4455-A709-FDBCFACC3BED}" srcOrd="0" destOrd="1" presId="urn:microsoft.com/office/officeart/2005/8/layout/list1"/>
    <dgm:cxn modelId="{D0433398-6FF0-4AB7-9858-EA433503EFBC}" type="presOf" srcId="{E65F8C11-EEFA-46C3-B8F7-3F03ABC4BB92}" destId="{8B863604-A237-4455-A709-FDBCFACC3BED}" srcOrd="0" destOrd="0" presId="urn:microsoft.com/office/officeart/2005/8/layout/list1"/>
    <dgm:cxn modelId="{7D2C9B0A-B5B5-4499-A8D8-99A686F5C776}" srcId="{2FAA4CA7-9E4E-4D26-B170-3385DD39BC2C}" destId="{E65F8C11-EEFA-46C3-B8F7-3F03ABC4BB92}" srcOrd="0" destOrd="0" parTransId="{3D1A8A79-F624-44D9-8309-0627D67F8385}" sibTransId="{303D7D8C-FB8D-4F42-BD52-798E1905C3AD}"/>
    <dgm:cxn modelId="{34F44226-76C1-4371-A084-B0C7CBA9CF80}" type="presParOf" srcId="{A678DC97-CDB2-473D-B8BC-CAFA68712807}" destId="{92672539-6FC7-4805-B2F2-978B85756666}" srcOrd="0" destOrd="0" presId="urn:microsoft.com/office/officeart/2005/8/layout/list1"/>
    <dgm:cxn modelId="{979792B8-288D-4E91-9459-E96A0DBA49F2}" type="presParOf" srcId="{92672539-6FC7-4805-B2F2-978B85756666}" destId="{B19AFC6F-A3EE-4DFF-B48A-A247F2E4F937}" srcOrd="0" destOrd="0" presId="urn:microsoft.com/office/officeart/2005/8/layout/list1"/>
    <dgm:cxn modelId="{FBFA84F2-6645-47E1-AA69-21ACD574034E}" type="presParOf" srcId="{92672539-6FC7-4805-B2F2-978B85756666}" destId="{1B7F1CAE-7510-497B-A94D-48E03DA27E63}" srcOrd="1" destOrd="0" presId="urn:microsoft.com/office/officeart/2005/8/layout/list1"/>
    <dgm:cxn modelId="{832507BE-9950-4F36-9472-E65F1385F5B7}" type="presParOf" srcId="{A678DC97-CDB2-473D-B8BC-CAFA68712807}" destId="{51997B05-096E-4972-AAC5-C78DC007B679}" srcOrd="1" destOrd="0" presId="urn:microsoft.com/office/officeart/2005/8/layout/list1"/>
    <dgm:cxn modelId="{2DC4A122-46E2-4E4D-B139-1CE3BBAF2887}" type="presParOf" srcId="{A678DC97-CDB2-473D-B8BC-CAFA68712807}" destId="{8B863604-A237-4455-A709-FDBCFACC3BED}"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36B20-EBE4-4B81-9D03-6DFCA2C105AA}" type="doc">
      <dgm:prSet loTypeId="urn:microsoft.com/office/officeart/2011/layout/TabList" loCatId="list" qsTypeId="urn:microsoft.com/office/officeart/2005/8/quickstyle/simple5" qsCatId="simple" csTypeId="urn:microsoft.com/office/officeart/2005/8/colors/colorful2" csCatId="colorful" phldr="1"/>
      <dgm:spPr/>
      <dgm:t>
        <a:bodyPr/>
        <a:lstStyle/>
        <a:p>
          <a:endParaRPr lang="zh-CN" altLang="en-US"/>
        </a:p>
      </dgm:t>
    </dgm:pt>
    <dgm:pt modelId="{CA581EB1-007E-4372-97A4-196500E0874D}">
      <dgm:prSet/>
      <dgm:spPr/>
      <dgm:t>
        <a:bodyPr/>
        <a:lstStyle/>
        <a:p>
          <a:pPr rtl="0"/>
          <a:r>
            <a:rPr lang="zh-CN" altLang="en-US" b="1" baseline="0" dirty="0" smtClean="0">
              <a:solidFill>
                <a:schemeClr val="bg1"/>
              </a:solidFill>
              <a:latin typeface="+mj-ea"/>
              <a:ea typeface="+mj-ea"/>
            </a:rPr>
            <a:t>总　结</a:t>
          </a:r>
          <a:r>
            <a:rPr lang="zh-CN" b="1" baseline="0" dirty="0" smtClean="0">
              <a:solidFill>
                <a:schemeClr val="bg1"/>
              </a:solidFill>
              <a:latin typeface="+mj-ea"/>
              <a:ea typeface="+mj-ea"/>
            </a:rPr>
            <a:t>：</a:t>
          </a:r>
          <a:endParaRPr lang="zh-CN" dirty="0">
            <a:solidFill>
              <a:schemeClr val="bg1"/>
            </a:solidFill>
            <a:latin typeface="+mj-ea"/>
            <a:ea typeface="+mj-ea"/>
          </a:endParaRPr>
        </a:p>
      </dgm:t>
    </dgm:pt>
    <dgm:pt modelId="{E942C8C9-11CE-4A96-BE82-560D220D0629}" type="parTrans" cxnId="{C721962E-45D5-45E8-9E78-86039A4E0F04}">
      <dgm:prSet/>
      <dgm:spPr/>
      <dgm:t>
        <a:bodyPr/>
        <a:lstStyle/>
        <a:p>
          <a:endParaRPr lang="zh-CN" altLang="en-US">
            <a:latin typeface="+mj-ea"/>
            <a:ea typeface="+mj-ea"/>
          </a:endParaRPr>
        </a:p>
      </dgm:t>
    </dgm:pt>
    <dgm:pt modelId="{3E4EEAEF-00B8-4061-93A1-D8A59AE921F7}" type="sibTrans" cxnId="{C721962E-45D5-45E8-9E78-86039A4E0F04}">
      <dgm:prSet/>
      <dgm:spPr/>
      <dgm:t>
        <a:bodyPr/>
        <a:lstStyle/>
        <a:p>
          <a:endParaRPr lang="zh-CN" altLang="en-US">
            <a:latin typeface="+mj-ea"/>
            <a:ea typeface="+mj-ea"/>
          </a:endParaRPr>
        </a:p>
      </dgm:t>
    </dgm:pt>
    <dgm:pt modelId="{BBEA58B5-4633-4B2F-82BB-82316E3F7279}">
      <dgm:prSet custT="1"/>
      <dgm:spPr/>
      <dgm:t>
        <a:bodyPr/>
        <a:lstStyle/>
        <a:p>
          <a:pPr rtl="0"/>
          <a:endParaRPr lang="zh-CN" altLang="en-US" sz="2400" dirty="0">
            <a:latin typeface="+mj-ea"/>
            <a:ea typeface="+mj-ea"/>
          </a:endParaRPr>
        </a:p>
      </dgm:t>
    </dgm:pt>
    <dgm:pt modelId="{9D59FC2C-50CD-4022-969F-2FBBD5E3A673}" type="parTrans" cxnId="{6DA1B599-1E4E-4738-8363-C3F5ADF4D4FD}">
      <dgm:prSet/>
      <dgm:spPr/>
      <dgm:t>
        <a:bodyPr/>
        <a:lstStyle/>
        <a:p>
          <a:endParaRPr lang="zh-CN" altLang="en-US">
            <a:latin typeface="+mj-ea"/>
            <a:ea typeface="+mj-ea"/>
          </a:endParaRPr>
        </a:p>
      </dgm:t>
    </dgm:pt>
    <dgm:pt modelId="{472065DD-1D96-43DF-BB58-A3584EDB0504}" type="sibTrans" cxnId="{6DA1B599-1E4E-4738-8363-C3F5ADF4D4FD}">
      <dgm:prSet/>
      <dgm:spPr/>
      <dgm:t>
        <a:bodyPr/>
        <a:lstStyle/>
        <a:p>
          <a:endParaRPr lang="zh-CN" altLang="en-US">
            <a:latin typeface="+mj-ea"/>
            <a:ea typeface="+mj-ea"/>
          </a:endParaRPr>
        </a:p>
      </dgm:t>
    </dgm:pt>
    <dgm:pt modelId="{E701011C-C577-46E2-A3B2-D10D96E9BBF8}">
      <dgm:prSet custT="1"/>
      <dgm:spPr/>
      <dgm:t>
        <a:bodyPr/>
        <a:lstStyle/>
        <a:p>
          <a:pPr rtl="0"/>
          <a:r>
            <a:rPr lang="zh-CN" altLang="en-US" sz="2800" b="1" dirty="0" smtClean="0">
              <a:solidFill>
                <a:srgbClr val="C00000"/>
              </a:solidFill>
              <a:latin typeface="+mj-ea"/>
              <a:ea typeface="+mj-ea"/>
            </a:rPr>
            <a:t>　完成了对于信息的度量</a:t>
          </a:r>
          <a:endParaRPr lang="zh-CN" altLang="en-US" sz="2800" b="1" dirty="0">
            <a:solidFill>
              <a:srgbClr val="C00000"/>
            </a:solidFill>
            <a:latin typeface="+mj-ea"/>
            <a:ea typeface="+mj-ea"/>
          </a:endParaRPr>
        </a:p>
      </dgm:t>
    </dgm:pt>
    <dgm:pt modelId="{6E91431F-8622-4D2F-8081-D28A5E50DC65}" type="parTrans" cxnId="{24C4A361-6D20-46A1-B830-A2620C243D76}">
      <dgm:prSet/>
      <dgm:spPr/>
      <dgm:t>
        <a:bodyPr/>
        <a:lstStyle/>
        <a:p>
          <a:endParaRPr lang="zh-CN" altLang="en-US">
            <a:latin typeface="+mj-ea"/>
            <a:ea typeface="+mj-ea"/>
          </a:endParaRPr>
        </a:p>
      </dgm:t>
    </dgm:pt>
    <dgm:pt modelId="{CFBEA29B-D180-4E29-8E54-261663D62FB5}" type="sibTrans" cxnId="{24C4A361-6D20-46A1-B830-A2620C243D76}">
      <dgm:prSet/>
      <dgm:spPr/>
      <dgm:t>
        <a:bodyPr/>
        <a:lstStyle/>
        <a:p>
          <a:endParaRPr lang="zh-CN" altLang="en-US">
            <a:latin typeface="+mj-ea"/>
            <a:ea typeface="+mj-ea"/>
          </a:endParaRPr>
        </a:p>
      </dgm:t>
    </dgm:pt>
    <dgm:pt modelId="{019281B8-35C8-4623-BEAA-3AA5219E47D8}" type="pres">
      <dgm:prSet presAssocID="{DEC36B20-EBE4-4B81-9D03-6DFCA2C105AA}" presName="Name0" presStyleCnt="0">
        <dgm:presLayoutVars>
          <dgm:chMax/>
          <dgm:chPref val="3"/>
          <dgm:dir/>
          <dgm:animOne val="branch"/>
          <dgm:animLvl val="lvl"/>
        </dgm:presLayoutVars>
      </dgm:prSet>
      <dgm:spPr/>
      <dgm:t>
        <a:bodyPr/>
        <a:lstStyle/>
        <a:p>
          <a:endParaRPr lang="zh-CN" altLang="en-US"/>
        </a:p>
      </dgm:t>
    </dgm:pt>
    <dgm:pt modelId="{D5631338-179C-49B7-B970-0601EB0CFB21}" type="pres">
      <dgm:prSet presAssocID="{CA581EB1-007E-4372-97A4-196500E0874D}" presName="composite" presStyleCnt="0"/>
      <dgm:spPr/>
    </dgm:pt>
    <dgm:pt modelId="{B1C4EBAC-3AA1-493C-B1E7-CA24B741BD98}" type="pres">
      <dgm:prSet presAssocID="{CA581EB1-007E-4372-97A4-196500E0874D}" presName="FirstChild" presStyleLbl="revTx" presStyleIdx="0" presStyleCnt="2">
        <dgm:presLayoutVars>
          <dgm:chMax val="0"/>
          <dgm:chPref val="0"/>
          <dgm:bulletEnabled val="1"/>
        </dgm:presLayoutVars>
      </dgm:prSet>
      <dgm:spPr/>
      <dgm:t>
        <a:bodyPr/>
        <a:lstStyle/>
        <a:p>
          <a:endParaRPr lang="zh-CN" altLang="en-US"/>
        </a:p>
      </dgm:t>
    </dgm:pt>
    <dgm:pt modelId="{D39E6EBA-041F-4780-8B87-499039DEA7B8}" type="pres">
      <dgm:prSet presAssocID="{CA581EB1-007E-4372-97A4-196500E0874D}" presName="Parent" presStyleLbl="alignNode1" presStyleIdx="0" presStyleCnt="1">
        <dgm:presLayoutVars>
          <dgm:chMax val="3"/>
          <dgm:chPref val="3"/>
          <dgm:bulletEnabled val="1"/>
        </dgm:presLayoutVars>
      </dgm:prSet>
      <dgm:spPr/>
      <dgm:t>
        <a:bodyPr/>
        <a:lstStyle/>
        <a:p>
          <a:endParaRPr lang="zh-CN" altLang="en-US"/>
        </a:p>
      </dgm:t>
    </dgm:pt>
    <dgm:pt modelId="{9D65B4CE-C8B5-42C7-A22E-73F5EF45E97B}" type="pres">
      <dgm:prSet presAssocID="{CA581EB1-007E-4372-97A4-196500E0874D}" presName="Accent" presStyleLbl="parChTrans1D1" presStyleIdx="0" presStyleCnt="1"/>
      <dgm:spPr/>
    </dgm:pt>
    <dgm:pt modelId="{6B691253-1F83-4BD2-B9FB-260887376201}" type="pres">
      <dgm:prSet presAssocID="{CA581EB1-007E-4372-97A4-196500E0874D}" presName="Child" presStyleLbl="revTx" presStyleIdx="1" presStyleCnt="2">
        <dgm:presLayoutVars>
          <dgm:chMax val="0"/>
          <dgm:chPref val="0"/>
          <dgm:bulletEnabled val="1"/>
        </dgm:presLayoutVars>
      </dgm:prSet>
      <dgm:spPr/>
      <dgm:t>
        <a:bodyPr/>
        <a:lstStyle/>
        <a:p>
          <a:endParaRPr lang="zh-CN" altLang="en-US"/>
        </a:p>
      </dgm:t>
    </dgm:pt>
  </dgm:ptLst>
  <dgm:cxnLst>
    <dgm:cxn modelId="{24C4A361-6D20-46A1-B830-A2620C243D76}" srcId="{CA581EB1-007E-4372-97A4-196500E0874D}" destId="{E701011C-C577-46E2-A3B2-D10D96E9BBF8}" srcOrd="0" destOrd="0" parTransId="{6E91431F-8622-4D2F-8081-D28A5E50DC65}" sibTransId="{CFBEA29B-D180-4E29-8E54-261663D62FB5}"/>
    <dgm:cxn modelId="{6DA1B599-1E4E-4738-8363-C3F5ADF4D4FD}" srcId="{CA581EB1-007E-4372-97A4-196500E0874D}" destId="{BBEA58B5-4633-4B2F-82BB-82316E3F7279}" srcOrd="1" destOrd="0" parTransId="{9D59FC2C-50CD-4022-969F-2FBBD5E3A673}" sibTransId="{472065DD-1D96-43DF-BB58-A3584EDB0504}"/>
    <dgm:cxn modelId="{8639F56E-CF3A-4A9C-A0A0-2B9596418124}" type="presOf" srcId="{BBEA58B5-4633-4B2F-82BB-82316E3F7279}" destId="{6B691253-1F83-4BD2-B9FB-260887376201}" srcOrd="0" destOrd="0" presId="urn:microsoft.com/office/officeart/2011/layout/TabList"/>
    <dgm:cxn modelId="{A9D96726-51F8-4D41-8F82-21580664FEAB}" type="presOf" srcId="{CA581EB1-007E-4372-97A4-196500E0874D}" destId="{D39E6EBA-041F-4780-8B87-499039DEA7B8}" srcOrd="0" destOrd="0" presId="urn:microsoft.com/office/officeart/2011/layout/TabList"/>
    <dgm:cxn modelId="{4E725845-5DB0-49F4-9C20-2DC0F5B01D9E}" type="presOf" srcId="{DEC36B20-EBE4-4B81-9D03-6DFCA2C105AA}" destId="{019281B8-35C8-4623-BEAA-3AA5219E47D8}" srcOrd="0" destOrd="0" presId="urn:microsoft.com/office/officeart/2011/layout/TabList"/>
    <dgm:cxn modelId="{C721962E-45D5-45E8-9E78-86039A4E0F04}" srcId="{DEC36B20-EBE4-4B81-9D03-6DFCA2C105AA}" destId="{CA581EB1-007E-4372-97A4-196500E0874D}" srcOrd="0" destOrd="0" parTransId="{E942C8C9-11CE-4A96-BE82-560D220D0629}" sibTransId="{3E4EEAEF-00B8-4061-93A1-D8A59AE921F7}"/>
    <dgm:cxn modelId="{0304A272-F240-4597-B2FF-7DE23F9BA1D0}" type="presOf" srcId="{E701011C-C577-46E2-A3B2-D10D96E9BBF8}" destId="{B1C4EBAC-3AA1-493C-B1E7-CA24B741BD98}" srcOrd="0" destOrd="0" presId="urn:microsoft.com/office/officeart/2011/layout/TabList"/>
    <dgm:cxn modelId="{E59357FD-EE9C-479A-96E9-F54D432E5F84}" type="presParOf" srcId="{019281B8-35C8-4623-BEAA-3AA5219E47D8}" destId="{D5631338-179C-49B7-B970-0601EB0CFB21}" srcOrd="0" destOrd="0" presId="urn:microsoft.com/office/officeart/2011/layout/TabList"/>
    <dgm:cxn modelId="{8B756D40-9697-4FF2-A3E4-714C8679EEDD}" type="presParOf" srcId="{D5631338-179C-49B7-B970-0601EB0CFB21}" destId="{B1C4EBAC-3AA1-493C-B1E7-CA24B741BD98}" srcOrd="0" destOrd="0" presId="urn:microsoft.com/office/officeart/2011/layout/TabList"/>
    <dgm:cxn modelId="{2475BD35-E6EB-48B2-9CF6-CB9C82B3DEBB}" type="presParOf" srcId="{D5631338-179C-49B7-B970-0601EB0CFB21}" destId="{D39E6EBA-041F-4780-8B87-499039DEA7B8}" srcOrd="1" destOrd="0" presId="urn:microsoft.com/office/officeart/2011/layout/TabList"/>
    <dgm:cxn modelId="{D6EFC317-B524-448E-9757-C67E27C13830}" type="presParOf" srcId="{D5631338-179C-49B7-B970-0601EB0CFB21}" destId="{9D65B4CE-C8B5-42C7-A22E-73F5EF45E97B}" srcOrd="2" destOrd="0" presId="urn:microsoft.com/office/officeart/2011/layout/TabList"/>
    <dgm:cxn modelId="{8CE4A606-D8DD-49A6-B4B9-EDA58A0DF8B3}" type="presParOf" srcId="{019281B8-35C8-4623-BEAA-3AA5219E47D8}" destId="{6B691253-1F83-4BD2-B9FB-260887376201}"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36B20-EBE4-4B81-9D03-6DFCA2C105AA}" type="doc">
      <dgm:prSet loTypeId="urn:microsoft.com/office/officeart/2011/layout/TabList" loCatId="list" qsTypeId="urn:microsoft.com/office/officeart/2005/8/quickstyle/simple5" qsCatId="simple" csTypeId="urn:microsoft.com/office/officeart/2005/8/colors/colorful2" csCatId="colorful" phldr="1"/>
      <dgm:spPr/>
      <dgm:t>
        <a:bodyPr/>
        <a:lstStyle/>
        <a:p>
          <a:endParaRPr lang="zh-CN" altLang="en-US"/>
        </a:p>
      </dgm:t>
    </dgm:pt>
    <dgm:pt modelId="{CA581EB1-007E-4372-97A4-196500E0874D}">
      <dgm:prSet/>
      <dgm:spPr/>
      <dgm:t>
        <a:bodyPr/>
        <a:lstStyle/>
        <a:p>
          <a:pPr rtl="0"/>
          <a:r>
            <a:rPr lang="zh-CN" altLang="en-US" b="1" baseline="0" dirty="0" smtClean="0">
              <a:solidFill>
                <a:schemeClr val="bg1"/>
              </a:solidFill>
              <a:latin typeface="+mj-ea"/>
              <a:ea typeface="+mj-ea"/>
            </a:rPr>
            <a:t>总　结</a:t>
          </a:r>
          <a:r>
            <a:rPr lang="zh-CN" b="1" baseline="0" dirty="0" smtClean="0">
              <a:solidFill>
                <a:schemeClr val="bg1"/>
              </a:solidFill>
              <a:latin typeface="+mj-ea"/>
              <a:ea typeface="+mj-ea"/>
            </a:rPr>
            <a:t>：</a:t>
          </a:r>
          <a:endParaRPr lang="zh-CN" dirty="0">
            <a:solidFill>
              <a:schemeClr val="bg1"/>
            </a:solidFill>
            <a:latin typeface="+mj-ea"/>
            <a:ea typeface="+mj-ea"/>
          </a:endParaRPr>
        </a:p>
      </dgm:t>
    </dgm:pt>
    <dgm:pt modelId="{E942C8C9-11CE-4A96-BE82-560D220D0629}" type="parTrans" cxnId="{C721962E-45D5-45E8-9E78-86039A4E0F04}">
      <dgm:prSet/>
      <dgm:spPr/>
      <dgm:t>
        <a:bodyPr/>
        <a:lstStyle/>
        <a:p>
          <a:endParaRPr lang="zh-CN" altLang="en-US">
            <a:latin typeface="+mj-ea"/>
            <a:ea typeface="+mj-ea"/>
          </a:endParaRPr>
        </a:p>
      </dgm:t>
    </dgm:pt>
    <dgm:pt modelId="{3E4EEAEF-00B8-4061-93A1-D8A59AE921F7}" type="sibTrans" cxnId="{C721962E-45D5-45E8-9E78-86039A4E0F04}">
      <dgm:prSet/>
      <dgm:spPr/>
      <dgm:t>
        <a:bodyPr/>
        <a:lstStyle/>
        <a:p>
          <a:endParaRPr lang="zh-CN" altLang="en-US">
            <a:latin typeface="+mj-ea"/>
            <a:ea typeface="+mj-ea"/>
          </a:endParaRPr>
        </a:p>
      </dgm:t>
    </dgm:pt>
    <dgm:pt modelId="{BBEA58B5-4633-4B2F-82BB-82316E3F7279}">
      <dgm:prSet custT="1"/>
      <dgm:spPr/>
      <dgm:t>
        <a:bodyPr/>
        <a:lstStyle/>
        <a:p>
          <a:pPr rtl="0"/>
          <a:endParaRPr lang="zh-CN" altLang="en-US" sz="2400" dirty="0">
            <a:latin typeface="+mj-ea"/>
            <a:ea typeface="+mj-ea"/>
          </a:endParaRPr>
        </a:p>
      </dgm:t>
    </dgm:pt>
    <dgm:pt modelId="{9D59FC2C-50CD-4022-969F-2FBBD5E3A673}" type="parTrans" cxnId="{6DA1B599-1E4E-4738-8363-C3F5ADF4D4FD}">
      <dgm:prSet/>
      <dgm:spPr/>
      <dgm:t>
        <a:bodyPr/>
        <a:lstStyle/>
        <a:p>
          <a:endParaRPr lang="zh-CN" altLang="en-US">
            <a:latin typeface="+mj-ea"/>
            <a:ea typeface="+mj-ea"/>
          </a:endParaRPr>
        </a:p>
      </dgm:t>
    </dgm:pt>
    <dgm:pt modelId="{472065DD-1D96-43DF-BB58-A3584EDB0504}" type="sibTrans" cxnId="{6DA1B599-1E4E-4738-8363-C3F5ADF4D4FD}">
      <dgm:prSet/>
      <dgm:spPr/>
      <dgm:t>
        <a:bodyPr/>
        <a:lstStyle/>
        <a:p>
          <a:endParaRPr lang="zh-CN" altLang="en-US">
            <a:latin typeface="+mj-ea"/>
            <a:ea typeface="+mj-ea"/>
          </a:endParaRPr>
        </a:p>
      </dgm:t>
    </dgm:pt>
    <dgm:pt modelId="{E701011C-C577-46E2-A3B2-D10D96E9BBF8}">
      <dgm:prSet custT="1"/>
      <dgm:spPr/>
      <dgm:t>
        <a:bodyPr/>
        <a:lstStyle/>
        <a:p>
          <a:pPr rtl="0"/>
          <a:r>
            <a:rPr lang="zh-CN" altLang="en-US" sz="2800" b="1" dirty="0" smtClean="0">
              <a:solidFill>
                <a:srgbClr val="C00000"/>
              </a:solidFill>
              <a:latin typeface="+mj-ea"/>
              <a:ea typeface="+mj-ea"/>
            </a:rPr>
            <a:t>　归纳了信息量的性质</a:t>
          </a:r>
          <a:endParaRPr lang="zh-CN" altLang="en-US" sz="2800" b="1" dirty="0">
            <a:solidFill>
              <a:srgbClr val="C00000"/>
            </a:solidFill>
            <a:latin typeface="+mj-ea"/>
            <a:ea typeface="+mj-ea"/>
          </a:endParaRPr>
        </a:p>
      </dgm:t>
    </dgm:pt>
    <dgm:pt modelId="{6E91431F-8622-4D2F-8081-D28A5E50DC65}" type="parTrans" cxnId="{24C4A361-6D20-46A1-B830-A2620C243D76}">
      <dgm:prSet/>
      <dgm:spPr/>
      <dgm:t>
        <a:bodyPr/>
        <a:lstStyle/>
        <a:p>
          <a:endParaRPr lang="zh-CN" altLang="en-US">
            <a:latin typeface="+mj-ea"/>
            <a:ea typeface="+mj-ea"/>
          </a:endParaRPr>
        </a:p>
      </dgm:t>
    </dgm:pt>
    <dgm:pt modelId="{CFBEA29B-D180-4E29-8E54-261663D62FB5}" type="sibTrans" cxnId="{24C4A361-6D20-46A1-B830-A2620C243D76}">
      <dgm:prSet/>
      <dgm:spPr/>
      <dgm:t>
        <a:bodyPr/>
        <a:lstStyle/>
        <a:p>
          <a:endParaRPr lang="zh-CN" altLang="en-US">
            <a:latin typeface="+mj-ea"/>
            <a:ea typeface="+mj-ea"/>
          </a:endParaRPr>
        </a:p>
      </dgm:t>
    </dgm:pt>
    <dgm:pt modelId="{019281B8-35C8-4623-BEAA-3AA5219E47D8}" type="pres">
      <dgm:prSet presAssocID="{DEC36B20-EBE4-4B81-9D03-6DFCA2C105AA}" presName="Name0" presStyleCnt="0">
        <dgm:presLayoutVars>
          <dgm:chMax/>
          <dgm:chPref val="3"/>
          <dgm:dir/>
          <dgm:animOne val="branch"/>
          <dgm:animLvl val="lvl"/>
        </dgm:presLayoutVars>
      </dgm:prSet>
      <dgm:spPr/>
      <dgm:t>
        <a:bodyPr/>
        <a:lstStyle/>
        <a:p>
          <a:endParaRPr lang="zh-CN" altLang="en-US"/>
        </a:p>
      </dgm:t>
    </dgm:pt>
    <dgm:pt modelId="{D5631338-179C-49B7-B970-0601EB0CFB21}" type="pres">
      <dgm:prSet presAssocID="{CA581EB1-007E-4372-97A4-196500E0874D}" presName="composite" presStyleCnt="0"/>
      <dgm:spPr/>
    </dgm:pt>
    <dgm:pt modelId="{B1C4EBAC-3AA1-493C-B1E7-CA24B741BD98}" type="pres">
      <dgm:prSet presAssocID="{CA581EB1-007E-4372-97A4-196500E0874D}" presName="FirstChild" presStyleLbl="revTx" presStyleIdx="0" presStyleCnt="2">
        <dgm:presLayoutVars>
          <dgm:chMax val="0"/>
          <dgm:chPref val="0"/>
          <dgm:bulletEnabled val="1"/>
        </dgm:presLayoutVars>
      </dgm:prSet>
      <dgm:spPr/>
      <dgm:t>
        <a:bodyPr/>
        <a:lstStyle/>
        <a:p>
          <a:endParaRPr lang="zh-CN" altLang="en-US"/>
        </a:p>
      </dgm:t>
    </dgm:pt>
    <dgm:pt modelId="{D39E6EBA-041F-4780-8B87-499039DEA7B8}" type="pres">
      <dgm:prSet presAssocID="{CA581EB1-007E-4372-97A4-196500E0874D}" presName="Parent" presStyleLbl="alignNode1" presStyleIdx="0" presStyleCnt="1">
        <dgm:presLayoutVars>
          <dgm:chMax val="3"/>
          <dgm:chPref val="3"/>
          <dgm:bulletEnabled val="1"/>
        </dgm:presLayoutVars>
      </dgm:prSet>
      <dgm:spPr/>
      <dgm:t>
        <a:bodyPr/>
        <a:lstStyle/>
        <a:p>
          <a:endParaRPr lang="zh-CN" altLang="en-US"/>
        </a:p>
      </dgm:t>
    </dgm:pt>
    <dgm:pt modelId="{9D65B4CE-C8B5-42C7-A22E-73F5EF45E97B}" type="pres">
      <dgm:prSet presAssocID="{CA581EB1-007E-4372-97A4-196500E0874D}" presName="Accent" presStyleLbl="parChTrans1D1" presStyleIdx="0" presStyleCnt="1"/>
      <dgm:spPr/>
    </dgm:pt>
    <dgm:pt modelId="{6B691253-1F83-4BD2-B9FB-260887376201}" type="pres">
      <dgm:prSet presAssocID="{CA581EB1-007E-4372-97A4-196500E0874D}" presName="Child" presStyleLbl="revTx" presStyleIdx="1" presStyleCnt="2">
        <dgm:presLayoutVars>
          <dgm:chMax val="0"/>
          <dgm:chPref val="0"/>
          <dgm:bulletEnabled val="1"/>
        </dgm:presLayoutVars>
      </dgm:prSet>
      <dgm:spPr/>
      <dgm:t>
        <a:bodyPr/>
        <a:lstStyle/>
        <a:p>
          <a:endParaRPr lang="zh-CN" altLang="en-US"/>
        </a:p>
      </dgm:t>
    </dgm:pt>
  </dgm:ptLst>
  <dgm:cxnLst>
    <dgm:cxn modelId="{24C4A361-6D20-46A1-B830-A2620C243D76}" srcId="{CA581EB1-007E-4372-97A4-196500E0874D}" destId="{E701011C-C577-46E2-A3B2-D10D96E9BBF8}" srcOrd="0" destOrd="0" parTransId="{6E91431F-8622-4D2F-8081-D28A5E50DC65}" sibTransId="{CFBEA29B-D180-4E29-8E54-261663D62FB5}"/>
    <dgm:cxn modelId="{6DA1B599-1E4E-4738-8363-C3F5ADF4D4FD}" srcId="{CA581EB1-007E-4372-97A4-196500E0874D}" destId="{BBEA58B5-4633-4B2F-82BB-82316E3F7279}" srcOrd="1" destOrd="0" parTransId="{9D59FC2C-50CD-4022-969F-2FBBD5E3A673}" sibTransId="{472065DD-1D96-43DF-BB58-A3584EDB0504}"/>
    <dgm:cxn modelId="{B634B8D8-1B6C-4A58-8660-DD3078121890}" type="presOf" srcId="{BBEA58B5-4633-4B2F-82BB-82316E3F7279}" destId="{6B691253-1F83-4BD2-B9FB-260887376201}" srcOrd="0" destOrd="0" presId="urn:microsoft.com/office/officeart/2011/layout/TabList"/>
    <dgm:cxn modelId="{3374A7AA-DD20-47A7-8399-B5D1014D19A6}" type="presOf" srcId="{DEC36B20-EBE4-4B81-9D03-6DFCA2C105AA}" destId="{019281B8-35C8-4623-BEAA-3AA5219E47D8}" srcOrd="0" destOrd="0" presId="urn:microsoft.com/office/officeart/2011/layout/TabList"/>
    <dgm:cxn modelId="{C721962E-45D5-45E8-9E78-86039A4E0F04}" srcId="{DEC36B20-EBE4-4B81-9D03-6DFCA2C105AA}" destId="{CA581EB1-007E-4372-97A4-196500E0874D}" srcOrd="0" destOrd="0" parTransId="{E942C8C9-11CE-4A96-BE82-560D220D0629}" sibTransId="{3E4EEAEF-00B8-4061-93A1-D8A59AE921F7}"/>
    <dgm:cxn modelId="{3F010D62-7698-4F55-A9AF-ABD3B2114F8A}" type="presOf" srcId="{E701011C-C577-46E2-A3B2-D10D96E9BBF8}" destId="{B1C4EBAC-3AA1-493C-B1E7-CA24B741BD98}" srcOrd="0" destOrd="0" presId="urn:microsoft.com/office/officeart/2011/layout/TabList"/>
    <dgm:cxn modelId="{0E5C7E65-9F8C-4E8A-95D6-57C5C88A9FDC}" type="presOf" srcId="{CA581EB1-007E-4372-97A4-196500E0874D}" destId="{D39E6EBA-041F-4780-8B87-499039DEA7B8}" srcOrd="0" destOrd="0" presId="urn:microsoft.com/office/officeart/2011/layout/TabList"/>
    <dgm:cxn modelId="{033AA77B-0E90-4C10-BFCB-EAF395465B99}" type="presParOf" srcId="{019281B8-35C8-4623-BEAA-3AA5219E47D8}" destId="{D5631338-179C-49B7-B970-0601EB0CFB21}" srcOrd="0" destOrd="0" presId="urn:microsoft.com/office/officeart/2011/layout/TabList"/>
    <dgm:cxn modelId="{FCB5DA4A-5CB1-434E-99E3-BEA44075FB9E}" type="presParOf" srcId="{D5631338-179C-49B7-B970-0601EB0CFB21}" destId="{B1C4EBAC-3AA1-493C-B1E7-CA24B741BD98}" srcOrd="0" destOrd="0" presId="urn:microsoft.com/office/officeart/2011/layout/TabList"/>
    <dgm:cxn modelId="{EC16B95D-EB53-4961-ABF9-7E0373926F2D}" type="presParOf" srcId="{D5631338-179C-49B7-B970-0601EB0CFB21}" destId="{D39E6EBA-041F-4780-8B87-499039DEA7B8}" srcOrd="1" destOrd="0" presId="urn:microsoft.com/office/officeart/2011/layout/TabList"/>
    <dgm:cxn modelId="{717FE6F0-402D-44E7-BA92-4F6B6A4715C7}" type="presParOf" srcId="{D5631338-179C-49B7-B970-0601EB0CFB21}" destId="{9D65B4CE-C8B5-42C7-A22E-73F5EF45E97B}" srcOrd="2" destOrd="0" presId="urn:microsoft.com/office/officeart/2011/layout/TabList"/>
    <dgm:cxn modelId="{4491F9EC-CB91-4AF8-8BB3-52FF69F7E62B}" type="presParOf" srcId="{019281B8-35C8-4623-BEAA-3AA5219E47D8}" destId="{6B691253-1F83-4BD2-B9FB-260887376201}" srcOrd="1"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BCF8C37-7010-4489-8536-E8F01A1F299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183424A4-9670-4C6E-B3A2-842C6963FF06}">
      <dgm:prSet custT="1"/>
      <dgm:spPr/>
      <dgm:t>
        <a:bodyPr/>
        <a:lstStyle/>
        <a:p>
          <a:pPr rtl="0"/>
          <a:r>
            <a:rPr lang="zh-CN" altLang="en-US" sz="2400" b="1" dirty="0" smtClean="0">
              <a:latin typeface="+mj-ea"/>
              <a:ea typeface="+mj-ea"/>
            </a:rPr>
            <a:t>非负性：</a:t>
          </a:r>
          <a:endParaRPr lang="zh-CN" altLang="en-US" sz="2400" dirty="0">
            <a:latin typeface="+mj-ea"/>
            <a:ea typeface="+mj-ea"/>
          </a:endParaRPr>
        </a:p>
      </dgm:t>
    </dgm:pt>
    <dgm:pt modelId="{AE0C3A7A-35CC-4D8A-B03F-4FC5B40D416C}" type="parTrans" cxnId="{AE049987-F0B0-4292-9EC4-828199A01F46}">
      <dgm:prSet/>
      <dgm:spPr/>
      <dgm:t>
        <a:bodyPr/>
        <a:lstStyle/>
        <a:p>
          <a:endParaRPr lang="zh-CN" altLang="en-US"/>
        </a:p>
      </dgm:t>
    </dgm:pt>
    <dgm:pt modelId="{9D984F79-9F55-4D36-A87D-80AB62311E2D}" type="sibTrans" cxnId="{AE049987-F0B0-4292-9EC4-828199A01F46}">
      <dgm:prSet/>
      <dgm:spPr/>
      <dgm:t>
        <a:bodyPr/>
        <a:lstStyle/>
        <a:p>
          <a:endParaRPr lang="zh-CN" altLang="en-US"/>
        </a:p>
      </dgm:t>
    </dgm:pt>
    <dgm:pt modelId="{F36FD459-9B11-49A3-91EA-9A455EBF2059}">
      <dgm:prSet custT="1"/>
      <dgm:spPr/>
      <dgm:t>
        <a:bodyPr/>
        <a:lstStyle/>
        <a:p>
          <a:pPr rtl="0"/>
          <a:r>
            <a:rPr lang="zh-CN" altLang="en-US" sz="2400" b="1" dirty="0" smtClean="0">
              <a:latin typeface="+mj-ea"/>
              <a:ea typeface="+mj-ea"/>
            </a:rPr>
            <a:t>递减性：</a:t>
          </a:r>
          <a:endParaRPr lang="zh-CN" altLang="en-US" sz="2400" dirty="0">
            <a:latin typeface="+mj-ea"/>
            <a:ea typeface="+mj-ea"/>
          </a:endParaRPr>
        </a:p>
      </dgm:t>
    </dgm:pt>
    <dgm:pt modelId="{3FF3D42F-6821-4DFA-995D-8E32EB2FB141}" type="parTrans" cxnId="{60DA45D0-468A-4052-98AF-263AAF607D26}">
      <dgm:prSet/>
      <dgm:spPr/>
      <dgm:t>
        <a:bodyPr/>
        <a:lstStyle/>
        <a:p>
          <a:endParaRPr lang="zh-CN" altLang="en-US"/>
        </a:p>
      </dgm:t>
    </dgm:pt>
    <dgm:pt modelId="{A6BFC46F-2B9E-413E-8A60-225FED732047}" type="sibTrans" cxnId="{60DA45D0-468A-4052-98AF-263AAF607D26}">
      <dgm:prSet/>
      <dgm:spPr/>
      <dgm:t>
        <a:bodyPr/>
        <a:lstStyle/>
        <a:p>
          <a:endParaRPr lang="zh-CN" altLang="en-US"/>
        </a:p>
      </dgm:t>
    </dgm:pt>
    <dgm:pt modelId="{4B92CE5F-4E18-441C-B368-92FB26507C0D}">
      <dgm:prSet custT="1"/>
      <dgm:spPr/>
      <dgm:t>
        <a:bodyPr/>
        <a:lstStyle/>
        <a:p>
          <a:pPr rtl="0"/>
          <a:r>
            <a:rPr lang="zh-CN" sz="2400" b="1" dirty="0" smtClean="0">
              <a:latin typeface="+mj-ea"/>
              <a:ea typeface="+mj-ea"/>
            </a:rPr>
            <a:t>随机事件的发生</a:t>
          </a:r>
          <a:r>
            <a:rPr lang="zh-CN" sz="2400" b="1" dirty="0" smtClean="0">
              <a:solidFill>
                <a:srgbClr val="FF0000"/>
              </a:solidFill>
              <a:latin typeface="+mj-ea"/>
              <a:ea typeface="+mj-ea"/>
            </a:rPr>
            <a:t>总能提供一些信息，最差是</a:t>
          </a:r>
          <a:r>
            <a:rPr lang="en-US" sz="2400" b="1" dirty="0" smtClean="0">
              <a:solidFill>
                <a:srgbClr val="FF0000"/>
              </a:solidFill>
              <a:latin typeface="+mj-ea"/>
              <a:ea typeface="+mj-ea"/>
            </a:rPr>
            <a:t>0</a:t>
          </a:r>
          <a:r>
            <a:rPr lang="en-US" altLang="zh-CN" sz="2400" b="1" dirty="0" smtClean="0">
              <a:latin typeface="+mj-ea"/>
              <a:ea typeface="+mj-ea"/>
            </a:rPr>
            <a:t>.</a:t>
          </a:r>
          <a:endParaRPr lang="zh-CN" sz="2400" dirty="0">
            <a:latin typeface="+mj-ea"/>
            <a:ea typeface="+mj-ea"/>
          </a:endParaRPr>
        </a:p>
      </dgm:t>
    </dgm:pt>
    <dgm:pt modelId="{95E26861-6FF6-4D6B-87F3-785821552ECD}" type="parTrans" cxnId="{8AD355FA-241E-44BC-B13A-CE4763C35790}">
      <dgm:prSet/>
      <dgm:spPr/>
      <dgm:t>
        <a:bodyPr/>
        <a:lstStyle/>
        <a:p>
          <a:endParaRPr lang="zh-CN" altLang="en-US"/>
        </a:p>
      </dgm:t>
    </dgm:pt>
    <dgm:pt modelId="{A8CA9889-96EB-485D-B173-1155EDE529D5}" type="sibTrans" cxnId="{8AD355FA-241E-44BC-B13A-CE4763C35790}">
      <dgm:prSet/>
      <dgm:spPr/>
      <dgm:t>
        <a:bodyPr/>
        <a:lstStyle/>
        <a:p>
          <a:endParaRPr lang="zh-CN" altLang="en-US"/>
        </a:p>
      </dgm:t>
    </dgm:pt>
    <dgm:pt modelId="{FD423DCC-940A-4CE9-BE09-C7742375A880}">
      <dgm:prSet custT="1"/>
      <dgm:spPr/>
      <dgm:t>
        <a:bodyPr/>
        <a:lstStyle/>
        <a:p>
          <a:pPr rtl="0"/>
          <a:r>
            <a:rPr lang="zh-CN" altLang="en-US" sz="2400" b="1" dirty="0" smtClean="0">
              <a:latin typeface="+mj-ea"/>
              <a:ea typeface="+mj-ea"/>
            </a:rPr>
            <a:t>不会因为事件发生而使不确定性增大</a:t>
          </a:r>
          <a:endParaRPr lang="zh-CN" altLang="en-US" sz="2400" dirty="0">
            <a:latin typeface="+mj-ea"/>
            <a:ea typeface="+mj-ea"/>
          </a:endParaRPr>
        </a:p>
      </dgm:t>
    </dgm:pt>
    <dgm:pt modelId="{A8C9D9F6-7FDD-4088-AD7A-2FD8CDB7EB89}" type="parTrans" cxnId="{62D57955-1042-4FE1-A8B8-BE96DF81F330}">
      <dgm:prSet/>
      <dgm:spPr/>
      <dgm:t>
        <a:bodyPr/>
        <a:lstStyle/>
        <a:p>
          <a:endParaRPr lang="zh-CN" altLang="en-US"/>
        </a:p>
      </dgm:t>
    </dgm:pt>
    <dgm:pt modelId="{9D49F541-F92C-4A2E-AB12-6792F6B2BEA6}" type="sibTrans" cxnId="{62D57955-1042-4FE1-A8B8-BE96DF81F330}">
      <dgm:prSet/>
      <dgm:spPr/>
      <dgm:t>
        <a:bodyPr/>
        <a:lstStyle/>
        <a:p>
          <a:endParaRPr lang="zh-CN" altLang="en-US"/>
        </a:p>
      </dgm:t>
    </dgm:pt>
    <dgm:pt modelId="{6096D1E8-6D1D-4548-BBAD-E47CF51FF7BC}">
      <dgm:prSet custT="1"/>
      <dgm:spPr/>
      <dgm:t>
        <a:bodyPr/>
        <a:lstStyle/>
        <a:p>
          <a:pPr rtl="0"/>
          <a:r>
            <a:rPr lang="zh-CN" altLang="en-US" sz="2400" b="1" dirty="0" smtClean="0">
              <a:latin typeface="+mj-ea"/>
              <a:ea typeface="+mj-ea"/>
            </a:rPr>
            <a:t>概率越大的事件，不确定性越小，发生提供的信息量越小</a:t>
          </a:r>
          <a:endParaRPr lang="zh-CN" altLang="en-US" sz="2400" dirty="0">
            <a:latin typeface="+mj-ea"/>
            <a:ea typeface="+mj-ea"/>
          </a:endParaRPr>
        </a:p>
      </dgm:t>
    </dgm:pt>
    <dgm:pt modelId="{502796FF-7FB4-4579-AC83-07FB04DAF5B7}" type="parTrans" cxnId="{EE9A2FEE-D3CD-41E8-B6E9-FA1E079FA28A}">
      <dgm:prSet/>
      <dgm:spPr/>
      <dgm:t>
        <a:bodyPr/>
        <a:lstStyle/>
        <a:p>
          <a:endParaRPr lang="zh-CN" altLang="en-US"/>
        </a:p>
      </dgm:t>
    </dgm:pt>
    <dgm:pt modelId="{2572B16B-8DAF-4542-BFCA-0E8056D3EDDB}" type="sibTrans" cxnId="{EE9A2FEE-D3CD-41E8-B6E9-FA1E079FA28A}">
      <dgm:prSet/>
      <dgm:spPr/>
      <dgm:t>
        <a:bodyPr/>
        <a:lstStyle/>
        <a:p>
          <a:endParaRPr lang="zh-CN" altLang="en-US"/>
        </a:p>
      </dgm:t>
    </dgm:pt>
    <dgm:pt modelId="{1F69C789-9CC1-4CF1-9AD6-EBDEB6239E01}" type="pres">
      <dgm:prSet presAssocID="{FBCF8C37-7010-4489-8536-E8F01A1F2996}" presName="linear" presStyleCnt="0">
        <dgm:presLayoutVars>
          <dgm:dir/>
          <dgm:animLvl val="lvl"/>
          <dgm:resizeHandles val="exact"/>
        </dgm:presLayoutVars>
      </dgm:prSet>
      <dgm:spPr/>
      <dgm:t>
        <a:bodyPr/>
        <a:lstStyle/>
        <a:p>
          <a:endParaRPr lang="zh-CN" altLang="en-US"/>
        </a:p>
      </dgm:t>
    </dgm:pt>
    <dgm:pt modelId="{422A703E-718D-4B36-919F-6299C5905F99}" type="pres">
      <dgm:prSet presAssocID="{183424A4-9670-4C6E-B3A2-842C6963FF06}" presName="parentLin" presStyleCnt="0"/>
      <dgm:spPr/>
    </dgm:pt>
    <dgm:pt modelId="{878EFF1B-BF07-455B-B9B7-3EF1A5340C62}" type="pres">
      <dgm:prSet presAssocID="{183424A4-9670-4C6E-B3A2-842C6963FF06}" presName="parentLeftMargin" presStyleLbl="node1" presStyleIdx="0" presStyleCnt="2"/>
      <dgm:spPr/>
      <dgm:t>
        <a:bodyPr/>
        <a:lstStyle/>
        <a:p>
          <a:endParaRPr lang="zh-CN" altLang="en-US"/>
        </a:p>
      </dgm:t>
    </dgm:pt>
    <dgm:pt modelId="{58952A0D-5ED9-4819-BFA9-2F346ABC49D7}" type="pres">
      <dgm:prSet presAssocID="{183424A4-9670-4C6E-B3A2-842C6963FF06}" presName="parentText" presStyleLbl="node1" presStyleIdx="0" presStyleCnt="2">
        <dgm:presLayoutVars>
          <dgm:chMax val="0"/>
          <dgm:bulletEnabled val="1"/>
        </dgm:presLayoutVars>
      </dgm:prSet>
      <dgm:spPr/>
      <dgm:t>
        <a:bodyPr/>
        <a:lstStyle/>
        <a:p>
          <a:endParaRPr lang="zh-CN" altLang="en-US"/>
        </a:p>
      </dgm:t>
    </dgm:pt>
    <dgm:pt modelId="{DA0D4442-FBA1-49D0-A052-AAB6C34D2E19}" type="pres">
      <dgm:prSet presAssocID="{183424A4-9670-4C6E-B3A2-842C6963FF06}" presName="negativeSpace" presStyleCnt="0"/>
      <dgm:spPr/>
    </dgm:pt>
    <dgm:pt modelId="{658F2FB5-BA12-495F-BEBD-494D7908348B}" type="pres">
      <dgm:prSet presAssocID="{183424A4-9670-4C6E-B3A2-842C6963FF06}" presName="childText" presStyleLbl="conFgAcc1" presStyleIdx="0" presStyleCnt="2">
        <dgm:presLayoutVars>
          <dgm:bulletEnabled val="1"/>
        </dgm:presLayoutVars>
      </dgm:prSet>
      <dgm:spPr/>
      <dgm:t>
        <a:bodyPr/>
        <a:lstStyle/>
        <a:p>
          <a:endParaRPr lang="zh-CN" altLang="en-US"/>
        </a:p>
      </dgm:t>
    </dgm:pt>
    <dgm:pt modelId="{87B0E7DF-434A-4A6B-9BC6-85849EFBB89C}" type="pres">
      <dgm:prSet presAssocID="{9D984F79-9F55-4D36-A87D-80AB62311E2D}" presName="spaceBetweenRectangles" presStyleCnt="0"/>
      <dgm:spPr/>
    </dgm:pt>
    <dgm:pt modelId="{F8F7F0DF-60AF-4B22-B0F7-2BA883B74EAD}" type="pres">
      <dgm:prSet presAssocID="{F36FD459-9B11-49A3-91EA-9A455EBF2059}" presName="parentLin" presStyleCnt="0"/>
      <dgm:spPr/>
    </dgm:pt>
    <dgm:pt modelId="{9DD72D12-EADB-420B-BD7D-44D1412CD884}" type="pres">
      <dgm:prSet presAssocID="{F36FD459-9B11-49A3-91EA-9A455EBF2059}" presName="parentLeftMargin" presStyleLbl="node1" presStyleIdx="0" presStyleCnt="2"/>
      <dgm:spPr/>
      <dgm:t>
        <a:bodyPr/>
        <a:lstStyle/>
        <a:p>
          <a:endParaRPr lang="zh-CN" altLang="en-US"/>
        </a:p>
      </dgm:t>
    </dgm:pt>
    <dgm:pt modelId="{FE3C20F0-7AE6-4AF5-82C9-740F41C34214}" type="pres">
      <dgm:prSet presAssocID="{F36FD459-9B11-49A3-91EA-9A455EBF2059}" presName="parentText" presStyleLbl="node1" presStyleIdx="1" presStyleCnt="2">
        <dgm:presLayoutVars>
          <dgm:chMax val="0"/>
          <dgm:bulletEnabled val="1"/>
        </dgm:presLayoutVars>
      </dgm:prSet>
      <dgm:spPr/>
      <dgm:t>
        <a:bodyPr/>
        <a:lstStyle/>
        <a:p>
          <a:endParaRPr lang="zh-CN" altLang="en-US"/>
        </a:p>
      </dgm:t>
    </dgm:pt>
    <dgm:pt modelId="{B3E4D2C8-681D-42DF-9809-7BF4B4F33061}" type="pres">
      <dgm:prSet presAssocID="{F36FD459-9B11-49A3-91EA-9A455EBF2059}" presName="negativeSpace" presStyleCnt="0"/>
      <dgm:spPr/>
    </dgm:pt>
    <dgm:pt modelId="{853BAFC5-DC9A-4EFE-BEB1-CDB5211A76A1}" type="pres">
      <dgm:prSet presAssocID="{F36FD459-9B11-49A3-91EA-9A455EBF2059}" presName="childText" presStyleLbl="conFgAcc1" presStyleIdx="1" presStyleCnt="2">
        <dgm:presLayoutVars>
          <dgm:bulletEnabled val="1"/>
        </dgm:presLayoutVars>
      </dgm:prSet>
      <dgm:spPr/>
      <dgm:t>
        <a:bodyPr/>
        <a:lstStyle/>
        <a:p>
          <a:endParaRPr lang="zh-CN" altLang="en-US"/>
        </a:p>
      </dgm:t>
    </dgm:pt>
  </dgm:ptLst>
  <dgm:cxnLst>
    <dgm:cxn modelId="{0F52D962-EE23-4A11-AF97-A6EB20FC5CD6}" type="presOf" srcId="{6096D1E8-6D1D-4548-BBAD-E47CF51FF7BC}" destId="{853BAFC5-DC9A-4EFE-BEB1-CDB5211A76A1}" srcOrd="0" destOrd="0" presId="urn:microsoft.com/office/officeart/2005/8/layout/list1"/>
    <dgm:cxn modelId="{AE049987-F0B0-4292-9EC4-828199A01F46}" srcId="{FBCF8C37-7010-4489-8536-E8F01A1F2996}" destId="{183424A4-9670-4C6E-B3A2-842C6963FF06}" srcOrd="0" destOrd="0" parTransId="{AE0C3A7A-35CC-4D8A-B03F-4FC5B40D416C}" sibTransId="{9D984F79-9F55-4D36-A87D-80AB62311E2D}"/>
    <dgm:cxn modelId="{60DA45D0-468A-4052-98AF-263AAF607D26}" srcId="{FBCF8C37-7010-4489-8536-E8F01A1F2996}" destId="{F36FD459-9B11-49A3-91EA-9A455EBF2059}" srcOrd="1" destOrd="0" parTransId="{3FF3D42F-6821-4DFA-995D-8E32EB2FB141}" sibTransId="{A6BFC46F-2B9E-413E-8A60-225FED732047}"/>
    <dgm:cxn modelId="{6FBB6B38-E4D4-48BE-8CF4-9ECF133BD399}" type="presOf" srcId="{F36FD459-9B11-49A3-91EA-9A455EBF2059}" destId="{FE3C20F0-7AE6-4AF5-82C9-740F41C34214}" srcOrd="1" destOrd="0" presId="urn:microsoft.com/office/officeart/2005/8/layout/list1"/>
    <dgm:cxn modelId="{D07879E2-91DE-40AF-A6FC-9058E6662BEE}" type="presOf" srcId="{FD423DCC-940A-4CE9-BE09-C7742375A880}" destId="{658F2FB5-BA12-495F-BEBD-494D7908348B}" srcOrd="0" destOrd="1" presId="urn:microsoft.com/office/officeart/2005/8/layout/list1"/>
    <dgm:cxn modelId="{4A051920-794D-447D-B871-7F5A25E3EFB9}" type="presOf" srcId="{4B92CE5F-4E18-441C-B368-92FB26507C0D}" destId="{658F2FB5-BA12-495F-BEBD-494D7908348B}" srcOrd="0" destOrd="0" presId="urn:microsoft.com/office/officeart/2005/8/layout/list1"/>
    <dgm:cxn modelId="{EE9A2FEE-D3CD-41E8-B6E9-FA1E079FA28A}" srcId="{F36FD459-9B11-49A3-91EA-9A455EBF2059}" destId="{6096D1E8-6D1D-4548-BBAD-E47CF51FF7BC}" srcOrd="0" destOrd="0" parTransId="{502796FF-7FB4-4579-AC83-07FB04DAF5B7}" sibTransId="{2572B16B-8DAF-4542-BFCA-0E8056D3EDDB}"/>
    <dgm:cxn modelId="{A9A1B919-8CA3-47FC-8287-B9A455FDDD8F}" type="presOf" srcId="{F36FD459-9B11-49A3-91EA-9A455EBF2059}" destId="{9DD72D12-EADB-420B-BD7D-44D1412CD884}" srcOrd="0" destOrd="0" presId="urn:microsoft.com/office/officeart/2005/8/layout/list1"/>
    <dgm:cxn modelId="{3EE35A33-1E78-416D-AFE6-B8FEB2190E2F}" type="presOf" srcId="{183424A4-9670-4C6E-B3A2-842C6963FF06}" destId="{878EFF1B-BF07-455B-B9B7-3EF1A5340C62}" srcOrd="0" destOrd="0" presId="urn:microsoft.com/office/officeart/2005/8/layout/list1"/>
    <dgm:cxn modelId="{6479249C-2D54-4DEC-9F1E-C04D3A34F75A}" type="presOf" srcId="{183424A4-9670-4C6E-B3A2-842C6963FF06}" destId="{58952A0D-5ED9-4819-BFA9-2F346ABC49D7}" srcOrd="1" destOrd="0" presId="urn:microsoft.com/office/officeart/2005/8/layout/list1"/>
    <dgm:cxn modelId="{8AD355FA-241E-44BC-B13A-CE4763C35790}" srcId="{183424A4-9670-4C6E-B3A2-842C6963FF06}" destId="{4B92CE5F-4E18-441C-B368-92FB26507C0D}" srcOrd="0" destOrd="0" parTransId="{95E26861-6FF6-4D6B-87F3-785821552ECD}" sibTransId="{A8CA9889-96EB-485D-B173-1155EDE529D5}"/>
    <dgm:cxn modelId="{9C403A48-4265-4963-8979-9FB874684CE9}" type="presOf" srcId="{FBCF8C37-7010-4489-8536-E8F01A1F2996}" destId="{1F69C789-9CC1-4CF1-9AD6-EBDEB6239E01}" srcOrd="0" destOrd="0" presId="urn:microsoft.com/office/officeart/2005/8/layout/list1"/>
    <dgm:cxn modelId="{62D57955-1042-4FE1-A8B8-BE96DF81F330}" srcId="{183424A4-9670-4C6E-B3A2-842C6963FF06}" destId="{FD423DCC-940A-4CE9-BE09-C7742375A880}" srcOrd="1" destOrd="0" parTransId="{A8C9D9F6-7FDD-4088-AD7A-2FD8CDB7EB89}" sibTransId="{9D49F541-F92C-4A2E-AB12-6792F6B2BEA6}"/>
    <dgm:cxn modelId="{E7DE15F6-ACDE-4F45-BBCB-F32255715D74}" type="presParOf" srcId="{1F69C789-9CC1-4CF1-9AD6-EBDEB6239E01}" destId="{422A703E-718D-4B36-919F-6299C5905F99}" srcOrd="0" destOrd="0" presId="urn:microsoft.com/office/officeart/2005/8/layout/list1"/>
    <dgm:cxn modelId="{265A9673-5412-4175-AA91-98646F2B8448}" type="presParOf" srcId="{422A703E-718D-4B36-919F-6299C5905F99}" destId="{878EFF1B-BF07-455B-B9B7-3EF1A5340C62}" srcOrd="0" destOrd="0" presId="urn:microsoft.com/office/officeart/2005/8/layout/list1"/>
    <dgm:cxn modelId="{2C2AB73F-7244-45C4-9A9C-CCBE5EB523F1}" type="presParOf" srcId="{422A703E-718D-4B36-919F-6299C5905F99}" destId="{58952A0D-5ED9-4819-BFA9-2F346ABC49D7}" srcOrd="1" destOrd="0" presId="urn:microsoft.com/office/officeart/2005/8/layout/list1"/>
    <dgm:cxn modelId="{2669793A-78A2-45BC-997F-7C6F502165EB}" type="presParOf" srcId="{1F69C789-9CC1-4CF1-9AD6-EBDEB6239E01}" destId="{DA0D4442-FBA1-49D0-A052-AAB6C34D2E19}" srcOrd="1" destOrd="0" presId="urn:microsoft.com/office/officeart/2005/8/layout/list1"/>
    <dgm:cxn modelId="{1DFBE16D-61F6-4CE5-9F75-EBFEF36F1A28}" type="presParOf" srcId="{1F69C789-9CC1-4CF1-9AD6-EBDEB6239E01}" destId="{658F2FB5-BA12-495F-BEBD-494D7908348B}" srcOrd="2" destOrd="0" presId="urn:microsoft.com/office/officeart/2005/8/layout/list1"/>
    <dgm:cxn modelId="{2993DA18-7A3A-4035-8488-740A49B1EE2B}" type="presParOf" srcId="{1F69C789-9CC1-4CF1-9AD6-EBDEB6239E01}" destId="{87B0E7DF-434A-4A6B-9BC6-85849EFBB89C}" srcOrd="3" destOrd="0" presId="urn:microsoft.com/office/officeart/2005/8/layout/list1"/>
    <dgm:cxn modelId="{961D4537-13D2-4B93-8D1E-9F604EF8FB7D}" type="presParOf" srcId="{1F69C789-9CC1-4CF1-9AD6-EBDEB6239E01}" destId="{F8F7F0DF-60AF-4B22-B0F7-2BA883B74EAD}" srcOrd="4" destOrd="0" presId="urn:microsoft.com/office/officeart/2005/8/layout/list1"/>
    <dgm:cxn modelId="{E10934C0-8CBD-4672-A2F7-6934A0E3EECA}" type="presParOf" srcId="{F8F7F0DF-60AF-4B22-B0F7-2BA883B74EAD}" destId="{9DD72D12-EADB-420B-BD7D-44D1412CD884}" srcOrd="0" destOrd="0" presId="urn:microsoft.com/office/officeart/2005/8/layout/list1"/>
    <dgm:cxn modelId="{4EFDC263-647A-450B-A634-4186E36DAEEF}" type="presParOf" srcId="{F8F7F0DF-60AF-4B22-B0F7-2BA883B74EAD}" destId="{FE3C20F0-7AE6-4AF5-82C9-740F41C34214}" srcOrd="1" destOrd="0" presId="urn:microsoft.com/office/officeart/2005/8/layout/list1"/>
    <dgm:cxn modelId="{92246F25-D801-47A4-948E-B95DE905C9BC}" type="presParOf" srcId="{1F69C789-9CC1-4CF1-9AD6-EBDEB6239E01}" destId="{B3E4D2C8-681D-42DF-9809-7BF4B4F33061}" srcOrd="5" destOrd="0" presId="urn:microsoft.com/office/officeart/2005/8/layout/list1"/>
    <dgm:cxn modelId="{608D1A77-1A44-47E8-98C1-0D82FB09EAE5}" type="presParOf" srcId="{1F69C789-9CC1-4CF1-9AD6-EBDEB6239E01}" destId="{853BAFC5-DC9A-4EFE-BEB1-CDB5211A76A1}" srcOrd="6"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BFC0502-EF7A-434B-AA19-3C1CA3E88B6E}" type="doc">
      <dgm:prSet loTypeId="urn:microsoft.com/office/officeart/2005/8/layout/hList1" loCatId="list" qsTypeId="urn:microsoft.com/office/officeart/2005/8/quickstyle/3d2" qsCatId="3D" csTypeId="urn:microsoft.com/office/officeart/2005/8/colors/colorful1#3" csCatId="colorful"/>
      <dgm:spPr/>
      <dgm:t>
        <a:bodyPr/>
        <a:lstStyle/>
        <a:p>
          <a:endParaRPr lang="zh-CN" altLang="en-US"/>
        </a:p>
      </dgm:t>
    </dgm:pt>
    <dgm:pt modelId="{6D7EF97F-8DB8-4BAD-A3D6-CC7DC84454B2}">
      <dgm:prSet/>
      <dgm:spPr/>
      <dgm:t>
        <a:bodyPr/>
        <a:lstStyle/>
        <a:p>
          <a:pPr rtl="0"/>
          <a:r>
            <a:rPr lang="zh-CN" b="1" baseline="0" dirty="0" smtClean="0"/>
            <a:t>不确定度：</a:t>
          </a:r>
          <a:endParaRPr lang="zh-CN" b="1" dirty="0"/>
        </a:p>
      </dgm:t>
    </dgm:pt>
    <dgm:pt modelId="{A6273553-712B-450F-B7F0-A89BD14AB488}" type="parTrans" cxnId="{FCAED5C0-595F-4A39-A56F-7197582B5792}">
      <dgm:prSet/>
      <dgm:spPr/>
      <dgm:t>
        <a:bodyPr/>
        <a:lstStyle/>
        <a:p>
          <a:endParaRPr lang="zh-CN" altLang="en-US" b="1"/>
        </a:p>
      </dgm:t>
    </dgm:pt>
    <dgm:pt modelId="{B19EDEE7-168D-45F0-91C8-3BF08C62E13D}" type="sibTrans" cxnId="{FCAED5C0-595F-4A39-A56F-7197582B5792}">
      <dgm:prSet/>
      <dgm:spPr/>
      <dgm:t>
        <a:bodyPr/>
        <a:lstStyle/>
        <a:p>
          <a:endParaRPr lang="zh-CN" altLang="en-US" b="1"/>
        </a:p>
      </dgm:t>
    </dgm:pt>
    <dgm:pt modelId="{890D2408-EB35-442C-975C-8A15A8748B16}">
      <dgm:prSet/>
      <dgm:spPr/>
      <dgm:t>
        <a:bodyPr/>
        <a:lstStyle/>
        <a:p>
          <a:pPr rtl="0"/>
          <a:r>
            <a:rPr lang="zh-CN" b="1" baseline="0" dirty="0" smtClean="0"/>
            <a:t>在随机实验进行前，关于某随机事件在这次实验中是否会发生的不确定程度。</a:t>
          </a:r>
          <a:endParaRPr lang="zh-CN" b="1" dirty="0"/>
        </a:p>
      </dgm:t>
    </dgm:pt>
    <dgm:pt modelId="{09B769E2-F0AC-4CF2-9FF5-83D252AF65D4}" type="parTrans" cxnId="{EAA160EF-4E74-42F6-A250-EEF338D08551}">
      <dgm:prSet/>
      <dgm:spPr/>
      <dgm:t>
        <a:bodyPr/>
        <a:lstStyle/>
        <a:p>
          <a:endParaRPr lang="zh-CN" altLang="en-US" b="1"/>
        </a:p>
      </dgm:t>
    </dgm:pt>
    <dgm:pt modelId="{5723527D-43BF-4AF4-BA93-8001F27DA50C}" type="sibTrans" cxnId="{EAA160EF-4E74-42F6-A250-EEF338D08551}">
      <dgm:prSet/>
      <dgm:spPr/>
      <dgm:t>
        <a:bodyPr/>
        <a:lstStyle/>
        <a:p>
          <a:endParaRPr lang="zh-CN" altLang="en-US" b="1"/>
        </a:p>
      </dgm:t>
    </dgm:pt>
    <dgm:pt modelId="{06883447-F9C1-4CC7-8D91-D35C05844685}">
      <dgm:prSet/>
      <dgm:spPr/>
      <dgm:t>
        <a:bodyPr/>
        <a:lstStyle/>
        <a:p>
          <a:pPr rtl="0"/>
          <a:r>
            <a:rPr lang="zh-CN" b="1" baseline="0" smtClean="0"/>
            <a:t>自信息量：</a:t>
          </a:r>
          <a:endParaRPr lang="zh-CN" b="1"/>
        </a:p>
      </dgm:t>
    </dgm:pt>
    <dgm:pt modelId="{E3DAA6DC-EF73-4A41-A9E5-C902E58C741F}" type="parTrans" cxnId="{CAF14E98-E764-4F35-A95F-3CE3834BABEA}">
      <dgm:prSet/>
      <dgm:spPr/>
      <dgm:t>
        <a:bodyPr/>
        <a:lstStyle/>
        <a:p>
          <a:endParaRPr lang="zh-CN" altLang="en-US" b="1"/>
        </a:p>
      </dgm:t>
    </dgm:pt>
    <dgm:pt modelId="{A9E13F57-112A-4F52-B8B8-E35AF4DD5B61}" type="sibTrans" cxnId="{CAF14E98-E764-4F35-A95F-3CE3834BABEA}">
      <dgm:prSet/>
      <dgm:spPr/>
      <dgm:t>
        <a:bodyPr/>
        <a:lstStyle/>
        <a:p>
          <a:endParaRPr lang="zh-CN" altLang="en-US" b="1"/>
        </a:p>
      </dgm:t>
    </dgm:pt>
    <dgm:pt modelId="{B5A63E39-BACD-425D-888A-6C8FC958CCA0}">
      <dgm:prSet/>
      <dgm:spPr/>
      <dgm:t>
        <a:bodyPr/>
        <a:lstStyle/>
        <a:p>
          <a:pPr rtl="0"/>
          <a:r>
            <a:rPr lang="zh-CN" b="1" baseline="0" smtClean="0"/>
            <a:t>某次随机实验完成后，出现某个随机事件 时所获得的信息量。</a:t>
          </a:r>
          <a:endParaRPr lang="zh-CN" b="1"/>
        </a:p>
      </dgm:t>
    </dgm:pt>
    <dgm:pt modelId="{2E61587D-248C-4F8E-9D04-9EE0C77C532B}" type="parTrans" cxnId="{FBFB85B2-F093-4259-B29C-4E976A83A795}">
      <dgm:prSet/>
      <dgm:spPr/>
      <dgm:t>
        <a:bodyPr/>
        <a:lstStyle/>
        <a:p>
          <a:endParaRPr lang="zh-CN" altLang="en-US" b="1"/>
        </a:p>
      </dgm:t>
    </dgm:pt>
    <dgm:pt modelId="{FF48BD8B-EA79-49EC-A005-52F0B6A5DFE2}" type="sibTrans" cxnId="{FBFB85B2-F093-4259-B29C-4E976A83A795}">
      <dgm:prSet/>
      <dgm:spPr/>
      <dgm:t>
        <a:bodyPr/>
        <a:lstStyle/>
        <a:p>
          <a:endParaRPr lang="zh-CN" altLang="en-US" b="1"/>
        </a:p>
      </dgm:t>
    </dgm:pt>
    <dgm:pt modelId="{90942C49-E474-4CEC-9765-67983FCD17B8}" type="pres">
      <dgm:prSet presAssocID="{6BFC0502-EF7A-434B-AA19-3C1CA3E88B6E}" presName="Name0" presStyleCnt="0">
        <dgm:presLayoutVars>
          <dgm:dir/>
          <dgm:animLvl val="lvl"/>
          <dgm:resizeHandles val="exact"/>
        </dgm:presLayoutVars>
      </dgm:prSet>
      <dgm:spPr/>
      <dgm:t>
        <a:bodyPr/>
        <a:lstStyle/>
        <a:p>
          <a:endParaRPr lang="zh-CN" altLang="en-US"/>
        </a:p>
      </dgm:t>
    </dgm:pt>
    <dgm:pt modelId="{26917F6C-6E57-4A26-B406-B25134DAFD5B}" type="pres">
      <dgm:prSet presAssocID="{6D7EF97F-8DB8-4BAD-A3D6-CC7DC84454B2}" presName="composite" presStyleCnt="0"/>
      <dgm:spPr/>
    </dgm:pt>
    <dgm:pt modelId="{356B5209-E5F5-4E4E-878C-314EB203E057}" type="pres">
      <dgm:prSet presAssocID="{6D7EF97F-8DB8-4BAD-A3D6-CC7DC84454B2}" presName="parTx" presStyleLbl="alignNode1" presStyleIdx="0" presStyleCnt="2">
        <dgm:presLayoutVars>
          <dgm:chMax val="0"/>
          <dgm:chPref val="0"/>
          <dgm:bulletEnabled val="1"/>
        </dgm:presLayoutVars>
      </dgm:prSet>
      <dgm:spPr/>
      <dgm:t>
        <a:bodyPr/>
        <a:lstStyle/>
        <a:p>
          <a:endParaRPr lang="zh-CN" altLang="en-US"/>
        </a:p>
      </dgm:t>
    </dgm:pt>
    <dgm:pt modelId="{A3E97FCB-0A59-4B8B-8317-E1301BC4A39B}" type="pres">
      <dgm:prSet presAssocID="{6D7EF97F-8DB8-4BAD-A3D6-CC7DC84454B2}" presName="desTx" presStyleLbl="alignAccFollowNode1" presStyleIdx="0" presStyleCnt="2">
        <dgm:presLayoutVars>
          <dgm:bulletEnabled val="1"/>
        </dgm:presLayoutVars>
      </dgm:prSet>
      <dgm:spPr/>
      <dgm:t>
        <a:bodyPr/>
        <a:lstStyle/>
        <a:p>
          <a:endParaRPr lang="zh-CN" altLang="en-US"/>
        </a:p>
      </dgm:t>
    </dgm:pt>
    <dgm:pt modelId="{D9683BAE-1B5D-4427-B539-D007CA14FEAB}" type="pres">
      <dgm:prSet presAssocID="{B19EDEE7-168D-45F0-91C8-3BF08C62E13D}" presName="space" presStyleCnt="0"/>
      <dgm:spPr/>
    </dgm:pt>
    <dgm:pt modelId="{CEDD83AF-514D-4FE8-AABA-425CE75B0AEB}" type="pres">
      <dgm:prSet presAssocID="{06883447-F9C1-4CC7-8D91-D35C05844685}" presName="composite" presStyleCnt="0"/>
      <dgm:spPr/>
    </dgm:pt>
    <dgm:pt modelId="{DB5EABBB-BA06-4778-9F2C-BAA78D593D16}" type="pres">
      <dgm:prSet presAssocID="{06883447-F9C1-4CC7-8D91-D35C05844685}" presName="parTx" presStyleLbl="alignNode1" presStyleIdx="1" presStyleCnt="2">
        <dgm:presLayoutVars>
          <dgm:chMax val="0"/>
          <dgm:chPref val="0"/>
          <dgm:bulletEnabled val="1"/>
        </dgm:presLayoutVars>
      </dgm:prSet>
      <dgm:spPr/>
      <dgm:t>
        <a:bodyPr/>
        <a:lstStyle/>
        <a:p>
          <a:endParaRPr lang="zh-CN" altLang="en-US"/>
        </a:p>
      </dgm:t>
    </dgm:pt>
    <dgm:pt modelId="{E861815F-B987-45E9-81D5-90E1C58B980F}" type="pres">
      <dgm:prSet presAssocID="{06883447-F9C1-4CC7-8D91-D35C05844685}" presName="desTx" presStyleLbl="alignAccFollowNode1" presStyleIdx="1" presStyleCnt="2">
        <dgm:presLayoutVars>
          <dgm:bulletEnabled val="1"/>
        </dgm:presLayoutVars>
      </dgm:prSet>
      <dgm:spPr/>
      <dgm:t>
        <a:bodyPr/>
        <a:lstStyle/>
        <a:p>
          <a:endParaRPr lang="zh-CN" altLang="en-US"/>
        </a:p>
      </dgm:t>
    </dgm:pt>
  </dgm:ptLst>
  <dgm:cxnLst>
    <dgm:cxn modelId="{DAA22DAD-B0F5-45F3-9156-640EAFA7BCF5}" type="presOf" srcId="{890D2408-EB35-442C-975C-8A15A8748B16}" destId="{A3E97FCB-0A59-4B8B-8317-E1301BC4A39B}" srcOrd="0" destOrd="0" presId="urn:microsoft.com/office/officeart/2005/8/layout/hList1"/>
    <dgm:cxn modelId="{7C57AFCB-875E-41F1-84CF-2AA175B5FFD8}" type="presOf" srcId="{6D7EF97F-8DB8-4BAD-A3D6-CC7DC84454B2}" destId="{356B5209-E5F5-4E4E-878C-314EB203E057}" srcOrd="0" destOrd="0" presId="urn:microsoft.com/office/officeart/2005/8/layout/hList1"/>
    <dgm:cxn modelId="{906D9D96-0C09-4929-80FC-C18E01B534C1}" type="presOf" srcId="{6BFC0502-EF7A-434B-AA19-3C1CA3E88B6E}" destId="{90942C49-E474-4CEC-9765-67983FCD17B8}" srcOrd="0" destOrd="0" presId="urn:microsoft.com/office/officeart/2005/8/layout/hList1"/>
    <dgm:cxn modelId="{5BAAB76E-9164-4AC4-AF63-80110DE8BF7A}" type="presOf" srcId="{B5A63E39-BACD-425D-888A-6C8FC958CCA0}" destId="{E861815F-B987-45E9-81D5-90E1C58B980F}" srcOrd="0" destOrd="0" presId="urn:microsoft.com/office/officeart/2005/8/layout/hList1"/>
    <dgm:cxn modelId="{FBFB85B2-F093-4259-B29C-4E976A83A795}" srcId="{06883447-F9C1-4CC7-8D91-D35C05844685}" destId="{B5A63E39-BACD-425D-888A-6C8FC958CCA0}" srcOrd="0" destOrd="0" parTransId="{2E61587D-248C-4F8E-9D04-9EE0C77C532B}" sibTransId="{FF48BD8B-EA79-49EC-A005-52F0B6A5DFE2}"/>
    <dgm:cxn modelId="{FCAED5C0-595F-4A39-A56F-7197582B5792}" srcId="{6BFC0502-EF7A-434B-AA19-3C1CA3E88B6E}" destId="{6D7EF97F-8DB8-4BAD-A3D6-CC7DC84454B2}" srcOrd="0" destOrd="0" parTransId="{A6273553-712B-450F-B7F0-A89BD14AB488}" sibTransId="{B19EDEE7-168D-45F0-91C8-3BF08C62E13D}"/>
    <dgm:cxn modelId="{43EC5705-94A1-45F5-8944-E87C57995222}" type="presOf" srcId="{06883447-F9C1-4CC7-8D91-D35C05844685}" destId="{DB5EABBB-BA06-4778-9F2C-BAA78D593D16}" srcOrd="0" destOrd="0" presId="urn:microsoft.com/office/officeart/2005/8/layout/hList1"/>
    <dgm:cxn modelId="{CAF14E98-E764-4F35-A95F-3CE3834BABEA}" srcId="{6BFC0502-EF7A-434B-AA19-3C1CA3E88B6E}" destId="{06883447-F9C1-4CC7-8D91-D35C05844685}" srcOrd="1" destOrd="0" parTransId="{E3DAA6DC-EF73-4A41-A9E5-C902E58C741F}" sibTransId="{A9E13F57-112A-4F52-B8B8-E35AF4DD5B61}"/>
    <dgm:cxn modelId="{EAA160EF-4E74-42F6-A250-EEF338D08551}" srcId="{6D7EF97F-8DB8-4BAD-A3D6-CC7DC84454B2}" destId="{890D2408-EB35-442C-975C-8A15A8748B16}" srcOrd="0" destOrd="0" parTransId="{09B769E2-F0AC-4CF2-9FF5-83D252AF65D4}" sibTransId="{5723527D-43BF-4AF4-BA93-8001F27DA50C}"/>
    <dgm:cxn modelId="{092A7597-8684-414E-93DC-EFECC1C4BCEF}" type="presParOf" srcId="{90942C49-E474-4CEC-9765-67983FCD17B8}" destId="{26917F6C-6E57-4A26-B406-B25134DAFD5B}" srcOrd="0" destOrd="0" presId="urn:microsoft.com/office/officeart/2005/8/layout/hList1"/>
    <dgm:cxn modelId="{4B5B2F97-489F-4A19-9388-CCFDDF939134}" type="presParOf" srcId="{26917F6C-6E57-4A26-B406-B25134DAFD5B}" destId="{356B5209-E5F5-4E4E-878C-314EB203E057}" srcOrd="0" destOrd="0" presId="urn:microsoft.com/office/officeart/2005/8/layout/hList1"/>
    <dgm:cxn modelId="{80CBD003-8534-4CE1-9111-E5A8BE4B62EF}" type="presParOf" srcId="{26917F6C-6E57-4A26-B406-B25134DAFD5B}" destId="{A3E97FCB-0A59-4B8B-8317-E1301BC4A39B}" srcOrd="1" destOrd="0" presId="urn:microsoft.com/office/officeart/2005/8/layout/hList1"/>
    <dgm:cxn modelId="{39530798-1CC7-4B11-8DF4-1F0374CAA982}" type="presParOf" srcId="{90942C49-E474-4CEC-9765-67983FCD17B8}" destId="{D9683BAE-1B5D-4427-B539-D007CA14FEAB}" srcOrd="1" destOrd="0" presId="urn:microsoft.com/office/officeart/2005/8/layout/hList1"/>
    <dgm:cxn modelId="{FA1DAEB4-08B0-401A-8115-1EDD0465602F}" type="presParOf" srcId="{90942C49-E474-4CEC-9765-67983FCD17B8}" destId="{CEDD83AF-514D-4FE8-AABA-425CE75B0AEB}" srcOrd="2" destOrd="0" presId="urn:microsoft.com/office/officeart/2005/8/layout/hList1"/>
    <dgm:cxn modelId="{6E5F6984-2518-42DA-95F6-B97700D07BE9}" type="presParOf" srcId="{CEDD83AF-514D-4FE8-AABA-425CE75B0AEB}" destId="{DB5EABBB-BA06-4778-9F2C-BAA78D593D16}" srcOrd="0" destOrd="0" presId="urn:microsoft.com/office/officeart/2005/8/layout/hList1"/>
    <dgm:cxn modelId="{DF2BAC84-CE46-464C-934D-D546C4E428CB}" type="presParOf" srcId="{CEDD83AF-514D-4FE8-AABA-425CE75B0AEB}" destId="{E861815F-B987-45E9-81D5-90E1C58B980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8C49E3-CBB7-4F6F-90F4-EF7DCB1F8D38}" type="doc">
      <dgm:prSet loTypeId="urn:microsoft.com/office/officeart/2005/8/layout/hList1" loCatId="list" qsTypeId="urn:microsoft.com/office/officeart/2005/8/quickstyle/simple3" qsCatId="simple" csTypeId="urn:microsoft.com/office/officeart/2005/8/colors/accent6_2" csCatId="accent6" phldr="1"/>
      <dgm:spPr/>
      <dgm:t>
        <a:bodyPr/>
        <a:lstStyle/>
        <a:p>
          <a:endParaRPr lang="zh-CN" altLang="en-US"/>
        </a:p>
      </dgm:t>
    </dgm:pt>
    <dgm:pt modelId="{CF87B697-A1C4-497E-A672-1FED4E915BC8}">
      <dgm:prSet custT="1"/>
      <dgm:spPr/>
      <dgm:t>
        <a:bodyPr/>
        <a:lstStyle/>
        <a:p>
          <a:pPr rtl="0"/>
          <a:r>
            <a:rPr lang="zh-CN" altLang="en-US" sz="2800" b="1" baseline="0" dirty="0" smtClean="0">
              <a:latin typeface="+mj-ea"/>
              <a:ea typeface="+mj-ea"/>
            </a:rPr>
            <a:t>信 息</a:t>
          </a:r>
          <a:endParaRPr lang="zh-CN" altLang="en-US" sz="2800" dirty="0">
            <a:latin typeface="+mj-ea"/>
            <a:ea typeface="+mj-ea"/>
          </a:endParaRPr>
        </a:p>
      </dgm:t>
    </dgm:pt>
    <dgm:pt modelId="{51EF14C4-CE68-481A-BB35-24985CA59430}" type="parTrans" cxnId="{A47E3587-BE6A-4E94-9036-B339EE1A7911}">
      <dgm:prSet/>
      <dgm:spPr/>
      <dgm:t>
        <a:bodyPr/>
        <a:lstStyle/>
        <a:p>
          <a:endParaRPr lang="zh-CN" altLang="en-US">
            <a:latin typeface="+mj-ea"/>
            <a:ea typeface="+mj-ea"/>
          </a:endParaRPr>
        </a:p>
      </dgm:t>
    </dgm:pt>
    <dgm:pt modelId="{1E460DB2-AEAD-4646-88B6-6052E1C3BA0B}" type="sibTrans" cxnId="{A47E3587-BE6A-4E94-9036-B339EE1A7911}">
      <dgm:prSet/>
      <dgm:spPr/>
      <dgm:t>
        <a:bodyPr/>
        <a:lstStyle/>
        <a:p>
          <a:endParaRPr lang="zh-CN" altLang="en-US">
            <a:latin typeface="+mj-ea"/>
            <a:ea typeface="+mj-ea"/>
          </a:endParaRPr>
        </a:p>
      </dgm:t>
    </dgm:pt>
    <dgm:pt modelId="{6F7E3C32-B31D-4DF9-B346-52BA45F67E7B}">
      <dgm:prSet custT="1"/>
      <dgm:spPr/>
      <dgm:t>
        <a:bodyPr/>
        <a:lstStyle/>
        <a:p>
          <a:pPr rtl="0"/>
          <a:r>
            <a:rPr lang="zh-CN" altLang="en-US" sz="2400" b="1" baseline="0" dirty="0" smtClean="0">
              <a:latin typeface="+mj-ea"/>
              <a:ea typeface="+mj-ea"/>
            </a:rPr>
            <a:t>看不见，摸不着，没颜色、没气味、</a:t>
          </a:r>
          <a:r>
            <a:rPr lang="en-US" altLang="zh-CN" sz="2400" b="1" baseline="0" dirty="0" smtClean="0">
              <a:latin typeface="+mj-ea"/>
              <a:ea typeface="+mj-ea"/>
            </a:rPr>
            <a:t>……</a:t>
          </a:r>
          <a:endParaRPr lang="zh-CN" altLang="en-US" sz="2400" dirty="0">
            <a:latin typeface="+mj-ea"/>
            <a:ea typeface="+mj-ea"/>
          </a:endParaRPr>
        </a:p>
      </dgm:t>
    </dgm:pt>
    <dgm:pt modelId="{A8F95A7B-4F91-4C50-AC2E-CEAE5C622F20}" type="parTrans" cxnId="{AB32C23C-C529-445D-B62E-6FDD3B33F407}">
      <dgm:prSet/>
      <dgm:spPr/>
      <dgm:t>
        <a:bodyPr/>
        <a:lstStyle/>
        <a:p>
          <a:endParaRPr lang="zh-CN" altLang="en-US">
            <a:latin typeface="+mj-ea"/>
            <a:ea typeface="+mj-ea"/>
          </a:endParaRPr>
        </a:p>
      </dgm:t>
    </dgm:pt>
    <dgm:pt modelId="{44BBF3DC-60A3-49B5-BABF-30D68A1CF885}" type="sibTrans" cxnId="{AB32C23C-C529-445D-B62E-6FDD3B33F407}">
      <dgm:prSet/>
      <dgm:spPr/>
      <dgm:t>
        <a:bodyPr/>
        <a:lstStyle/>
        <a:p>
          <a:endParaRPr lang="zh-CN" altLang="en-US">
            <a:latin typeface="+mj-ea"/>
            <a:ea typeface="+mj-ea"/>
          </a:endParaRPr>
        </a:p>
      </dgm:t>
    </dgm:pt>
    <dgm:pt modelId="{0D314139-3CC6-4053-8029-52C5F99DE751}">
      <dgm:prSet custT="1"/>
      <dgm:spPr/>
      <dgm:t>
        <a:bodyPr/>
        <a:lstStyle/>
        <a:p>
          <a:pPr rtl="0"/>
          <a:r>
            <a:rPr lang="zh-CN" altLang="en-US" sz="2400" b="1" baseline="0" dirty="0" smtClean="0">
              <a:solidFill>
                <a:srgbClr val="0000FF"/>
              </a:solidFill>
              <a:latin typeface="+mj-ea"/>
              <a:ea typeface="+mj-ea"/>
            </a:rPr>
            <a:t>非常抽象</a:t>
          </a:r>
          <a:endParaRPr lang="zh-CN" altLang="en-US" sz="2400" dirty="0">
            <a:solidFill>
              <a:srgbClr val="0000FF"/>
            </a:solidFill>
            <a:latin typeface="+mj-ea"/>
            <a:ea typeface="+mj-ea"/>
          </a:endParaRPr>
        </a:p>
      </dgm:t>
    </dgm:pt>
    <dgm:pt modelId="{13EC9089-0F33-4E47-BAF2-887005555F43}" type="parTrans" cxnId="{61E9DF83-10D6-4B83-9F0B-339AD06B6610}">
      <dgm:prSet/>
      <dgm:spPr/>
      <dgm:t>
        <a:bodyPr/>
        <a:lstStyle/>
        <a:p>
          <a:endParaRPr lang="zh-CN" altLang="en-US">
            <a:latin typeface="+mj-ea"/>
            <a:ea typeface="+mj-ea"/>
          </a:endParaRPr>
        </a:p>
      </dgm:t>
    </dgm:pt>
    <dgm:pt modelId="{077BC84F-296D-4B5E-B038-8CDEE6C96057}" type="sibTrans" cxnId="{61E9DF83-10D6-4B83-9F0B-339AD06B6610}">
      <dgm:prSet/>
      <dgm:spPr/>
      <dgm:t>
        <a:bodyPr/>
        <a:lstStyle/>
        <a:p>
          <a:endParaRPr lang="zh-CN" altLang="en-US">
            <a:latin typeface="+mj-ea"/>
            <a:ea typeface="+mj-ea"/>
          </a:endParaRPr>
        </a:p>
      </dgm:t>
    </dgm:pt>
    <dgm:pt modelId="{30D5C71F-3960-457D-9FC5-B4C748B173D4}" type="pres">
      <dgm:prSet presAssocID="{9C8C49E3-CBB7-4F6F-90F4-EF7DCB1F8D38}" presName="Name0" presStyleCnt="0">
        <dgm:presLayoutVars>
          <dgm:dir/>
          <dgm:animLvl val="lvl"/>
          <dgm:resizeHandles val="exact"/>
        </dgm:presLayoutVars>
      </dgm:prSet>
      <dgm:spPr/>
      <dgm:t>
        <a:bodyPr/>
        <a:lstStyle/>
        <a:p>
          <a:endParaRPr lang="zh-CN" altLang="en-US"/>
        </a:p>
      </dgm:t>
    </dgm:pt>
    <dgm:pt modelId="{DD1A1184-7D86-431F-B731-D8E33464A7B8}" type="pres">
      <dgm:prSet presAssocID="{CF87B697-A1C4-497E-A672-1FED4E915BC8}" presName="composite" presStyleCnt="0"/>
      <dgm:spPr/>
      <dgm:t>
        <a:bodyPr/>
        <a:lstStyle/>
        <a:p>
          <a:endParaRPr lang="zh-CN" altLang="en-US"/>
        </a:p>
      </dgm:t>
    </dgm:pt>
    <dgm:pt modelId="{1DE29EC8-3D85-490B-AA31-D1A2EBC7AAE1}" type="pres">
      <dgm:prSet presAssocID="{CF87B697-A1C4-497E-A672-1FED4E915BC8}" presName="parTx" presStyleLbl="alignNode1" presStyleIdx="0" presStyleCnt="1" custLinFactNeighborX="-1961" custLinFactNeighborY="2589">
        <dgm:presLayoutVars>
          <dgm:chMax val="0"/>
          <dgm:chPref val="0"/>
          <dgm:bulletEnabled val="1"/>
        </dgm:presLayoutVars>
      </dgm:prSet>
      <dgm:spPr/>
      <dgm:t>
        <a:bodyPr/>
        <a:lstStyle/>
        <a:p>
          <a:endParaRPr lang="zh-CN" altLang="en-US"/>
        </a:p>
      </dgm:t>
    </dgm:pt>
    <dgm:pt modelId="{5B32D5EE-7518-4ECB-913C-940B119AD213}" type="pres">
      <dgm:prSet presAssocID="{CF87B697-A1C4-497E-A672-1FED4E915BC8}" presName="desTx" presStyleLbl="alignAccFollowNode1" presStyleIdx="0" presStyleCnt="1">
        <dgm:presLayoutVars>
          <dgm:bulletEnabled val="1"/>
        </dgm:presLayoutVars>
      </dgm:prSet>
      <dgm:spPr/>
      <dgm:t>
        <a:bodyPr/>
        <a:lstStyle/>
        <a:p>
          <a:endParaRPr lang="zh-CN" altLang="en-US"/>
        </a:p>
      </dgm:t>
    </dgm:pt>
  </dgm:ptLst>
  <dgm:cxnLst>
    <dgm:cxn modelId="{A47E3587-BE6A-4E94-9036-B339EE1A7911}" srcId="{9C8C49E3-CBB7-4F6F-90F4-EF7DCB1F8D38}" destId="{CF87B697-A1C4-497E-A672-1FED4E915BC8}" srcOrd="0" destOrd="0" parTransId="{51EF14C4-CE68-481A-BB35-24985CA59430}" sibTransId="{1E460DB2-AEAD-4646-88B6-6052E1C3BA0B}"/>
    <dgm:cxn modelId="{2864D1BF-BBC7-424A-85FD-BACC41873C18}" type="presOf" srcId="{9C8C49E3-CBB7-4F6F-90F4-EF7DCB1F8D38}" destId="{30D5C71F-3960-457D-9FC5-B4C748B173D4}" srcOrd="0" destOrd="0" presId="urn:microsoft.com/office/officeart/2005/8/layout/hList1"/>
    <dgm:cxn modelId="{AB32C23C-C529-445D-B62E-6FDD3B33F407}" srcId="{CF87B697-A1C4-497E-A672-1FED4E915BC8}" destId="{6F7E3C32-B31D-4DF9-B346-52BA45F67E7B}" srcOrd="0" destOrd="0" parTransId="{A8F95A7B-4F91-4C50-AC2E-CEAE5C622F20}" sibTransId="{44BBF3DC-60A3-49B5-BABF-30D68A1CF885}"/>
    <dgm:cxn modelId="{1E2F3DA0-B76C-45D0-97A5-1B293300BFDD}" type="presOf" srcId="{CF87B697-A1C4-497E-A672-1FED4E915BC8}" destId="{1DE29EC8-3D85-490B-AA31-D1A2EBC7AAE1}" srcOrd="0" destOrd="0" presId="urn:microsoft.com/office/officeart/2005/8/layout/hList1"/>
    <dgm:cxn modelId="{61E9DF83-10D6-4B83-9F0B-339AD06B6610}" srcId="{CF87B697-A1C4-497E-A672-1FED4E915BC8}" destId="{0D314139-3CC6-4053-8029-52C5F99DE751}" srcOrd="1" destOrd="0" parTransId="{13EC9089-0F33-4E47-BAF2-887005555F43}" sibTransId="{077BC84F-296D-4B5E-B038-8CDEE6C96057}"/>
    <dgm:cxn modelId="{77EDA93A-8F9F-470D-9E82-81898568132B}" type="presOf" srcId="{0D314139-3CC6-4053-8029-52C5F99DE751}" destId="{5B32D5EE-7518-4ECB-913C-940B119AD213}" srcOrd="0" destOrd="1" presId="urn:microsoft.com/office/officeart/2005/8/layout/hList1"/>
    <dgm:cxn modelId="{C24DDA50-2059-430F-850F-41B4F33FBE8B}" type="presOf" srcId="{6F7E3C32-B31D-4DF9-B346-52BA45F67E7B}" destId="{5B32D5EE-7518-4ECB-913C-940B119AD213}" srcOrd="0" destOrd="0" presId="urn:microsoft.com/office/officeart/2005/8/layout/hList1"/>
    <dgm:cxn modelId="{31148EA8-789B-4626-801C-D564818F276B}" type="presParOf" srcId="{30D5C71F-3960-457D-9FC5-B4C748B173D4}" destId="{DD1A1184-7D86-431F-B731-D8E33464A7B8}" srcOrd="0" destOrd="0" presId="urn:microsoft.com/office/officeart/2005/8/layout/hList1"/>
    <dgm:cxn modelId="{98B74F07-58B9-4518-A3F5-A508709F821D}" type="presParOf" srcId="{DD1A1184-7D86-431F-B731-D8E33464A7B8}" destId="{1DE29EC8-3D85-490B-AA31-D1A2EBC7AAE1}" srcOrd="0" destOrd="0" presId="urn:microsoft.com/office/officeart/2005/8/layout/hList1"/>
    <dgm:cxn modelId="{55D7FAF9-8F90-4A7C-95F1-5CFE73891A7F}" type="presParOf" srcId="{DD1A1184-7D86-431F-B731-D8E33464A7B8}" destId="{5B32D5EE-7518-4ECB-913C-940B119AD213}"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92F624B-C648-422D-B9C5-5B25591EA2B3}" type="doc">
      <dgm:prSet loTypeId="urn:microsoft.com/office/officeart/2005/8/layout/hierarchy2" loCatId="hierarchy" qsTypeId="urn:microsoft.com/office/officeart/2005/8/quickstyle/simple5" qsCatId="simple" csTypeId="urn:microsoft.com/office/officeart/2005/8/colors/colorful4" csCatId="colorful"/>
      <dgm:spPr/>
      <dgm:t>
        <a:bodyPr/>
        <a:lstStyle/>
        <a:p>
          <a:endParaRPr lang="zh-CN" altLang="en-US"/>
        </a:p>
      </dgm:t>
    </dgm:pt>
    <dgm:pt modelId="{5045E693-C500-4CD8-BD60-59557C73F0A4}">
      <dgm:prSet/>
      <dgm:spPr/>
      <dgm:t>
        <a:bodyPr/>
        <a:lstStyle/>
        <a:p>
          <a:pPr rtl="0"/>
          <a:r>
            <a:rPr lang="zh-CN" b="1" dirty="0" smtClean="0">
              <a:solidFill>
                <a:schemeClr val="bg1"/>
              </a:solidFill>
            </a:rPr>
            <a:t>考生</a:t>
          </a:r>
          <a:endParaRPr lang="zh-CN" b="1" dirty="0">
            <a:solidFill>
              <a:schemeClr val="bg1"/>
            </a:solidFill>
          </a:endParaRPr>
        </a:p>
      </dgm:t>
    </dgm:pt>
    <dgm:pt modelId="{662E0149-13A1-4CBD-85E6-88AFF2F61DCB}" type="parTrans" cxnId="{2DE54FC3-2C06-48BB-919A-1E5C6254D391}">
      <dgm:prSet/>
      <dgm:spPr/>
      <dgm:t>
        <a:bodyPr/>
        <a:lstStyle/>
        <a:p>
          <a:endParaRPr lang="zh-CN" altLang="en-US"/>
        </a:p>
      </dgm:t>
    </dgm:pt>
    <dgm:pt modelId="{00EBDF30-D8D4-49D1-A390-AADF61DDA4AE}" type="sibTrans" cxnId="{2DE54FC3-2C06-48BB-919A-1E5C6254D391}">
      <dgm:prSet/>
      <dgm:spPr/>
      <dgm:t>
        <a:bodyPr/>
        <a:lstStyle/>
        <a:p>
          <a:endParaRPr lang="zh-CN" altLang="en-US"/>
        </a:p>
      </dgm:t>
    </dgm:pt>
    <dgm:pt modelId="{9CBFCD95-35F9-4689-9A8B-15C5E441C05D}">
      <dgm:prSet/>
      <dgm:spPr/>
      <dgm:t>
        <a:bodyPr/>
        <a:lstStyle/>
        <a:p>
          <a:pPr rtl="0"/>
          <a:r>
            <a:rPr lang="zh-CN" b="1" dirty="0" smtClean="0">
              <a:solidFill>
                <a:schemeClr val="bg1"/>
              </a:solidFill>
            </a:rPr>
            <a:t>录取 </a:t>
          </a:r>
          <a:r>
            <a:rPr lang="en-US" b="1" dirty="0" smtClean="0">
              <a:solidFill>
                <a:schemeClr val="bg1"/>
              </a:solidFill>
            </a:rPr>
            <a:t>25%</a:t>
          </a:r>
          <a:endParaRPr lang="zh-CN" b="1" dirty="0">
            <a:solidFill>
              <a:schemeClr val="bg1"/>
            </a:solidFill>
          </a:endParaRPr>
        </a:p>
      </dgm:t>
    </dgm:pt>
    <dgm:pt modelId="{FFD1DC57-0D98-47A4-8CE5-89C243500231}" type="parTrans" cxnId="{C76F3095-638A-4F5A-AA29-95AAC88E657B}">
      <dgm:prSet/>
      <dgm:spPr/>
      <dgm:t>
        <a:bodyPr/>
        <a:lstStyle/>
        <a:p>
          <a:endParaRPr lang="zh-CN" altLang="en-US" b="1">
            <a:solidFill>
              <a:schemeClr val="bg1"/>
            </a:solidFill>
          </a:endParaRPr>
        </a:p>
      </dgm:t>
    </dgm:pt>
    <dgm:pt modelId="{051FDDEF-5A5F-4F65-9B5C-2BC17D242726}" type="sibTrans" cxnId="{C76F3095-638A-4F5A-AA29-95AAC88E657B}">
      <dgm:prSet/>
      <dgm:spPr/>
      <dgm:t>
        <a:bodyPr/>
        <a:lstStyle/>
        <a:p>
          <a:endParaRPr lang="zh-CN" altLang="en-US"/>
        </a:p>
      </dgm:t>
    </dgm:pt>
    <dgm:pt modelId="{8D426E0A-DA39-4B1B-AB4F-002668F1FC53}">
      <dgm:prSet/>
      <dgm:spPr/>
      <dgm:t>
        <a:bodyPr/>
        <a:lstStyle/>
        <a:p>
          <a:pPr rtl="0"/>
          <a:r>
            <a:rPr lang="zh-CN" b="1" smtClean="0">
              <a:solidFill>
                <a:schemeClr val="bg1"/>
              </a:solidFill>
            </a:rPr>
            <a:t>本市 </a:t>
          </a:r>
          <a:r>
            <a:rPr lang="en-US" b="1" smtClean="0">
              <a:solidFill>
                <a:schemeClr val="bg1"/>
              </a:solidFill>
            </a:rPr>
            <a:t>50%</a:t>
          </a:r>
          <a:endParaRPr lang="zh-CN" b="1">
            <a:solidFill>
              <a:schemeClr val="bg1"/>
            </a:solidFill>
          </a:endParaRPr>
        </a:p>
      </dgm:t>
    </dgm:pt>
    <dgm:pt modelId="{359C054D-F968-4838-A568-4F491DCCEAF0}" type="parTrans" cxnId="{D79F6589-8225-4C16-A7FB-06F5B418E8AB}">
      <dgm:prSet/>
      <dgm:spPr/>
      <dgm:t>
        <a:bodyPr/>
        <a:lstStyle/>
        <a:p>
          <a:endParaRPr lang="zh-CN" altLang="en-US" b="1">
            <a:solidFill>
              <a:schemeClr val="bg1"/>
            </a:solidFill>
          </a:endParaRPr>
        </a:p>
      </dgm:t>
    </dgm:pt>
    <dgm:pt modelId="{4C4DEF50-58C7-40A0-B2F8-4B661B050399}" type="sibTrans" cxnId="{D79F6589-8225-4C16-A7FB-06F5B418E8AB}">
      <dgm:prSet/>
      <dgm:spPr/>
      <dgm:t>
        <a:bodyPr/>
        <a:lstStyle/>
        <a:p>
          <a:endParaRPr lang="zh-CN" altLang="en-US"/>
        </a:p>
      </dgm:t>
    </dgm:pt>
    <dgm:pt modelId="{15F317BD-AA8A-41E3-A0B9-FD8F91FA34EE}">
      <dgm:prSet/>
      <dgm:spPr/>
      <dgm:t>
        <a:bodyPr/>
        <a:lstStyle/>
        <a:p>
          <a:pPr rtl="0"/>
          <a:r>
            <a:rPr lang="zh-CN" b="1" smtClean="0">
              <a:solidFill>
                <a:schemeClr val="bg1"/>
              </a:solidFill>
            </a:rPr>
            <a:t>外地 </a:t>
          </a:r>
          <a:r>
            <a:rPr lang="en-US" b="1" smtClean="0">
              <a:solidFill>
                <a:schemeClr val="bg1"/>
              </a:solidFill>
            </a:rPr>
            <a:t>50%</a:t>
          </a:r>
          <a:endParaRPr lang="zh-CN" b="1">
            <a:solidFill>
              <a:schemeClr val="bg1"/>
            </a:solidFill>
          </a:endParaRPr>
        </a:p>
      </dgm:t>
    </dgm:pt>
    <dgm:pt modelId="{B967B09C-995C-4B14-A257-953911465569}" type="parTrans" cxnId="{7FECA6A0-2B7E-4565-8159-2ACC5070BEDB}">
      <dgm:prSet/>
      <dgm:spPr/>
      <dgm:t>
        <a:bodyPr/>
        <a:lstStyle/>
        <a:p>
          <a:endParaRPr lang="zh-CN" altLang="en-US" b="1">
            <a:solidFill>
              <a:schemeClr val="bg1"/>
            </a:solidFill>
          </a:endParaRPr>
        </a:p>
      </dgm:t>
    </dgm:pt>
    <dgm:pt modelId="{51A0D428-7C92-493D-BE23-CA1D9E2184BB}" type="sibTrans" cxnId="{7FECA6A0-2B7E-4565-8159-2ACC5070BEDB}">
      <dgm:prSet/>
      <dgm:spPr/>
      <dgm:t>
        <a:bodyPr/>
        <a:lstStyle/>
        <a:p>
          <a:endParaRPr lang="zh-CN" altLang="en-US"/>
        </a:p>
      </dgm:t>
    </dgm:pt>
    <dgm:pt modelId="{2FB09956-1087-4274-9992-B54C2A12C345}">
      <dgm:prSet/>
      <dgm:spPr/>
      <dgm:t>
        <a:bodyPr/>
        <a:lstStyle/>
        <a:p>
          <a:pPr rtl="0"/>
          <a:r>
            <a:rPr lang="zh-CN" b="1" dirty="0" smtClean="0">
              <a:solidFill>
                <a:schemeClr val="bg1"/>
              </a:solidFill>
            </a:rPr>
            <a:t>未录取 </a:t>
          </a:r>
          <a:r>
            <a:rPr lang="en-US" b="1" dirty="0" smtClean="0">
              <a:solidFill>
                <a:schemeClr val="bg1"/>
              </a:solidFill>
            </a:rPr>
            <a:t>75%</a:t>
          </a:r>
          <a:endParaRPr lang="zh-CN" b="1" dirty="0">
            <a:solidFill>
              <a:schemeClr val="bg1"/>
            </a:solidFill>
          </a:endParaRPr>
        </a:p>
      </dgm:t>
    </dgm:pt>
    <dgm:pt modelId="{3D53DBDD-E1D9-410D-B057-27BA45DF4111}" type="parTrans" cxnId="{8FB94F6E-416B-42BC-AD55-5EAC2528AB5B}">
      <dgm:prSet/>
      <dgm:spPr/>
      <dgm:t>
        <a:bodyPr/>
        <a:lstStyle/>
        <a:p>
          <a:endParaRPr lang="zh-CN" altLang="en-US" b="1">
            <a:solidFill>
              <a:schemeClr val="bg1"/>
            </a:solidFill>
          </a:endParaRPr>
        </a:p>
      </dgm:t>
    </dgm:pt>
    <dgm:pt modelId="{A30DBBE3-C58D-42D5-8FEA-5C2E6101FED5}" type="sibTrans" cxnId="{8FB94F6E-416B-42BC-AD55-5EAC2528AB5B}">
      <dgm:prSet/>
      <dgm:spPr/>
      <dgm:t>
        <a:bodyPr/>
        <a:lstStyle/>
        <a:p>
          <a:endParaRPr lang="zh-CN" altLang="en-US"/>
        </a:p>
      </dgm:t>
    </dgm:pt>
    <dgm:pt modelId="{4902D41B-8710-4394-AEAA-18DA86276B0B}">
      <dgm:prSet/>
      <dgm:spPr/>
      <dgm:t>
        <a:bodyPr/>
        <a:lstStyle/>
        <a:p>
          <a:pPr rtl="0"/>
          <a:r>
            <a:rPr lang="zh-CN" b="1" smtClean="0">
              <a:solidFill>
                <a:schemeClr val="bg1"/>
              </a:solidFill>
            </a:rPr>
            <a:t>本市 </a:t>
          </a:r>
          <a:r>
            <a:rPr lang="en-US" b="1" smtClean="0">
              <a:solidFill>
                <a:schemeClr val="bg1"/>
              </a:solidFill>
            </a:rPr>
            <a:t>10%</a:t>
          </a:r>
          <a:endParaRPr lang="zh-CN" b="1">
            <a:solidFill>
              <a:schemeClr val="bg1"/>
            </a:solidFill>
          </a:endParaRPr>
        </a:p>
      </dgm:t>
    </dgm:pt>
    <dgm:pt modelId="{B05DCB1F-7385-4215-8F80-8F571B54D84D}" type="parTrans" cxnId="{EC2B1A80-40A0-4202-A787-E7F7E8AC5D92}">
      <dgm:prSet/>
      <dgm:spPr/>
      <dgm:t>
        <a:bodyPr/>
        <a:lstStyle/>
        <a:p>
          <a:endParaRPr lang="zh-CN" altLang="en-US" b="1">
            <a:solidFill>
              <a:schemeClr val="bg1"/>
            </a:solidFill>
          </a:endParaRPr>
        </a:p>
      </dgm:t>
    </dgm:pt>
    <dgm:pt modelId="{CA1ABF3B-92B9-46A1-BC71-11F75BD5C31A}" type="sibTrans" cxnId="{EC2B1A80-40A0-4202-A787-E7F7E8AC5D92}">
      <dgm:prSet/>
      <dgm:spPr/>
      <dgm:t>
        <a:bodyPr/>
        <a:lstStyle/>
        <a:p>
          <a:endParaRPr lang="zh-CN" altLang="en-US"/>
        </a:p>
      </dgm:t>
    </dgm:pt>
    <dgm:pt modelId="{F4E39CBC-A518-49F7-A493-67E6FE3AC8C3}">
      <dgm:prSet/>
      <dgm:spPr/>
      <dgm:t>
        <a:bodyPr/>
        <a:lstStyle/>
        <a:p>
          <a:pPr rtl="0"/>
          <a:r>
            <a:rPr lang="zh-CN" b="1" dirty="0" smtClean="0">
              <a:solidFill>
                <a:schemeClr val="bg1"/>
              </a:solidFill>
            </a:rPr>
            <a:t>外地 </a:t>
          </a:r>
          <a:r>
            <a:rPr lang="en-US" b="1" dirty="0" smtClean="0">
              <a:solidFill>
                <a:schemeClr val="bg1"/>
              </a:solidFill>
            </a:rPr>
            <a:t>90%</a:t>
          </a:r>
          <a:endParaRPr lang="zh-CN" b="1" dirty="0">
            <a:solidFill>
              <a:schemeClr val="bg1"/>
            </a:solidFill>
          </a:endParaRPr>
        </a:p>
      </dgm:t>
    </dgm:pt>
    <dgm:pt modelId="{222D8214-179D-4447-AC90-75F464DB5B12}" type="parTrans" cxnId="{675E313D-DC08-48F6-8D59-EEAD627087FB}">
      <dgm:prSet/>
      <dgm:spPr/>
      <dgm:t>
        <a:bodyPr/>
        <a:lstStyle/>
        <a:p>
          <a:endParaRPr lang="zh-CN" altLang="en-US" b="1">
            <a:solidFill>
              <a:schemeClr val="bg1"/>
            </a:solidFill>
          </a:endParaRPr>
        </a:p>
      </dgm:t>
    </dgm:pt>
    <dgm:pt modelId="{9AEABBD0-2EBF-49E0-9A07-E88DD11D2DEE}" type="sibTrans" cxnId="{675E313D-DC08-48F6-8D59-EEAD627087FB}">
      <dgm:prSet/>
      <dgm:spPr/>
      <dgm:t>
        <a:bodyPr/>
        <a:lstStyle/>
        <a:p>
          <a:endParaRPr lang="zh-CN" altLang="en-US"/>
        </a:p>
      </dgm:t>
    </dgm:pt>
    <dgm:pt modelId="{21010725-862B-4DD6-BB33-A494DE26FCDC}" type="pres">
      <dgm:prSet presAssocID="{392F624B-C648-422D-B9C5-5B25591EA2B3}" presName="diagram" presStyleCnt="0">
        <dgm:presLayoutVars>
          <dgm:chPref val="1"/>
          <dgm:dir/>
          <dgm:animOne val="branch"/>
          <dgm:animLvl val="lvl"/>
          <dgm:resizeHandles val="exact"/>
        </dgm:presLayoutVars>
      </dgm:prSet>
      <dgm:spPr/>
      <dgm:t>
        <a:bodyPr/>
        <a:lstStyle/>
        <a:p>
          <a:endParaRPr lang="zh-CN" altLang="en-US"/>
        </a:p>
      </dgm:t>
    </dgm:pt>
    <dgm:pt modelId="{F786942A-5154-4986-AE3F-D4568EB665CD}" type="pres">
      <dgm:prSet presAssocID="{5045E693-C500-4CD8-BD60-59557C73F0A4}" presName="root1" presStyleCnt="0"/>
      <dgm:spPr/>
    </dgm:pt>
    <dgm:pt modelId="{7D5A3866-8574-4A86-8704-B4F6AB246BA2}" type="pres">
      <dgm:prSet presAssocID="{5045E693-C500-4CD8-BD60-59557C73F0A4}" presName="LevelOneTextNode" presStyleLbl="node0" presStyleIdx="0" presStyleCnt="1">
        <dgm:presLayoutVars>
          <dgm:chPref val="3"/>
        </dgm:presLayoutVars>
      </dgm:prSet>
      <dgm:spPr/>
      <dgm:t>
        <a:bodyPr/>
        <a:lstStyle/>
        <a:p>
          <a:endParaRPr lang="zh-CN" altLang="en-US"/>
        </a:p>
      </dgm:t>
    </dgm:pt>
    <dgm:pt modelId="{96053245-457D-41DE-BF6A-16B72A017852}" type="pres">
      <dgm:prSet presAssocID="{5045E693-C500-4CD8-BD60-59557C73F0A4}" presName="level2hierChild" presStyleCnt="0"/>
      <dgm:spPr/>
    </dgm:pt>
    <dgm:pt modelId="{11727052-D717-4B29-973C-60CE623AF6F3}" type="pres">
      <dgm:prSet presAssocID="{FFD1DC57-0D98-47A4-8CE5-89C243500231}" presName="conn2-1" presStyleLbl="parChTrans1D2" presStyleIdx="0" presStyleCnt="2"/>
      <dgm:spPr/>
      <dgm:t>
        <a:bodyPr/>
        <a:lstStyle/>
        <a:p>
          <a:endParaRPr lang="zh-CN" altLang="en-US"/>
        </a:p>
      </dgm:t>
    </dgm:pt>
    <dgm:pt modelId="{7BB8216C-E015-4002-ADB9-E03389311300}" type="pres">
      <dgm:prSet presAssocID="{FFD1DC57-0D98-47A4-8CE5-89C243500231}" presName="connTx" presStyleLbl="parChTrans1D2" presStyleIdx="0" presStyleCnt="2"/>
      <dgm:spPr/>
      <dgm:t>
        <a:bodyPr/>
        <a:lstStyle/>
        <a:p>
          <a:endParaRPr lang="zh-CN" altLang="en-US"/>
        </a:p>
      </dgm:t>
    </dgm:pt>
    <dgm:pt modelId="{FC32D3ED-C678-41EF-94D8-D8A08BDF3A0B}" type="pres">
      <dgm:prSet presAssocID="{9CBFCD95-35F9-4689-9A8B-15C5E441C05D}" presName="root2" presStyleCnt="0"/>
      <dgm:spPr/>
    </dgm:pt>
    <dgm:pt modelId="{ADEFE3FE-DB9C-4B73-9EBB-20F7509C28E7}" type="pres">
      <dgm:prSet presAssocID="{9CBFCD95-35F9-4689-9A8B-15C5E441C05D}" presName="LevelTwoTextNode" presStyleLbl="node2" presStyleIdx="0" presStyleCnt="2">
        <dgm:presLayoutVars>
          <dgm:chPref val="3"/>
        </dgm:presLayoutVars>
      </dgm:prSet>
      <dgm:spPr/>
      <dgm:t>
        <a:bodyPr/>
        <a:lstStyle/>
        <a:p>
          <a:endParaRPr lang="zh-CN" altLang="en-US"/>
        </a:p>
      </dgm:t>
    </dgm:pt>
    <dgm:pt modelId="{A23B2B21-F759-4798-98DE-3514C905AB70}" type="pres">
      <dgm:prSet presAssocID="{9CBFCD95-35F9-4689-9A8B-15C5E441C05D}" presName="level3hierChild" presStyleCnt="0"/>
      <dgm:spPr/>
    </dgm:pt>
    <dgm:pt modelId="{75DD198B-7A9F-49F6-BC5F-AAB1A8239468}" type="pres">
      <dgm:prSet presAssocID="{359C054D-F968-4838-A568-4F491DCCEAF0}" presName="conn2-1" presStyleLbl="parChTrans1D3" presStyleIdx="0" presStyleCnt="4"/>
      <dgm:spPr/>
      <dgm:t>
        <a:bodyPr/>
        <a:lstStyle/>
        <a:p>
          <a:endParaRPr lang="zh-CN" altLang="en-US"/>
        </a:p>
      </dgm:t>
    </dgm:pt>
    <dgm:pt modelId="{9BE0B178-F528-4034-8405-779216AD6F3E}" type="pres">
      <dgm:prSet presAssocID="{359C054D-F968-4838-A568-4F491DCCEAF0}" presName="connTx" presStyleLbl="parChTrans1D3" presStyleIdx="0" presStyleCnt="4"/>
      <dgm:spPr/>
      <dgm:t>
        <a:bodyPr/>
        <a:lstStyle/>
        <a:p>
          <a:endParaRPr lang="zh-CN" altLang="en-US"/>
        </a:p>
      </dgm:t>
    </dgm:pt>
    <dgm:pt modelId="{423DD9D7-2415-4819-9387-DFFBFACF1B6C}" type="pres">
      <dgm:prSet presAssocID="{8D426E0A-DA39-4B1B-AB4F-002668F1FC53}" presName="root2" presStyleCnt="0"/>
      <dgm:spPr/>
    </dgm:pt>
    <dgm:pt modelId="{947BA8EB-B049-401D-A612-E27DE29B0C64}" type="pres">
      <dgm:prSet presAssocID="{8D426E0A-DA39-4B1B-AB4F-002668F1FC53}" presName="LevelTwoTextNode" presStyleLbl="node3" presStyleIdx="0" presStyleCnt="4">
        <dgm:presLayoutVars>
          <dgm:chPref val="3"/>
        </dgm:presLayoutVars>
      </dgm:prSet>
      <dgm:spPr/>
      <dgm:t>
        <a:bodyPr/>
        <a:lstStyle/>
        <a:p>
          <a:endParaRPr lang="zh-CN" altLang="en-US"/>
        </a:p>
      </dgm:t>
    </dgm:pt>
    <dgm:pt modelId="{8AC69184-7031-43BB-ADD0-DAE696CC5C68}" type="pres">
      <dgm:prSet presAssocID="{8D426E0A-DA39-4B1B-AB4F-002668F1FC53}" presName="level3hierChild" presStyleCnt="0"/>
      <dgm:spPr/>
    </dgm:pt>
    <dgm:pt modelId="{8B60220A-0EDC-4012-A031-E235610802A1}" type="pres">
      <dgm:prSet presAssocID="{B967B09C-995C-4B14-A257-953911465569}" presName="conn2-1" presStyleLbl="parChTrans1D3" presStyleIdx="1" presStyleCnt="4"/>
      <dgm:spPr/>
      <dgm:t>
        <a:bodyPr/>
        <a:lstStyle/>
        <a:p>
          <a:endParaRPr lang="zh-CN" altLang="en-US"/>
        </a:p>
      </dgm:t>
    </dgm:pt>
    <dgm:pt modelId="{75B915BB-D65C-49D3-B123-D9E64CBD787F}" type="pres">
      <dgm:prSet presAssocID="{B967B09C-995C-4B14-A257-953911465569}" presName="connTx" presStyleLbl="parChTrans1D3" presStyleIdx="1" presStyleCnt="4"/>
      <dgm:spPr/>
      <dgm:t>
        <a:bodyPr/>
        <a:lstStyle/>
        <a:p>
          <a:endParaRPr lang="zh-CN" altLang="en-US"/>
        </a:p>
      </dgm:t>
    </dgm:pt>
    <dgm:pt modelId="{CB78746D-ED1F-4079-BD6A-09884611F54F}" type="pres">
      <dgm:prSet presAssocID="{15F317BD-AA8A-41E3-A0B9-FD8F91FA34EE}" presName="root2" presStyleCnt="0"/>
      <dgm:spPr/>
    </dgm:pt>
    <dgm:pt modelId="{78471A53-0983-47E3-B442-9BBE34255982}" type="pres">
      <dgm:prSet presAssocID="{15F317BD-AA8A-41E3-A0B9-FD8F91FA34EE}" presName="LevelTwoTextNode" presStyleLbl="node3" presStyleIdx="1" presStyleCnt="4">
        <dgm:presLayoutVars>
          <dgm:chPref val="3"/>
        </dgm:presLayoutVars>
      </dgm:prSet>
      <dgm:spPr/>
      <dgm:t>
        <a:bodyPr/>
        <a:lstStyle/>
        <a:p>
          <a:endParaRPr lang="zh-CN" altLang="en-US"/>
        </a:p>
      </dgm:t>
    </dgm:pt>
    <dgm:pt modelId="{AA6D63D5-B2CE-4CF4-88CB-23F1879B10F5}" type="pres">
      <dgm:prSet presAssocID="{15F317BD-AA8A-41E3-A0B9-FD8F91FA34EE}" presName="level3hierChild" presStyleCnt="0"/>
      <dgm:spPr/>
    </dgm:pt>
    <dgm:pt modelId="{F69AFB98-5E59-4B38-869E-E86C2A1C6FC3}" type="pres">
      <dgm:prSet presAssocID="{3D53DBDD-E1D9-410D-B057-27BA45DF4111}" presName="conn2-1" presStyleLbl="parChTrans1D2" presStyleIdx="1" presStyleCnt="2"/>
      <dgm:spPr/>
      <dgm:t>
        <a:bodyPr/>
        <a:lstStyle/>
        <a:p>
          <a:endParaRPr lang="zh-CN" altLang="en-US"/>
        </a:p>
      </dgm:t>
    </dgm:pt>
    <dgm:pt modelId="{1F95FB1E-80C2-46A3-BA4C-33BB0409FF0B}" type="pres">
      <dgm:prSet presAssocID="{3D53DBDD-E1D9-410D-B057-27BA45DF4111}" presName="connTx" presStyleLbl="parChTrans1D2" presStyleIdx="1" presStyleCnt="2"/>
      <dgm:spPr/>
      <dgm:t>
        <a:bodyPr/>
        <a:lstStyle/>
        <a:p>
          <a:endParaRPr lang="zh-CN" altLang="en-US"/>
        </a:p>
      </dgm:t>
    </dgm:pt>
    <dgm:pt modelId="{F994870D-1EE7-4B50-8AEF-39BF1F09C047}" type="pres">
      <dgm:prSet presAssocID="{2FB09956-1087-4274-9992-B54C2A12C345}" presName="root2" presStyleCnt="0"/>
      <dgm:spPr/>
    </dgm:pt>
    <dgm:pt modelId="{67434A2B-F84A-44BD-AEEB-1D6692DFF20D}" type="pres">
      <dgm:prSet presAssocID="{2FB09956-1087-4274-9992-B54C2A12C345}" presName="LevelTwoTextNode" presStyleLbl="node2" presStyleIdx="1" presStyleCnt="2">
        <dgm:presLayoutVars>
          <dgm:chPref val="3"/>
        </dgm:presLayoutVars>
      </dgm:prSet>
      <dgm:spPr/>
      <dgm:t>
        <a:bodyPr/>
        <a:lstStyle/>
        <a:p>
          <a:endParaRPr lang="zh-CN" altLang="en-US"/>
        </a:p>
      </dgm:t>
    </dgm:pt>
    <dgm:pt modelId="{E5EF5E30-AB37-40AF-A183-09D18ED5D8DA}" type="pres">
      <dgm:prSet presAssocID="{2FB09956-1087-4274-9992-B54C2A12C345}" presName="level3hierChild" presStyleCnt="0"/>
      <dgm:spPr/>
    </dgm:pt>
    <dgm:pt modelId="{A08198F9-9337-4391-B496-AC251C592BF0}" type="pres">
      <dgm:prSet presAssocID="{B05DCB1F-7385-4215-8F80-8F571B54D84D}" presName="conn2-1" presStyleLbl="parChTrans1D3" presStyleIdx="2" presStyleCnt="4"/>
      <dgm:spPr/>
      <dgm:t>
        <a:bodyPr/>
        <a:lstStyle/>
        <a:p>
          <a:endParaRPr lang="zh-CN" altLang="en-US"/>
        </a:p>
      </dgm:t>
    </dgm:pt>
    <dgm:pt modelId="{86B53F8F-A9D2-4124-8B13-0967E72B22F2}" type="pres">
      <dgm:prSet presAssocID="{B05DCB1F-7385-4215-8F80-8F571B54D84D}" presName="connTx" presStyleLbl="parChTrans1D3" presStyleIdx="2" presStyleCnt="4"/>
      <dgm:spPr/>
      <dgm:t>
        <a:bodyPr/>
        <a:lstStyle/>
        <a:p>
          <a:endParaRPr lang="zh-CN" altLang="en-US"/>
        </a:p>
      </dgm:t>
    </dgm:pt>
    <dgm:pt modelId="{DCCD4807-A073-4151-B661-0105F53588A9}" type="pres">
      <dgm:prSet presAssocID="{4902D41B-8710-4394-AEAA-18DA86276B0B}" presName="root2" presStyleCnt="0"/>
      <dgm:spPr/>
    </dgm:pt>
    <dgm:pt modelId="{643ACECC-B471-42D7-830C-445B45785D27}" type="pres">
      <dgm:prSet presAssocID="{4902D41B-8710-4394-AEAA-18DA86276B0B}" presName="LevelTwoTextNode" presStyleLbl="node3" presStyleIdx="2" presStyleCnt="4">
        <dgm:presLayoutVars>
          <dgm:chPref val="3"/>
        </dgm:presLayoutVars>
      </dgm:prSet>
      <dgm:spPr/>
      <dgm:t>
        <a:bodyPr/>
        <a:lstStyle/>
        <a:p>
          <a:endParaRPr lang="zh-CN" altLang="en-US"/>
        </a:p>
      </dgm:t>
    </dgm:pt>
    <dgm:pt modelId="{42490832-5F20-4222-9741-8903E1B735C3}" type="pres">
      <dgm:prSet presAssocID="{4902D41B-8710-4394-AEAA-18DA86276B0B}" presName="level3hierChild" presStyleCnt="0"/>
      <dgm:spPr/>
    </dgm:pt>
    <dgm:pt modelId="{20796769-0BDA-4E13-B92D-03C5C9564B06}" type="pres">
      <dgm:prSet presAssocID="{222D8214-179D-4447-AC90-75F464DB5B12}" presName="conn2-1" presStyleLbl="parChTrans1D3" presStyleIdx="3" presStyleCnt="4"/>
      <dgm:spPr/>
      <dgm:t>
        <a:bodyPr/>
        <a:lstStyle/>
        <a:p>
          <a:endParaRPr lang="zh-CN" altLang="en-US"/>
        </a:p>
      </dgm:t>
    </dgm:pt>
    <dgm:pt modelId="{2E302E65-0DA9-4BC0-9648-A4A4467A944C}" type="pres">
      <dgm:prSet presAssocID="{222D8214-179D-4447-AC90-75F464DB5B12}" presName="connTx" presStyleLbl="parChTrans1D3" presStyleIdx="3" presStyleCnt="4"/>
      <dgm:spPr/>
      <dgm:t>
        <a:bodyPr/>
        <a:lstStyle/>
        <a:p>
          <a:endParaRPr lang="zh-CN" altLang="en-US"/>
        </a:p>
      </dgm:t>
    </dgm:pt>
    <dgm:pt modelId="{EF4930E3-B067-4663-8010-50EB8BE4DE62}" type="pres">
      <dgm:prSet presAssocID="{F4E39CBC-A518-49F7-A493-67E6FE3AC8C3}" presName="root2" presStyleCnt="0"/>
      <dgm:spPr/>
    </dgm:pt>
    <dgm:pt modelId="{9C42B962-B21A-41F2-80AC-CA37B2124658}" type="pres">
      <dgm:prSet presAssocID="{F4E39CBC-A518-49F7-A493-67E6FE3AC8C3}" presName="LevelTwoTextNode" presStyleLbl="node3" presStyleIdx="3" presStyleCnt="4">
        <dgm:presLayoutVars>
          <dgm:chPref val="3"/>
        </dgm:presLayoutVars>
      </dgm:prSet>
      <dgm:spPr/>
      <dgm:t>
        <a:bodyPr/>
        <a:lstStyle/>
        <a:p>
          <a:endParaRPr lang="zh-CN" altLang="en-US"/>
        </a:p>
      </dgm:t>
    </dgm:pt>
    <dgm:pt modelId="{F0430780-193E-4E2D-B3F0-D64A3DF7AA65}" type="pres">
      <dgm:prSet presAssocID="{F4E39CBC-A518-49F7-A493-67E6FE3AC8C3}" presName="level3hierChild" presStyleCnt="0"/>
      <dgm:spPr/>
    </dgm:pt>
  </dgm:ptLst>
  <dgm:cxnLst>
    <dgm:cxn modelId="{28B99A11-04B7-42C8-BAA5-8E6F3BE4FFF6}" type="presOf" srcId="{B05DCB1F-7385-4215-8F80-8F571B54D84D}" destId="{86B53F8F-A9D2-4124-8B13-0967E72B22F2}" srcOrd="1" destOrd="0" presId="urn:microsoft.com/office/officeart/2005/8/layout/hierarchy2"/>
    <dgm:cxn modelId="{B40C62DC-5713-4B91-9C01-E6C3743C52E6}" type="presOf" srcId="{4902D41B-8710-4394-AEAA-18DA86276B0B}" destId="{643ACECC-B471-42D7-830C-445B45785D27}" srcOrd="0" destOrd="0" presId="urn:microsoft.com/office/officeart/2005/8/layout/hierarchy2"/>
    <dgm:cxn modelId="{CA709D0D-8177-48C6-A475-1A9562FF413F}" type="presOf" srcId="{222D8214-179D-4447-AC90-75F464DB5B12}" destId="{2E302E65-0DA9-4BC0-9648-A4A4467A944C}" srcOrd="1" destOrd="0" presId="urn:microsoft.com/office/officeart/2005/8/layout/hierarchy2"/>
    <dgm:cxn modelId="{BD3A8076-68B7-4F16-B550-8F6EC9D6FFA9}" type="presOf" srcId="{B05DCB1F-7385-4215-8F80-8F571B54D84D}" destId="{A08198F9-9337-4391-B496-AC251C592BF0}" srcOrd="0" destOrd="0" presId="urn:microsoft.com/office/officeart/2005/8/layout/hierarchy2"/>
    <dgm:cxn modelId="{2DE54FC3-2C06-48BB-919A-1E5C6254D391}" srcId="{392F624B-C648-422D-B9C5-5B25591EA2B3}" destId="{5045E693-C500-4CD8-BD60-59557C73F0A4}" srcOrd="0" destOrd="0" parTransId="{662E0149-13A1-4CBD-85E6-88AFF2F61DCB}" sibTransId="{00EBDF30-D8D4-49D1-A390-AADF61DDA4AE}"/>
    <dgm:cxn modelId="{8FB94F6E-416B-42BC-AD55-5EAC2528AB5B}" srcId="{5045E693-C500-4CD8-BD60-59557C73F0A4}" destId="{2FB09956-1087-4274-9992-B54C2A12C345}" srcOrd="1" destOrd="0" parTransId="{3D53DBDD-E1D9-410D-B057-27BA45DF4111}" sibTransId="{A30DBBE3-C58D-42D5-8FEA-5C2E6101FED5}"/>
    <dgm:cxn modelId="{EC2B1A80-40A0-4202-A787-E7F7E8AC5D92}" srcId="{2FB09956-1087-4274-9992-B54C2A12C345}" destId="{4902D41B-8710-4394-AEAA-18DA86276B0B}" srcOrd="0" destOrd="0" parTransId="{B05DCB1F-7385-4215-8F80-8F571B54D84D}" sibTransId="{CA1ABF3B-92B9-46A1-BC71-11F75BD5C31A}"/>
    <dgm:cxn modelId="{8A3C8B7D-4C3D-4BBC-AA55-8CDF2926220D}" type="presOf" srcId="{3D53DBDD-E1D9-410D-B057-27BA45DF4111}" destId="{1F95FB1E-80C2-46A3-BA4C-33BB0409FF0B}" srcOrd="1" destOrd="0" presId="urn:microsoft.com/office/officeart/2005/8/layout/hierarchy2"/>
    <dgm:cxn modelId="{AF3C73DB-0C7A-4BDC-AB19-078A9DE293B6}" type="presOf" srcId="{9CBFCD95-35F9-4689-9A8B-15C5E441C05D}" destId="{ADEFE3FE-DB9C-4B73-9EBB-20F7509C28E7}" srcOrd="0" destOrd="0" presId="urn:microsoft.com/office/officeart/2005/8/layout/hierarchy2"/>
    <dgm:cxn modelId="{1B34CCAE-84F7-4DA2-A617-A3F21D05E811}" type="presOf" srcId="{FFD1DC57-0D98-47A4-8CE5-89C243500231}" destId="{11727052-D717-4B29-973C-60CE623AF6F3}" srcOrd="0" destOrd="0" presId="urn:microsoft.com/office/officeart/2005/8/layout/hierarchy2"/>
    <dgm:cxn modelId="{7FB52F22-31A8-4822-BA26-713A02144927}" type="presOf" srcId="{B967B09C-995C-4B14-A257-953911465569}" destId="{75B915BB-D65C-49D3-B123-D9E64CBD787F}" srcOrd="1" destOrd="0" presId="urn:microsoft.com/office/officeart/2005/8/layout/hierarchy2"/>
    <dgm:cxn modelId="{800DCBA4-2B8A-4A3A-84BF-9F33396523FC}" type="presOf" srcId="{359C054D-F968-4838-A568-4F491DCCEAF0}" destId="{75DD198B-7A9F-49F6-BC5F-AAB1A8239468}" srcOrd="0" destOrd="0" presId="urn:microsoft.com/office/officeart/2005/8/layout/hierarchy2"/>
    <dgm:cxn modelId="{C0154277-066B-4DAE-8FA7-8EB28110DE15}" type="presOf" srcId="{5045E693-C500-4CD8-BD60-59557C73F0A4}" destId="{7D5A3866-8574-4A86-8704-B4F6AB246BA2}" srcOrd="0" destOrd="0" presId="urn:microsoft.com/office/officeart/2005/8/layout/hierarchy2"/>
    <dgm:cxn modelId="{C76F3095-638A-4F5A-AA29-95AAC88E657B}" srcId="{5045E693-C500-4CD8-BD60-59557C73F0A4}" destId="{9CBFCD95-35F9-4689-9A8B-15C5E441C05D}" srcOrd="0" destOrd="0" parTransId="{FFD1DC57-0D98-47A4-8CE5-89C243500231}" sibTransId="{051FDDEF-5A5F-4F65-9B5C-2BC17D242726}"/>
    <dgm:cxn modelId="{E26A33F5-07CC-4FB9-B134-B9AD03E805F5}" type="presOf" srcId="{222D8214-179D-4447-AC90-75F464DB5B12}" destId="{20796769-0BDA-4E13-B92D-03C5C9564B06}" srcOrd="0" destOrd="0" presId="urn:microsoft.com/office/officeart/2005/8/layout/hierarchy2"/>
    <dgm:cxn modelId="{D79F6589-8225-4C16-A7FB-06F5B418E8AB}" srcId="{9CBFCD95-35F9-4689-9A8B-15C5E441C05D}" destId="{8D426E0A-DA39-4B1B-AB4F-002668F1FC53}" srcOrd="0" destOrd="0" parTransId="{359C054D-F968-4838-A568-4F491DCCEAF0}" sibTransId="{4C4DEF50-58C7-40A0-B2F8-4B661B050399}"/>
    <dgm:cxn modelId="{7FECA6A0-2B7E-4565-8159-2ACC5070BEDB}" srcId="{9CBFCD95-35F9-4689-9A8B-15C5E441C05D}" destId="{15F317BD-AA8A-41E3-A0B9-FD8F91FA34EE}" srcOrd="1" destOrd="0" parTransId="{B967B09C-995C-4B14-A257-953911465569}" sibTransId="{51A0D428-7C92-493D-BE23-CA1D9E2184BB}"/>
    <dgm:cxn modelId="{D7A7BBFD-CB48-4C70-8FA1-55480C2B0850}" type="presOf" srcId="{359C054D-F968-4838-A568-4F491DCCEAF0}" destId="{9BE0B178-F528-4034-8405-779216AD6F3E}" srcOrd="1" destOrd="0" presId="urn:microsoft.com/office/officeart/2005/8/layout/hierarchy2"/>
    <dgm:cxn modelId="{D38525E0-2658-475B-B73E-0CD10878CAF4}" type="presOf" srcId="{B967B09C-995C-4B14-A257-953911465569}" destId="{8B60220A-0EDC-4012-A031-E235610802A1}" srcOrd="0" destOrd="0" presId="urn:microsoft.com/office/officeart/2005/8/layout/hierarchy2"/>
    <dgm:cxn modelId="{675E313D-DC08-48F6-8D59-EEAD627087FB}" srcId="{2FB09956-1087-4274-9992-B54C2A12C345}" destId="{F4E39CBC-A518-49F7-A493-67E6FE3AC8C3}" srcOrd="1" destOrd="0" parTransId="{222D8214-179D-4447-AC90-75F464DB5B12}" sibTransId="{9AEABBD0-2EBF-49E0-9A07-E88DD11D2DEE}"/>
    <dgm:cxn modelId="{6FC4A157-61C8-481E-8EB1-302A24E16BE8}" type="presOf" srcId="{3D53DBDD-E1D9-410D-B057-27BA45DF4111}" destId="{F69AFB98-5E59-4B38-869E-E86C2A1C6FC3}" srcOrd="0" destOrd="0" presId="urn:microsoft.com/office/officeart/2005/8/layout/hierarchy2"/>
    <dgm:cxn modelId="{88C94F19-8006-4B18-9D9E-BDB10DFDB32C}" type="presOf" srcId="{2FB09956-1087-4274-9992-B54C2A12C345}" destId="{67434A2B-F84A-44BD-AEEB-1D6692DFF20D}" srcOrd="0" destOrd="0" presId="urn:microsoft.com/office/officeart/2005/8/layout/hierarchy2"/>
    <dgm:cxn modelId="{733A1FBB-EC43-4984-BCA8-5F92B77EC76E}" type="presOf" srcId="{15F317BD-AA8A-41E3-A0B9-FD8F91FA34EE}" destId="{78471A53-0983-47E3-B442-9BBE34255982}" srcOrd="0" destOrd="0" presId="urn:microsoft.com/office/officeart/2005/8/layout/hierarchy2"/>
    <dgm:cxn modelId="{5F26F36C-E7F6-46D3-BE24-8CD463C6393D}" type="presOf" srcId="{F4E39CBC-A518-49F7-A493-67E6FE3AC8C3}" destId="{9C42B962-B21A-41F2-80AC-CA37B2124658}" srcOrd="0" destOrd="0" presId="urn:microsoft.com/office/officeart/2005/8/layout/hierarchy2"/>
    <dgm:cxn modelId="{08397A4C-FB2B-439B-936A-9555B21F0375}" type="presOf" srcId="{8D426E0A-DA39-4B1B-AB4F-002668F1FC53}" destId="{947BA8EB-B049-401D-A612-E27DE29B0C64}" srcOrd="0" destOrd="0" presId="urn:microsoft.com/office/officeart/2005/8/layout/hierarchy2"/>
    <dgm:cxn modelId="{FC7111D4-BDE2-4A1E-990A-2633CFA82BC3}" type="presOf" srcId="{FFD1DC57-0D98-47A4-8CE5-89C243500231}" destId="{7BB8216C-E015-4002-ADB9-E03389311300}" srcOrd="1" destOrd="0" presId="urn:microsoft.com/office/officeart/2005/8/layout/hierarchy2"/>
    <dgm:cxn modelId="{D534C0B2-D44D-4199-8757-9B1CCBF03B33}" type="presOf" srcId="{392F624B-C648-422D-B9C5-5B25591EA2B3}" destId="{21010725-862B-4DD6-BB33-A494DE26FCDC}" srcOrd="0" destOrd="0" presId="urn:microsoft.com/office/officeart/2005/8/layout/hierarchy2"/>
    <dgm:cxn modelId="{596B5A44-448D-42BE-8950-2C96A99BC1E4}" type="presParOf" srcId="{21010725-862B-4DD6-BB33-A494DE26FCDC}" destId="{F786942A-5154-4986-AE3F-D4568EB665CD}" srcOrd="0" destOrd="0" presId="urn:microsoft.com/office/officeart/2005/8/layout/hierarchy2"/>
    <dgm:cxn modelId="{7C828383-1620-419F-9EBE-F93C871184CE}" type="presParOf" srcId="{F786942A-5154-4986-AE3F-D4568EB665CD}" destId="{7D5A3866-8574-4A86-8704-B4F6AB246BA2}" srcOrd="0" destOrd="0" presId="urn:microsoft.com/office/officeart/2005/8/layout/hierarchy2"/>
    <dgm:cxn modelId="{3149B5FB-DB89-40A2-A753-EF4B5BDE7E39}" type="presParOf" srcId="{F786942A-5154-4986-AE3F-D4568EB665CD}" destId="{96053245-457D-41DE-BF6A-16B72A017852}" srcOrd="1" destOrd="0" presId="urn:microsoft.com/office/officeart/2005/8/layout/hierarchy2"/>
    <dgm:cxn modelId="{C4758CE9-E515-477F-BB81-9C357C6342CF}" type="presParOf" srcId="{96053245-457D-41DE-BF6A-16B72A017852}" destId="{11727052-D717-4B29-973C-60CE623AF6F3}" srcOrd="0" destOrd="0" presId="urn:microsoft.com/office/officeart/2005/8/layout/hierarchy2"/>
    <dgm:cxn modelId="{ADE53F3E-8CB6-49AF-A2A4-52BC1D440EA8}" type="presParOf" srcId="{11727052-D717-4B29-973C-60CE623AF6F3}" destId="{7BB8216C-E015-4002-ADB9-E03389311300}" srcOrd="0" destOrd="0" presId="urn:microsoft.com/office/officeart/2005/8/layout/hierarchy2"/>
    <dgm:cxn modelId="{FD6D95E0-1F02-4FBC-958C-8170B4BD0461}" type="presParOf" srcId="{96053245-457D-41DE-BF6A-16B72A017852}" destId="{FC32D3ED-C678-41EF-94D8-D8A08BDF3A0B}" srcOrd="1" destOrd="0" presId="urn:microsoft.com/office/officeart/2005/8/layout/hierarchy2"/>
    <dgm:cxn modelId="{3C1390BE-6BD4-42B4-B6BC-4AB0001CB58E}" type="presParOf" srcId="{FC32D3ED-C678-41EF-94D8-D8A08BDF3A0B}" destId="{ADEFE3FE-DB9C-4B73-9EBB-20F7509C28E7}" srcOrd="0" destOrd="0" presId="urn:microsoft.com/office/officeart/2005/8/layout/hierarchy2"/>
    <dgm:cxn modelId="{19131490-485F-4403-9D8C-8A9F35062AAB}" type="presParOf" srcId="{FC32D3ED-C678-41EF-94D8-D8A08BDF3A0B}" destId="{A23B2B21-F759-4798-98DE-3514C905AB70}" srcOrd="1" destOrd="0" presId="urn:microsoft.com/office/officeart/2005/8/layout/hierarchy2"/>
    <dgm:cxn modelId="{F42B0FB9-EA13-415D-B551-62ACDD1630E4}" type="presParOf" srcId="{A23B2B21-F759-4798-98DE-3514C905AB70}" destId="{75DD198B-7A9F-49F6-BC5F-AAB1A8239468}" srcOrd="0" destOrd="0" presId="urn:microsoft.com/office/officeart/2005/8/layout/hierarchy2"/>
    <dgm:cxn modelId="{5916F7DC-BB74-4CE8-89D3-41D70F6C408E}" type="presParOf" srcId="{75DD198B-7A9F-49F6-BC5F-AAB1A8239468}" destId="{9BE0B178-F528-4034-8405-779216AD6F3E}" srcOrd="0" destOrd="0" presId="urn:microsoft.com/office/officeart/2005/8/layout/hierarchy2"/>
    <dgm:cxn modelId="{B6CE1D0E-F23C-43EB-8FB1-5C056B1331ED}" type="presParOf" srcId="{A23B2B21-F759-4798-98DE-3514C905AB70}" destId="{423DD9D7-2415-4819-9387-DFFBFACF1B6C}" srcOrd="1" destOrd="0" presId="urn:microsoft.com/office/officeart/2005/8/layout/hierarchy2"/>
    <dgm:cxn modelId="{E5B01D08-FB02-4A3A-8987-94D65CBF4022}" type="presParOf" srcId="{423DD9D7-2415-4819-9387-DFFBFACF1B6C}" destId="{947BA8EB-B049-401D-A612-E27DE29B0C64}" srcOrd="0" destOrd="0" presId="urn:microsoft.com/office/officeart/2005/8/layout/hierarchy2"/>
    <dgm:cxn modelId="{918D5FD9-628C-48D3-AD27-736D3CF9BDEE}" type="presParOf" srcId="{423DD9D7-2415-4819-9387-DFFBFACF1B6C}" destId="{8AC69184-7031-43BB-ADD0-DAE696CC5C68}" srcOrd="1" destOrd="0" presId="urn:microsoft.com/office/officeart/2005/8/layout/hierarchy2"/>
    <dgm:cxn modelId="{77AD2811-8E82-4BE7-9FCB-096CB43751D4}" type="presParOf" srcId="{A23B2B21-F759-4798-98DE-3514C905AB70}" destId="{8B60220A-0EDC-4012-A031-E235610802A1}" srcOrd="2" destOrd="0" presId="urn:microsoft.com/office/officeart/2005/8/layout/hierarchy2"/>
    <dgm:cxn modelId="{1C79C0B5-8A47-4A0B-88BC-E218E338FBBF}" type="presParOf" srcId="{8B60220A-0EDC-4012-A031-E235610802A1}" destId="{75B915BB-D65C-49D3-B123-D9E64CBD787F}" srcOrd="0" destOrd="0" presId="urn:microsoft.com/office/officeart/2005/8/layout/hierarchy2"/>
    <dgm:cxn modelId="{8ED32346-5AB6-4167-BCCA-EBEA034DA03C}" type="presParOf" srcId="{A23B2B21-F759-4798-98DE-3514C905AB70}" destId="{CB78746D-ED1F-4079-BD6A-09884611F54F}" srcOrd="3" destOrd="0" presId="urn:microsoft.com/office/officeart/2005/8/layout/hierarchy2"/>
    <dgm:cxn modelId="{C30869A0-D489-47BF-BDA9-521CB2B11D37}" type="presParOf" srcId="{CB78746D-ED1F-4079-BD6A-09884611F54F}" destId="{78471A53-0983-47E3-B442-9BBE34255982}" srcOrd="0" destOrd="0" presId="urn:microsoft.com/office/officeart/2005/8/layout/hierarchy2"/>
    <dgm:cxn modelId="{3BB599B6-ACFD-46B3-BAFB-C948A42F9F91}" type="presParOf" srcId="{CB78746D-ED1F-4079-BD6A-09884611F54F}" destId="{AA6D63D5-B2CE-4CF4-88CB-23F1879B10F5}" srcOrd="1" destOrd="0" presId="urn:microsoft.com/office/officeart/2005/8/layout/hierarchy2"/>
    <dgm:cxn modelId="{10A8464F-6FEC-45CD-A58E-C9C76DC4F4E8}" type="presParOf" srcId="{96053245-457D-41DE-BF6A-16B72A017852}" destId="{F69AFB98-5E59-4B38-869E-E86C2A1C6FC3}" srcOrd="2" destOrd="0" presId="urn:microsoft.com/office/officeart/2005/8/layout/hierarchy2"/>
    <dgm:cxn modelId="{62C5F49D-61B6-41E0-AD99-F29EB5729777}" type="presParOf" srcId="{F69AFB98-5E59-4B38-869E-E86C2A1C6FC3}" destId="{1F95FB1E-80C2-46A3-BA4C-33BB0409FF0B}" srcOrd="0" destOrd="0" presId="urn:microsoft.com/office/officeart/2005/8/layout/hierarchy2"/>
    <dgm:cxn modelId="{B0AA6F53-DBA8-44CF-8B6F-7954A724DA15}" type="presParOf" srcId="{96053245-457D-41DE-BF6A-16B72A017852}" destId="{F994870D-1EE7-4B50-8AEF-39BF1F09C047}" srcOrd="3" destOrd="0" presId="urn:microsoft.com/office/officeart/2005/8/layout/hierarchy2"/>
    <dgm:cxn modelId="{3D6264A0-8636-48E6-BE9D-67DF36FC486A}" type="presParOf" srcId="{F994870D-1EE7-4B50-8AEF-39BF1F09C047}" destId="{67434A2B-F84A-44BD-AEEB-1D6692DFF20D}" srcOrd="0" destOrd="0" presId="urn:microsoft.com/office/officeart/2005/8/layout/hierarchy2"/>
    <dgm:cxn modelId="{339560E0-C16E-4300-BE56-31995AC7D3F8}" type="presParOf" srcId="{F994870D-1EE7-4B50-8AEF-39BF1F09C047}" destId="{E5EF5E30-AB37-40AF-A183-09D18ED5D8DA}" srcOrd="1" destOrd="0" presId="urn:microsoft.com/office/officeart/2005/8/layout/hierarchy2"/>
    <dgm:cxn modelId="{F82DFB7A-3D0E-4F83-81A4-3EA1E47DAB93}" type="presParOf" srcId="{E5EF5E30-AB37-40AF-A183-09D18ED5D8DA}" destId="{A08198F9-9337-4391-B496-AC251C592BF0}" srcOrd="0" destOrd="0" presId="urn:microsoft.com/office/officeart/2005/8/layout/hierarchy2"/>
    <dgm:cxn modelId="{A07CC4B0-9738-4856-9273-F889409B086C}" type="presParOf" srcId="{A08198F9-9337-4391-B496-AC251C592BF0}" destId="{86B53F8F-A9D2-4124-8B13-0967E72B22F2}" srcOrd="0" destOrd="0" presId="urn:microsoft.com/office/officeart/2005/8/layout/hierarchy2"/>
    <dgm:cxn modelId="{A6AE7DF2-0CDD-4137-8CD9-0F398A2DE53C}" type="presParOf" srcId="{E5EF5E30-AB37-40AF-A183-09D18ED5D8DA}" destId="{DCCD4807-A073-4151-B661-0105F53588A9}" srcOrd="1" destOrd="0" presId="urn:microsoft.com/office/officeart/2005/8/layout/hierarchy2"/>
    <dgm:cxn modelId="{40FC13A6-A2E6-488C-8B6E-7D450499A9A7}" type="presParOf" srcId="{DCCD4807-A073-4151-B661-0105F53588A9}" destId="{643ACECC-B471-42D7-830C-445B45785D27}" srcOrd="0" destOrd="0" presId="urn:microsoft.com/office/officeart/2005/8/layout/hierarchy2"/>
    <dgm:cxn modelId="{47643483-EC23-4850-9238-FDF0A2C4DE6C}" type="presParOf" srcId="{DCCD4807-A073-4151-B661-0105F53588A9}" destId="{42490832-5F20-4222-9741-8903E1B735C3}" srcOrd="1" destOrd="0" presId="urn:microsoft.com/office/officeart/2005/8/layout/hierarchy2"/>
    <dgm:cxn modelId="{AAE7CA4E-D9EB-4DED-B3BB-5157C0FEC222}" type="presParOf" srcId="{E5EF5E30-AB37-40AF-A183-09D18ED5D8DA}" destId="{20796769-0BDA-4E13-B92D-03C5C9564B06}" srcOrd="2" destOrd="0" presId="urn:microsoft.com/office/officeart/2005/8/layout/hierarchy2"/>
    <dgm:cxn modelId="{7F62829D-B9A0-44BD-8A30-442684BD87FF}" type="presParOf" srcId="{20796769-0BDA-4E13-B92D-03C5C9564B06}" destId="{2E302E65-0DA9-4BC0-9648-A4A4467A944C}" srcOrd="0" destOrd="0" presId="urn:microsoft.com/office/officeart/2005/8/layout/hierarchy2"/>
    <dgm:cxn modelId="{0921A56F-8CB1-475B-85C5-CD191A757F4E}" type="presParOf" srcId="{E5EF5E30-AB37-40AF-A183-09D18ED5D8DA}" destId="{EF4930E3-B067-4663-8010-50EB8BE4DE62}" srcOrd="3" destOrd="0" presId="urn:microsoft.com/office/officeart/2005/8/layout/hierarchy2"/>
    <dgm:cxn modelId="{58A47FD7-42B1-4282-B29F-FDE20C874B83}" type="presParOf" srcId="{EF4930E3-B067-4663-8010-50EB8BE4DE62}" destId="{9C42B962-B21A-41F2-80AC-CA37B2124658}" srcOrd="0" destOrd="0" presId="urn:microsoft.com/office/officeart/2005/8/layout/hierarchy2"/>
    <dgm:cxn modelId="{0EEF8647-1E5C-4AAF-BBFE-C0F699354F3B}" type="presParOf" srcId="{EF4930E3-B067-4663-8010-50EB8BE4DE62}" destId="{F0430780-193E-4E2D-B3F0-D64A3DF7AA6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61DBAA9-F38A-45BF-BDFB-F7743A7BC319}"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665B1B77-4777-4C7B-83B4-5519E02AAF17}">
      <dgm:prSet/>
      <dgm:spPr/>
      <dgm:t>
        <a:bodyPr/>
        <a:lstStyle/>
        <a:p>
          <a:pPr rtl="0"/>
          <a:r>
            <a:rPr lang="zh-CN" b="1" dirty="0" smtClean="0"/>
            <a:t>比较：</a:t>
          </a:r>
          <a:endParaRPr lang="zh-CN" b="1" dirty="0"/>
        </a:p>
      </dgm:t>
    </dgm:pt>
    <dgm:pt modelId="{3BB78CFD-E7B6-4B3D-AF01-FD17B7C068DF}" type="parTrans" cxnId="{B8BAC6C3-A77B-4A34-A112-5C7472F68553}">
      <dgm:prSet/>
      <dgm:spPr/>
      <dgm:t>
        <a:bodyPr/>
        <a:lstStyle/>
        <a:p>
          <a:endParaRPr lang="zh-CN" altLang="en-US" b="1"/>
        </a:p>
      </dgm:t>
    </dgm:pt>
    <dgm:pt modelId="{A39175E9-25DB-42F3-B9A0-6262889DD20E}" type="sibTrans" cxnId="{B8BAC6C3-A77B-4A34-A112-5C7472F68553}">
      <dgm:prSet/>
      <dgm:spPr/>
      <dgm:t>
        <a:bodyPr/>
        <a:lstStyle/>
        <a:p>
          <a:endParaRPr lang="zh-CN" altLang="en-US" b="1"/>
        </a:p>
      </dgm:t>
    </dgm:pt>
    <dgm:pt modelId="{2B2F7782-AF71-4FAA-861E-3DEFCBA360CA}">
      <dgm:prSet/>
      <dgm:spPr/>
      <dgm:t>
        <a:bodyPr/>
        <a:lstStyle/>
        <a:p>
          <a:pPr rtl="0"/>
          <a:r>
            <a:rPr lang="zh-CN" b="1" dirty="0" smtClean="0"/>
            <a:t>当不知道考生是本地或外地时：</a:t>
          </a:r>
          <a:endParaRPr lang="zh-CN" b="1" dirty="0"/>
        </a:p>
      </dgm:t>
    </dgm:pt>
    <dgm:pt modelId="{7F61B805-CA03-4D83-A525-699BBF7D278A}" type="parTrans" cxnId="{F336046A-D729-4204-8675-37051B7FF5FD}">
      <dgm:prSet/>
      <dgm:spPr/>
      <dgm:t>
        <a:bodyPr/>
        <a:lstStyle/>
        <a:p>
          <a:endParaRPr lang="zh-CN" altLang="en-US" b="1"/>
        </a:p>
      </dgm:t>
    </dgm:pt>
    <dgm:pt modelId="{C8BAE3D6-CC6A-4011-BBAA-10A2EBF7C62B}" type="sibTrans" cxnId="{F336046A-D729-4204-8675-37051B7FF5FD}">
      <dgm:prSet/>
      <dgm:spPr/>
      <dgm:t>
        <a:bodyPr/>
        <a:lstStyle/>
        <a:p>
          <a:endParaRPr lang="zh-CN" altLang="en-US" b="1"/>
        </a:p>
      </dgm:t>
    </dgm:pt>
    <dgm:pt modelId="{5B21E297-F5F9-46E0-8E4D-00305B7837B3}">
      <dgm:prSet/>
      <dgm:spPr/>
      <dgm:t>
        <a:bodyPr/>
        <a:lstStyle/>
        <a:p>
          <a:pPr rtl="0"/>
          <a:r>
            <a:rPr lang="zh-CN" b="1" dirty="0" smtClean="0"/>
            <a:t>由于不确定度的减少，获得了一定的信息量</a:t>
          </a:r>
          <a:endParaRPr lang="zh-CN" b="1" dirty="0"/>
        </a:p>
      </dgm:t>
    </dgm:pt>
    <dgm:pt modelId="{21A7F703-3871-4D24-9CD9-2594B54C011E}" type="parTrans" cxnId="{22B67C15-291A-48C3-869B-A9B1ACDDA48F}">
      <dgm:prSet/>
      <dgm:spPr/>
      <dgm:t>
        <a:bodyPr/>
        <a:lstStyle/>
        <a:p>
          <a:endParaRPr lang="zh-CN" altLang="en-US" b="1"/>
        </a:p>
      </dgm:t>
    </dgm:pt>
    <dgm:pt modelId="{E7F41AF6-421E-4AC4-84DC-EBC83184CA42}" type="sibTrans" cxnId="{22B67C15-291A-48C3-869B-A9B1ACDDA48F}">
      <dgm:prSet/>
      <dgm:spPr/>
      <dgm:t>
        <a:bodyPr/>
        <a:lstStyle/>
        <a:p>
          <a:endParaRPr lang="zh-CN" altLang="en-US" b="1"/>
        </a:p>
      </dgm:t>
    </dgm:pt>
    <dgm:pt modelId="{6D2EEFD9-87CB-4ADF-9189-F5B0169E376F}">
      <dgm:prSet/>
      <dgm:spPr/>
      <dgm:t>
        <a:bodyPr/>
        <a:lstStyle/>
        <a:p>
          <a:pPr rtl="0"/>
          <a:endParaRPr lang="zh-CN" b="1" dirty="0"/>
        </a:p>
      </dgm:t>
    </dgm:pt>
    <dgm:pt modelId="{BF95B1ED-B03E-4E2B-AC06-E4B5ECC20EDF}" type="parTrans" cxnId="{0896787F-8473-4ACC-A879-3A51A2A4C3C5}">
      <dgm:prSet/>
      <dgm:spPr/>
      <dgm:t>
        <a:bodyPr/>
        <a:lstStyle/>
        <a:p>
          <a:endParaRPr lang="zh-CN" altLang="en-US" b="1"/>
        </a:p>
      </dgm:t>
    </dgm:pt>
    <dgm:pt modelId="{7966492E-D343-4EDE-AE83-F28C31541424}" type="sibTrans" cxnId="{0896787F-8473-4ACC-A879-3A51A2A4C3C5}">
      <dgm:prSet/>
      <dgm:spPr/>
      <dgm:t>
        <a:bodyPr/>
        <a:lstStyle/>
        <a:p>
          <a:endParaRPr lang="zh-CN" altLang="en-US" b="1"/>
        </a:p>
      </dgm:t>
    </dgm:pt>
    <dgm:pt modelId="{ACDDE1AD-30E9-4C01-8524-8E50167B7A76}">
      <dgm:prSet/>
      <dgm:spPr/>
      <dgm:t>
        <a:bodyPr/>
        <a:lstStyle/>
        <a:p>
          <a:pPr rtl="0"/>
          <a:endParaRPr lang="zh-CN" b="1" dirty="0"/>
        </a:p>
      </dgm:t>
    </dgm:pt>
    <dgm:pt modelId="{F5CAEA48-5B01-45BE-AD47-C6D8B994E34C}" type="parTrans" cxnId="{E88CA2D9-8753-4108-9A47-18FB6FBA832E}">
      <dgm:prSet/>
      <dgm:spPr/>
      <dgm:t>
        <a:bodyPr/>
        <a:lstStyle/>
        <a:p>
          <a:endParaRPr lang="zh-CN" altLang="en-US" b="1"/>
        </a:p>
      </dgm:t>
    </dgm:pt>
    <dgm:pt modelId="{4D692383-38D0-42C9-8C48-B285D5905CBB}" type="sibTrans" cxnId="{E88CA2D9-8753-4108-9A47-18FB6FBA832E}">
      <dgm:prSet/>
      <dgm:spPr/>
      <dgm:t>
        <a:bodyPr/>
        <a:lstStyle/>
        <a:p>
          <a:endParaRPr lang="zh-CN" altLang="en-US" b="1"/>
        </a:p>
      </dgm:t>
    </dgm:pt>
    <dgm:pt modelId="{870ACF44-5AEF-4B9F-B5C4-FA066042287D}" type="pres">
      <dgm:prSet presAssocID="{061DBAA9-F38A-45BF-BDFB-F7743A7BC319}" presName="Name0" presStyleCnt="0">
        <dgm:presLayoutVars>
          <dgm:dir/>
          <dgm:animLvl val="lvl"/>
          <dgm:resizeHandles val="exact"/>
        </dgm:presLayoutVars>
      </dgm:prSet>
      <dgm:spPr/>
      <dgm:t>
        <a:bodyPr/>
        <a:lstStyle/>
        <a:p>
          <a:endParaRPr lang="zh-CN" altLang="en-US"/>
        </a:p>
      </dgm:t>
    </dgm:pt>
    <dgm:pt modelId="{F94E3721-A4B8-4BBF-8D51-F261A9AEA659}" type="pres">
      <dgm:prSet presAssocID="{665B1B77-4777-4C7B-83B4-5519E02AAF17}" presName="composite" presStyleCnt="0"/>
      <dgm:spPr/>
    </dgm:pt>
    <dgm:pt modelId="{751E2727-1F58-4404-A0AB-F6EF7E23615A}" type="pres">
      <dgm:prSet presAssocID="{665B1B77-4777-4C7B-83B4-5519E02AAF17}" presName="parTx" presStyleLbl="alignNode1" presStyleIdx="0" presStyleCnt="1">
        <dgm:presLayoutVars>
          <dgm:chMax val="0"/>
          <dgm:chPref val="0"/>
          <dgm:bulletEnabled val="1"/>
        </dgm:presLayoutVars>
      </dgm:prSet>
      <dgm:spPr/>
      <dgm:t>
        <a:bodyPr/>
        <a:lstStyle/>
        <a:p>
          <a:endParaRPr lang="zh-CN" altLang="en-US"/>
        </a:p>
      </dgm:t>
    </dgm:pt>
    <dgm:pt modelId="{E51C64B9-E013-418F-AE7E-51D44ED43D42}" type="pres">
      <dgm:prSet presAssocID="{665B1B77-4777-4C7B-83B4-5519E02AAF17}" presName="desTx" presStyleLbl="alignAccFollowNode1" presStyleIdx="0" presStyleCnt="1">
        <dgm:presLayoutVars>
          <dgm:bulletEnabled val="1"/>
        </dgm:presLayoutVars>
      </dgm:prSet>
      <dgm:spPr/>
      <dgm:t>
        <a:bodyPr/>
        <a:lstStyle/>
        <a:p>
          <a:endParaRPr lang="zh-CN" altLang="en-US"/>
        </a:p>
      </dgm:t>
    </dgm:pt>
  </dgm:ptLst>
  <dgm:cxnLst>
    <dgm:cxn modelId="{0A6F67D1-6888-4A3C-9DEE-EC1911799676}" type="presOf" srcId="{665B1B77-4777-4C7B-83B4-5519E02AAF17}" destId="{751E2727-1F58-4404-A0AB-F6EF7E23615A}" srcOrd="0" destOrd="0" presId="urn:microsoft.com/office/officeart/2005/8/layout/hList1"/>
    <dgm:cxn modelId="{F336046A-D729-4204-8675-37051B7FF5FD}" srcId="{665B1B77-4777-4C7B-83B4-5519E02AAF17}" destId="{2B2F7782-AF71-4FAA-861E-3DEFCBA360CA}" srcOrd="0" destOrd="0" parTransId="{7F61B805-CA03-4D83-A525-699BBF7D278A}" sibTransId="{C8BAE3D6-CC6A-4011-BBAA-10A2EBF7C62B}"/>
    <dgm:cxn modelId="{8CED5D45-A06E-4103-BB9A-B4D9F3732257}" type="presOf" srcId="{2B2F7782-AF71-4FAA-861E-3DEFCBA360CA}" destId="{E51C64B9-E013-418F-AE7E-51D44ED43D42}" srcOrd="0" destOrd="0" presId="urn:microsoft.com/office/officeart/2005/8/layout/hList1"/>
    <dgm:cxn modelId="{E88CA2D9-8753-4108-9A47-18FB6FBA832E}" srcId="{665B1B77-4777-4C7B-83B4-5519E02AAF17}" destId="{ACDDE1AD-30E9-4C01-8524-8E50167B7A76}" srcOrd="1" destOrd="0" parTransId="{F5CAEA48-5B01-45BE-AD47-C6D8B994E34C}" sibTransId="{4D692383-38D0-42C9-8C48-B285D5905CBB}"/>
    <dgm:cxn modelId="{1F1608F2-7053-495B-8A3B-F51584B750BC}" type="presOf" srcId="{061DBAA9-F38A-45BF-BDFB-F7743A7BC319}" destId="{870ACF44-5AEF-4B9F-B5C4-FA066042287D}" srcOrd="0" destOrd="0" presId="urn:microsoft.com/office/officeart/2005/8/layout/hList1"/>
    <dgm:cxn modelId="{0896787F-8473-4ACC-A879-3A51A2A4C3C5}" srcId="{2B2F7782-AF71-4FAA-861E-3DEFCBA360CA}" destId="{6D2EEFD9-87CB-4ADF-9189-F5B0169E376F}" srcOrd="0" destOrd="0" parTransId="{BF95B1ED-B03E-4E2B-AC06-E4B5ECC20EDF}" sibTransId="{7966492E-D343-4EDE-AE83-F28C31541424}"/>
    <dgm:cxn modelId="{E62405A6-7173-46D6-A4A1-2064799A8FA0}" type="presOf" srcId="{5B21E297-F5F9-46E0-8E4D-00305B7837B3}" destId="{E51C64B9-E013-418F-AE7E-51D44ED43D42}" srcOrd="0" destOrd="3" presId="urn:microsoft.com/office/officeart/2005/8/layout/hList1"/>
    <dgm:cxn modelId="{22B67C15-291A-48C3-869B-A9B1ACDDA48F}" srcId="{665B1B77-4777-4C7B-83B4-5519E02AAF17}" destId="{5B21E297-F5F9-46E0-8E4D-00305B7837B3}" srcOrd="2" destOrd="0" parTransId="{21A7F703-3871-4D24-9CD9-2594B54C011E}" sibTransId="{E7F41AF6-421E-4AC4-84DC-EBC83184CA42}"/>
    <dgm:cxn modelId="{4B9C15D0-A400-4493-A26D-AD6379B13686}" type="presOf" srcId="{ACDDE1AD-30E9-4C01-8524-8E50167B7A76}" destId="{E51C64B9-E013-418F-AE7E-51D44ED43D42}" srcOrd="0" destOrd="2" presId="urn:microsoft.com/office/officeart/2005/8/layout/hList1"/>
    <dgm:cxn modelId="{B8BAC6C3-A77B-4A34-A112-5C7472F68553}" srcId="{061DBAA9-F38A-45BF-BDFB-F7743A7BC319}" destId="{665B1B77-4777-4C7B-83B4-5519E02AAF17}" srcOrd="0" destOrd="0" parTransId="{3BB78CFD-E7B6-4B3D-AF01-FD17B7C068DF}" sibTransId="{A39175E9-25DB-42F3-B9A0-6262889DD20E}"/>
    <dgm:cxn modelId="{C69502D1-3DA0-4F74-B359-92DAF56EDA12}" type="presOf" srcId="{6D2EEFD9-87CB-4ADF-9189-F5B0169E376F}" destId="{E51C64B9-E013-418F-AE7E-51D44ED43D42}" srcOrd="0" destOrd="1" presId="urn:microsoft.com/office/officeart/2005/8/layout/hList1"/>
    <dgm:cxn modelId="{3A64E055-E8BD-4BFC-8022-D988FA5F573A}" type="presParOf" srcId="{870ACF44-5AEF-4B9F-B5C4-FA066042287D}" destId="{F94E3721-A4B8-4BBF-8D51-F261A9AEA659}" srcOrd="0" destOrd="0" presId="urn:microsoft.com/office/officeart/2005/8/layout/hList1"/>
    <dgm:cxn modelId="{1A4E74AD-5A19-46D9-AAF4-027A5B77EFA6}" type="presParOf" srcId="{F94E3721-A4B8-4BBF-8D51-F261A9AEA659}" destId="{751E2727-1F58-4404-A0AB-F6EF7E23615A}" srcOrd="0" destOrd="0" presId="urn:microsoft.com/office/officeart/2005/8/layout/hList1"/>
    <dgm:cxn modelId="{E53F3FEE-9376-486F-B0F4-DEC09C669472}" type="presParOf" srcId="{F94E3721-A4B8-4BBF-8D51-F261A9AEA659}" destId="{E51C64B9-E013-418F-AE7E-51D44ED43D4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FF3FE95-1FB2-424A-BB3B-1107664EFD69}" type="doc">
      <dgm:prSet loTypeId="urn:microsoft.com/office/officeart/2005/8/layout/hList1" loCatId="list" qsTypeId="urn:microsoft.com/office/officeart/2005/8/quickstyle/simple5" qsCatId="simple" csTypeId="urn:microsoft.com/office/officeart/2005/8/colors/colorful1#4" csCatId="colorful" phldr="1"/>
      <dgm:spPr/>
      <dgm:t>
        <a:bodyPr/>
        <a:lstStyle/>
        <a:p>
          <a:endParaRPr lang="zh-CN" altLang="en-US"/>
        </a:p>
      </dgm:t>
    </dgm:pt>
    <dgm:pt modelId="{01F889AA-08A0-46B6-B837-9DEBF6D20578}">
      <dgm:prSet/>
      <dgm:spPr/>
      <dgm:t>
        <a:bodyPr/>
        <a:lstStyle/>
        <a:p>
          <a:pPr rtl="0"/>
          <a:r>
            <a:rPr lang="zh-CN" b="1" smtClean="0"/>
            <a:t>物理意义：</a:t>
          </a:r>
          <a:endParaRPr lang="zh-CN" b="1"/>
        </a:p>
      </dgm:t>
    </dgm:pt>
    <dgm:pt modelId="{1ECF74BE-91DE-426F-9B18-0C1DC9BA83B7}" type="parTrans" cxnId="{DC6D6A77-AEF1-4785-A186-8B77EB93725A}">
      <dgm:prSet/>
      <dgm:spPr/>
      <dgm:t>
        <a:bodyPr/>
        <a:lstStyle/>
        <a:p>
          <a:endParaRPr lang="zh-CN" altLang="en-US" b="1"/>
        </a:p>
      </dgm:t>
    </dgm:pt>
    <dgm:pt modelId="{D28229BF-2828-4C35-B313-A51EA009EF8D}" type="sibTrans" cxnId="{DC6D6A77-AEF1-4785-A186-8B77EB93725A}">
      <dgm:prSet/>
      <dgm:spPr/>
      <dgm:t>
        <a:bodyPr/>
        <a:lstStyle/>
        <a:p>
          <a:endParaRPr lang="zh-CN" altLang="en-US" b="1"/>
        </a:p>
      </dgm:t>
    </dgm:pt>
    <dgm:pt modelId="{6F0454D0-A41F-4876-B034-AE717B6F5609}">
      <dgm:prSet/>
      <dgm:spPr/>
      <dgm:t>
        <a:bodyPr/>
        <a:lstStyle/>
        <a:p>
          <a:pPr rtl="0"/>
          <a:r>
            <a:rPr lang="zh-CN" b="1" dirty="0" smtClean="0"/>
            <a:t>两个随机事件同时发生后，其所提供的联合自信息量等于其中一个事件发生后提供的自信息量，与该事件发生后另一个事件也发生所提供的条件自信息量，二者的和。</a:t>
          </a:r>
          <a:endParaRPr lang="zh-CN" b="1" dirty="0"/>
        </a:p>
      </dgm:t>
    </dgm:pt>
    <dgm:pt modelId="{E5423A3B-76F1-4374-B4F6-92085EA573FC}" type="parTrans" cxnId="{855265F1-5932-45CA-8FD7-0FB8F68C0A50}">
      <dgm:prSet/>
      <dgm:spPr/>
      <dgm:t>
        <a:bodyPr/>
        <a:lstStyle/>
        <a:p>
          <a:endParaRPr lang="zh-CN" altLang="en-US" b="1"/>
        </a:p>
      </dgm:t>
    </dgm:pt>
    <dgm:pt modelId="{E916E8C3-0D16-467F-A129-021BC2240DB4}" type="sibTrans" cxnId="{855265F1-5932-45CA-8FD7-0FB8F68C0A50}">
      <dgm:prSet/>
      <dgm:spPr/>
      <dgm:t>
        <a:bodyPr/>
        <a:lstStyle/>
        <a:p>
          <a:endParaRPr lang="zh-CN" altLang="en-US" b="1"/>
        </a:p>
      </dgm:t>
    </dgm:pt>
    <dgm:pt modelId="{7AA04895-2DB7-45FB-BB4F-D5E2DF99A669}" type="pres">
      <dgm:prSet presAssocID="{1FF3FE95-1FB2-424A-BB3B-1107664EFD69}" presName="Name0" presStyleCnt="0">
        <dgm:presLayoutVars>
          <dgm:dir/>
          <dgm:animLvl val="lvl"/>
          <dgm:resizeHandles val="exact"/>
        </dgm:presLayoutVars>
      </dgm:prSet>
      <dgm:spPr/>
      <dgm:t>
        <a:bodyPr/>
        <a:lstStyle/>
        <a:p>
          <a:endParaRPr lang="zh-CN" altLang="en-US"/>
        </a:p>
      </dgm:t>
    </dgm:pt>
    <dgm:pt modelId="{5EF5307A-6344-474C-858B-A189A32383D4}" type="pres">
      <dgm:prSet presAssocID="{01F889AA-08A0-46B6-B837-9DEBF6D20578}" presName="composite" presStyleCnt="0"/>
      <dgm:spPr/>
    </dgm:pt>
    <dgm:pt modelId="{CFC71F7A-A225-4E26-B2B1-042F27CCFC3E}" type="pres">
      <dgm:prSet presAssocID="{01F889AA-08A0-46B6-B837-9DEBF6D20578}" presName="parTx" presStyleLbl="alignNode1" presStyleIdx="0" presStyleCnt="1">
        <dgm:presLayoutVars>
          <dgm:chMax val="0"/>
          <dgm:chPref val="0"/>
          <dgm:bulletEnabled val="1"/>
        </dgm:presLayoutVars>
      </dgm:prSet>
      <dgm:spPr/>
      <dgm:t>
        <a:bodyPr/>
        <a:lstStyle/>
        <a:p>
          <a:endParaRPr lang="zh-CN" altLang="en-US"/>
        </a:p>
      </dgm:t>
    </dgm:pt>
    <dgm:pt modelId="{78CE9B8E-6619-4552-BD81-4058B10069C0}" type="pres">
      <dgm:prSet presAssocID="{01F889AA-08A0-46B6-B837-9DEBF6D20578}" presName="desTx" presStyleLbl="alignAccFollowNode1" presStyleIdx="0" presStyleCnt="1">
        <dgm:presLayoutVars>
          <dgm:bulletEnabled val="1"/>
        </dgm:presLayoutVars>
      </dgm:prSet>
      <dgm:spPr/>
      <dgm:t>
        <a:bodyPr/>
        <a:lstStyle/>
        <a:p>
          <a:endParaRPr lang="zh-CN" altLang="en-US"/>
        </a:p>
      </dgm:t>
    </dgm:pt>
  </dgm:ptLst>
  <dgm:cxnLst>
    <dgm:cxn modelId="{DC6D6A77-AEF1-4785-A186-8B77EB93725A}" srcId="{1FF3FE95-1FB2-424A-BB3B-1107664EFD69}" destId="{01F889AA-08A0-46B6-B837-9DEBF6D20578}" srcOrd="0" destOrd="0" parTransId="{1ECF74BE-91DE-426F-9B18-0C1DC9BA83B7}" sibTransId="{D28229BF-2828-4C35-B313-A51EA009EF8D}"/>
    <dgm:cxn modelId="{9AC8A80E-9A61-4589-BE07-5507E730AF25}" type="presOf" srcId="{01F889AA-08A0-46B6-B837-9DEBF6D20578}" destId="{CFC71F7A-A225-4E26-B2B1-042F27CCFC3E}" srcOrd="0" destOrd="0" presId="urn:microsoft.com/office/officeart/2005/8/layout/hList1"/>
    <dgm:cxn modelId="{855265F1-5932-45CA-8FD7-0FB8F68C0A50}" srcId="{01F889AA-08A0-46B6-B837-9DEBF6D20578}" destId="{6F0454D0-A41F-4876-B034-AE717B6F5609}" srcOrd="0" destOrd="0" parTransId="{E5423A3B-76F1-4374-B4F6-92085EA573FC}" sibTransId="{E916E8C3-0D16-467F-A129-021BC2240DB4}"/>
    <dgm:cxn modelId="{7E7B41E3-ED50-4673-9AEC-A5ABAE91EF9B}" type="presOf" srcId="{6F0454D0-A41F-4876-B034-AE717B6F5609}" destId="{78CE9B8E-6619-4552-BD81-4058B10069C0}" srcOrd="0" destOrd="0" presId="urn:microsoft.com/office/officeart/2005/8/layout/hList1"/>
    <dgm:cxn modelId="{ACD2200D-4781-4B2C-BF6D-5E2636F1676E}" type="presOf" srcId="{1FF3FE95-1FB2-424A-BB3B-1107664EFD69}" destId="{7AA04895-2DB7-45FB-BB4F-D5E2DF99A669}" srcOrd="0" destOrd="0" presId="urn:microsoft.com/office/officeart/2005/8/layout/hList1"/>
    <dgm:cxn modelId="{C36408A3-0A86-4734-81CD-90E4FA184E23}" type="presParOf" srcId="{7AA04895-2DB7-45FB-BB4F-D5E2DF99A669}" destId="{5EF5307A-6344-474C-858B-A189A32383D4}" srcOrd="0" destOrd="0" presId="urn:microsoft.com/office/officeart/2005/8/layout/hList1"/>
    <dgm:cxn modelId="{F13DB62B-E7A8-4D37-9395-8A3F8ED6FF34}" type="presParOf" srcId="{5EF5307A-6344-474C-858B-A189A32383D4}" destId="{CFC71F7A-A225-4E26-B2B1-042F27CCFC3E}" srcOrd="0" destOrd="0" presId="urn:microsoft.com/office/officeart/2005/8/layout/hList1"/>
    <dgm:cxn modelId="{F7109157-1488-4F02-BC3D-220944DF9E3C}" type="presParOf" srcId="{5EF5307A-6344-474C-858B-A189A32383D4}" destId="{78CE9B8E-6619-4552-BD81-4058B10069C0}"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0D1FFB-4C77-4453-9484-D84CFFF1A263}" type="doc">
      <dgm:prSet loTypeId="urn:microsoft.com/office/officeart/2005/8/layout/hList1" loCatId="list" qsTypeId="urn:microsoft.com/office/officeart/2005/8/quickstyle/simple5" qsCatId="simple" csTypeId="urn:microsoft.com/office/officeart/2005/8/colors/colorful4" csCatId="colorful" phldr="1"/>
      <dgm:spPr/>
      <dgm:t>
        <a:bodyPr/>
        <a:lstStyle/>
        <a:p>
          <a:endParaRPr lang="zh-CN" altLang="en-US"/>
        </a:p>
      </dgm:t>
    </dgm:pt>
    <dgm:pt modelId="{DC59A127-1A14-43FD-AA6C-CB6D14AA6CC7}">
      <dgm:prSet custT="1"/>
      <dgm:spPr/>
      <dgm:t>
        <a:bodyPr/>
        <a:lstStyle/>
        <a:p>
          <a:pPr rtl="0"/>
          <a:r>
            <a:rPr lang="zh-CN" altLang="en-US" sz="2000" b="1" dirty="0" smtClean="0">
              <a:latin typeface="+mj-ea"/>
              <a:ea typeface="+mj-ea"/>
            </a:rPr>
            <a:t>分析：甲、乙谁的平均不确定度大？</a:t>
          </a:r>
          <a:endParaRPr lang="zh-CN" altLang="en-US" sz="2000" b="1" dirty="0">
            <a:latin typeface="+mj-ea"/>
            <a:ea typeface="+mj-ea"/>
          </a:endParaRPr>
        </a:p>
      </dgm:t>
    </dgm:pt>
    <dgm:pt modelId="{A3ED2F7C-BA2E-472C-87F0-8FB62EA94EEB}" type="parTrans" cxnId="{7885A67C-8448-4041-958C-2104E8ACA175}">
      <dgm:prSet/>
      <dgm:spPr/>
      <dgm:t>
        <a:bodyPr/>
        <a:lstStyle/>
        <a:p>
          <a:endParaRPr lang="zh-CN" altLang="en-US" sz="2400" b="1">
            <a:latin typeface="+mj-ea"/>
            <a:ea typeface="+mj-ea"/>
          </a:endParaRPr>
        </a:p>
      </dgm:t>
    </dgm:pt>
    <dgm:pt modelId="{2A5099FB-83CC-432E-89CB-7DCDE7F7D332}" type="sibTrans" cxnId="{7885A67C-8448-4041-958C-2104E8ACA175}">
      <dgm:prSet/>
      <dgm:spPr/>
      <dgm:t>
        <a:bodyPr/>
        <a:lstStyle/>
        <a:p>
          <a:endParaRPr lang="zh-CN" altLang="en-US" sz="2400" b="1">
            <a:latin typeface="+mj-ea"/>
            <a:ea typeface="+mj-ea"/>
          </a:endParaRPr>
        </a:p>
      </dgm:t>
    </dgm:pt>
    <dgm:pt modelId="{92828B36-9E8F-4A40-8BF1-C15FE450CE63}">
      <dgm:prSet custT="1"/>
      <dgm:spPr/>
      <dgm:t>
        <a:bodyPr/>
        <a:lstStyle/>
        <a:p>
          <a:pPr rtl="0"/>
          <a:r>
            <a:rPr lang="zh-CN" altLang="en-US" sz="2000" b="1" dirty="0" smtClean="0">
              <a:solidFill>
                <a:srgbClr val="C00000"/>
              </a:solidFill>
              <a:latin typeface="+mj-ea"/>
              <a:ea typeface="+mj-ea"/>
            </a:rPr>
            <a:t>猜测：</a:t>
          </a:r>
          <a:r>
            <a:rPr lang="zh-CN" altLang="en-US" sz="2000" b="1" dirty="0" smtClean="0">
              <a:latin typeface="+mj-ea"/>
              <a:ea typeface="+mj-ea"/>
            </a:rPr>
            <a:t>甲的平均不确定度大，因为其消息数更多，分布也相对更均匀。</a:t>
          </a:r>
          <a:endParaRPr lang="zh-CN" altLang="en-US" sz="2000" b="1" dirty="0">
            <a:latin typeface="+mj-ea"/>
            <a:ea typeface="+mj-ea"/>
          </a:endParaRPr>
        </a:p>
      </dgm:t>
    </dgm:pt>
    <dgm:pt modelId="{84E1F3D8-92CB-4CDA-846B-4361FD04B673}" type="parTrans" cxnId="{319D6FFC-49C2-4ABA-AC7E-FE0E43663E49}">
      <dgm:prSet/>
      <dgm:spPr/>
      <dgm:t>
        <a:bodyPr/>
        <a:lstStyle/>
        <a:p>
          <a:endParaRPr lang="zh-CN" altLang="en-US" sz="2400" b="1">
            <a:latin typeface="+mj-ea"/>
            <a:ea typeface="+mj-ea"/>
          </a:endParaRPr>
        </a:p>
      </dgm:t>
    </dgm:pt>
    <dgm:pt modelId="{88DDB36E-95A0-4B42-872A-E8F6121627AE}" type="sibTrans" cxnId="{319D6FFC-49C2-4ABA-AC7E-FE0E43663E49}">
      <dgm:prSet/>
      <dgm:spPr/>
      <dgm:t>
        <a:bodyPr/>
        <a:lstStyle/>
        <a:p>
          <a:endParaRPr lang="zh-CN" altLang="en-US" sz="2400" b="1">
            <a:latin typeface="+mj-ea"/>
            <a:ea typeface="+mj-ea"/>
          </a:endParaRPr>
        </a:p>
      </dgm:t>
    </dgm:pt>
    <dgm:pt modelId="{96FB1A1A-BA67-48F3-B2BF-EF11EFAA6F4F}" type="pres">
      <dgm:prSet presAssocID="{360D1FFB-4C77-4453-9484-D84CFFF1A263}" presName="Name0" presStyleCnt="0">
        <dgm:presLayoutVars>
          <dgm:dir/>
          <dgm:animLvl val="lvl"/>
          <dgm:resizeHandles val="exact"/>
        </dgm:presLayoutVars>
      </dgm:prSet>
      <dgm:spPr/>
      <dgm:t>
        <a:bodyPr/>
        <a:lstStyle/>
        <a:p>
          <a:endParaRPr lang="zh-CN" altLang="en-US"/>
        </a:p>
      </dgm:t>
    </dgm:pt>
    <dgm:pt modelId="{06086D70-5310-4040-848E-F2FC40986F10}" type="pres">
      <dgm:prSet presAssocID="{DC59A127-1A14-43FD-AA6C-CB6D14AA6CC7}" presName="composite" presStyleCnt="0"/>
      <dgm:spPr/>
    </dgm:pt>
    <dgm:pt modelId="{DDD3D758-CC3A-47E7-9462-5D58EB7D3CF6}" type="pres">
      <dgm:prSet presAssocID="{DC59A127-1A14-43FD-AA6C-CB6D14AA6CC7}" presName="parTx" presStyleLbl="alignNode1" presStyleIdx="0" presStyleCnt="1">
        <dgm:presLayoutVars>
          <dgm:chMax val="0"/>
          <dgm:chPref val="0"/>
          <dgm:bulletEnabled val="1"/>
        </dgm:presLayoutVars>
      </dgm:prSet>
      <dgm:spPr/>
      <dgm:t>
        <a:bodyPr/>
        <a:lstStyle/>
        <a:p>
          <a:endParaRPr lang="zh-CN" altLang="en-US"/>
        </a:p>
      </dgm:t>
    </dgm:pt>
    <dgm:pt modelId="{AEE249FC-92F6-4424-8C53-70C920FF23A2}" type="pres">
      <dgm:prSet presAssocID="{DC59A127-1A14-43FD-AA6C-CB6D14AA6CC7}" presName="desTx" presStyleLbl="alignAccFollowNode1" presStyleIdx="0" presStyleCnt="1">
        <dgm:presLayoutVars>
          <dgm:bulletEnabled val="1"/>
        </dgm:presLayoutVars>
      </dgm:prSet>
      <dgm:spPr/>
      <dgm:t>
        <a:bodyPr/>
        <a:lstStyle/>
        <a:p>
          <a:endParaRPr lang="zh-CN" altLang="en-US"/>
        </a:p>
      </dgm:t>
    </dgm:pt>
  </dgm:ptLst>
  <dgm:cxnLst>
    <dgm:cxn modelId="{319D6FFC-49C2-4ABA-AC7E-FE0E43663E49}" srcId="{DC59A127-1A14-43FD-AA6C-CB6D14AA6CC7}" destId="{92828B36-9E8F-4A40-8BF1-C15FE450CE63}" srcOrd="0" destOrd="0" parTransId="{84E1F3D8-92CB-4CDA-846B-4361FD04B673}" sibTransId="{88DDB36E-95A0-4B42-872A-E8F6121627AE}"/>
    <dgm:cxn modelId="{B2DE5DAB-DFF4-449C-B8BA-B46AF9404BFA}" type="presOf" srcId="{92828B36-9E8F-4A40-8BF1-C15FE450CE63}" destId="{AEE249FC-92F6-4424-8C53-70C920FF23A2}" srcOrd="0" destOrd="0" presId="urn:microsoft.com/office/officeart/2005/8/layout/hList1"/>
    <dgm:cxn modelId="{7885A67C-8448-4041-958C-2104E8ACA175}" srcId="{360D1FFB-4C77-4453-9484-D84CFFF1A263}" destId="{DC59A127-1A14-43FD-AA6C-CB6D14AA6CC7}" srcOrd="0" destOrd="0" parTransId="{A3ED2F7C-BA2E-472C-87F0-8FB62EA94EEB}" sibTransId="{2A5099FB-83CC-432E-89CB-7DCDE7F7D332}"/>
    <dgm:cxn modelId="{2D14984B-CD00-4446-B47E-42EC249F1036}" type="presOf" srcId="{DC59A127-1A14-43FD-AA6C-CB6D14AA6CC7}" destId="{DDD3D758-CC3A-47E7-9462-5D58EB7D3CF6}" srcOrd="0" destOrd="0" presId="urn:microsoft.com/office/officeart/2005/8/layout/hList1"/>
    <dgm:cxn modelId="{7A0FFD90-00EF-434A-808E-762782B4690E}" type="presOf" srcId="{360D1FFB-4C77-4453-9484-D84CFFF1A263}" destId="{96FB1A1A-BA67-48F3-B2BF-EF11EFAA6F4F}" srcOrd="0" destOrd="0" presId="urn:microsoft.com/office/officeart/2005/8/layout/hList1"/>
    <dgm:cxn modelId="{0887977B-B331-4B7E-8196-780F8DA58E7E}" type="presParOf" srcId="{96FB1A1A-BA67-48F3-B2BF-EF11EFAA6F4F}" destId="{06086D70-5310-4040-848E-F2FC40986F10}" srcOrd="0" destOrd="0" presId="urn:microsoft.com/office/officeart/2005/8/layout/hList1"/>
    <dgm:cxn modelId="{38355E57-79F6-4229-9946-8C68187D7E9D}" type="presParOf" srcId="{06086D70-5310-4040-848E-F2FC40986F10}" destId="{DDD3D758-CC3A-47E7-9462-5D58EB7D3CF6}" srcOrd="0" destOrd="0" presId="urn:microsoft.com/office/officeart/2005/8/layout/hList1"/>
    <dgm:cxn modelId="{E77F76DA-117A-420B-ABBC-7BDB3F9E2BFD}" type="presParOf" srcId="{06086D70-5310-4040-848E-F2FC40986F10}" destId="{AEE249FC-92F6-4424-8C53-70C920FF23A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2CE3878-451A-4475-A05A-30EA0A21B08D}" type="doc">
      <dgm:prSet loTypeId="urn:microsoft.com/office/officeart/2005/8/layout/vList5" loCatId="list" qsTypeId="urn:microsoft.com/office/officeart/2005/8/quickstyle/simple5" qsCatId="simple" csTypeId="urn:microsoft.com/office/officeart/2005/8/colors/accent2_5" csCatId="accent2" phldr="1"/>
      <dgm:spPr/>
      <dgm:t>
        <a:bodyPr/>
        <a:lstStyle/>
        <a:p>
          <a:endParaRPr lang="zh-CN" altLang="en-US"/>
        </a:p>
      </dgm:t>
    </dgm:pt>
    <dgm:pt modelId="{2D5FD411-7DE5-4686-90C8-C00957D89B7D}">
      <dgm:prSet custT="1"/>
      <dgm:spPr/>
      <dgm:t>
        <a:bodyPr/>
        <a:lstStyle/>
        <a:p>
          <a:pPr rtl="0"/>
          <a:r>
            <a:rPr lang="zh-CN" altLang="en-US" sz="2800" dirty="0" smtClean="0"/>
            <a:t>结论：</a:t>
          </a:r>
          <a:endParaRPr lang="zh-CN" altLang="en-US" sz="2800" dirty="0"/>
        </a:p>
      </dgm:t>
    </dgm:pt>
    <dgm:pt modelId="{80EA5592-7990-4B66-BEB3-421E666D4F68}" type="parTrans" cxnId="{1907A13F-C752-4078-A4FA-6163D28E803D}">
      <dgm:prSet/>
      <dgm:spPr/>
      <dgm:t>
        <a:bodyPr/>
        <a:lstStyle/>
        <a:p>
          <a:endParaRPr lang="zh-CN" altLang="en-US" sz="2000"/>
        </a:p>
      </dgm:t>
    </dgm:pt>
    <dgm:pt modelId="{FD639B7B-71EB-45E0-A859-482FD85C3327}" type="sibTrans" cxnId="{1907A13F-C752-4078-A4FA-6163D28E803D}">
      <dgm:prSet/>
      <dgm:spPr/>
      <dgm:t>
        <a:bodyPr/>
        <a:lstStyle/>
        <a:p>
          <a:endParaRPr lang="zh-CN" altLang="en-US" sz="2000"/>
        </a:p>
      </dgm:t>
    </dgm:pt>
    <dgm:pt modelId="{0D125C26-9E66-4758-9171-4B06CB8902D9}">
      <dgm:prSet custT="1"/>
      <dgm:spPr/>
      <dgm:t>
        <a:bodyPr/>
        <a:lstStyle/>
        <a:p>
          <a:pPr rtl="0"/>
          <a:r>
            <a:rPr lang="zh-CN" altLang="en-US" sz="2400" b="1" dirty="0" smtClean="0"/>
            <a:t>确定性信源的平均自信息量</a:t>
          </a:r>
          <a:r>
            <a:rPr lang="en-US" altLang="zh-CN" sz="2400" b="1" dirty="0" smtClean="0"/>
            <a:t>(</a:t>
          </a:r>
          <a:r>
            <a:rPr lang="zh-CN" altLang="en-US" sz="2400" b="1" dirty="0" smtClean="0"/>
            <a:t>不确定度</a:t>
          </a:r>
          <a:r>
            <a:rPr lang="en-US" altLang="zh-CN" sz="2400" b="1" dirty="0" smtClean="0"/>
            <a:t>)</a:t>
          </a:r>
          <a:r>
            <a:rPr lang="zh-CN" altLang="en-US" sz="2400" b="1" dirty="0" smtClean="0"/>
            <a:t>为</a:t>
          </a:r>
          <a:r>
            <a:rPr lang="en-US" altLang="zh-CN" sz="2400" b="1" dirty="0" smtClean="0"/>
            <a:t>0</a:t>
          </a:r>
          <a:r>
            <a:rPr lang="zh-CN" altLang="en-US" sz="2400" b="1" dirty="0" smtClean="0"/>
            <a:t>。</a:t>
          </a:r>
          <a:endParaRPr lang="zh-CN" altLang="en-US" sz="2400" b="1" dirty="0"/>
        </a:p>
      </dgm:t>
    </dgm:pt>
    <dgm:pt modelId="{AC96DA00-3169-499F-9405-00D1A8E3D65D}" type="parTrans" cxnId="{24EA3E8D-CF25-4A52-902A-DC296F18091E}">
      <dgm:prSet/>
      <dgm:spPr/>
      <dgm:t>
        <a:bodyPr/>
        <a:lstStyle/>
        <a:p>
          <a:endParaRPr lang="zh-CN" altLang="en-US" sz="2000"/>
        </a:p>
      </dgm:t>
    </dgm:pt>
    <dgm:pt modelId="{2DB11A93-1089-4342-99D8-8ECC15D81272}" type="sibTrans" cxnId="{24EA3E8D-CF25-4A52-902A-DC296F18091E}">
      <dgm:prSet/>
      <dgm:spPr/>
      <dgm:t>
        <a:bodyPr/>
        <a:lstStyle/>
        <a:p>
          <a:endParaRPr lang="zh-CN" altLang="en-US" sz="2000"/>
        </a:p>
      </dgm:t>
    </dgm:pt>
    <dgm:pt modelId="{885901FA-688A-4B3F-9ED7-824176B79D0C}" type="pres">
      <dgm:prSet presAssocID="{F2CE3878-451A-4475-A05A-30EA0A21B08D}" presName="Name0" presStyleCnt="0">
        <dgm:presLayoutVars>
          <dgm:dir/>
          <dgm:animLvl val="lvl"/>
          <dgm:resizeHandles val="exact"/>
        </dgm:presLayoutVars>
      </dgm:prSet>
      <dgm:spPr/>
      <dgm:t>
        <a:bodyPr/>
        <a:lstStyle/>
        <a:p>
          <a:endParaRPr lang="zh-CN" altLang="en-US"/>
        </a:p>
      </dgm:t>
    </dgm:pt>
    <dgm:pt modelId="{E3150E2B-F4B0-469A-A452-1930F4ABE3F5}" type="pres">
      <dgm:prSet presAssocID="{2D5FD411-7DE5-4686-90C8-C00957D89B7D}" presName="linNode" presStyleCnt="0"/>
      <dgm:spPr/>
    </dgm:pt>
    <dgm:pt modelId="{2091EC94-3631-4E39-A3DC-2C229BBE77E3}" type="pres">
      <dgm:prSet presAssocID="{2D5FD411-7DE5-4686-90C8-C00957D89B7D}" presName="parentText" presStyleLbl="node1" presStyleIdx="0" presStyleCnt="1" custScaleX="833597">
        <dgm:presLayoutVars>
          <dgm:chMax val="1"/>
          <dgm:bulletEnabled val="1"/>
        </dgm:presLayoutVars>
      </dgm:prSet>
      <dgm:spPr/>
      <dgm:t>
        <a:bodyPr/>
        <a:lstStyle/>
        <a:p>
          <a:endParaRPr lang="zh-CN" altLang="en-US"/>
        </a:p>
      </dgm:t>
    </dgm:pt>
    <dgm:pt modelId="{B5DDF060-EB9F-4B66-A69E-231C1C3DB136}" type="pres">
      <dgm:prSet presAssocID="{2D5FD411-7DE5-4686-90C8-C00957D89B7D}" presName="descendantText" presStyleLbl="alignAccFollowNode1" presStyleIdx="0" presStyleCnt="1" custScaleX="2000000">
        <dgm:presLayoutVars>
          <dgm:bulletEnabled val="1"/>
        </dgm:presLayoutVars>
      </dgm:prSet>
      <dgm:spPr/>
      <dgm:t>
        <a:bodyPr/>
        <a:lstStyle/>
        <a:p>
          <a:endParaRPr lang="zh-CN" altLang="en-US"/>
        </a:p>
      </dgm:t>
    </dgm:pt>
  </dgm:ptLst>
  <dgm:cxnLst>
    <dgm:cxn modelId="{29B75AC0-5A34-40A4-8FEB-5F13CDBD7645}" type="presOf" srcId="{F2CE3878-451A-4475-A05A-30EA0A21B08D}" destId="{885901FA-688A-4B3F-9ED7-824176B79D0C}" srcOrd="0" destOrd="0" presId="urn:microsoft.com/office/officeart/2005/8/layout/vList5"/>
    <dgm:cxn modelId="{1907A13F-C752-4078-A4FA-6163D28E803D}" srcId="{F2CE3878-451A-4475-A05A-30EA0A21B08D}" destId="{2D5FD411-7DE5-4686-90C8-C00957D89B7D}" srcOrd="0" destOrd="0" parTransId="{80EA5592-7990-4B66-BEB3-421E666D4F68}" sibTransId="{FD639B7B-71EB-45E0-A859-482FD85C3327}"/>
    <dgm:cxn modelId="{0FCEB069-D972-4CDF-A859-0373B6F0BE3A}" type="presOf" srcId="{0D125C26-9E66-4758-9171-4B06CB8902D9}" destId="{B5DDF060-EB9F-4B66-A69E-231C1C3DB136}" srcOrd="0" destOrd="0" presId="urn:microsoft.com/office/officeart/2005/8/layout/vList5"/>
    <dgm:cxn modelId="{24EA3E8D-CF25-4A52-902A-DC296F18091E}" srcId="{2D5FD411-7DE5-4686-90C8-C00957D89B7D}" destId="{0D125C26-9E66-4758-9171-4B06CB8902D9}" srcOrd="0" destOrd="0" parTransId="{AC96DA00-3169-499F-9405-00D1A8E3D65D}" sibTransId="{2DB11A93-1089-4342-99D8-8ECC15D81272}"/>
    <dgm:cxn modelId="{FC3E00B6-E0A1-4AF9-A244-1D9063045927}" type="presOf" srcId="{2D5FD411-7DE5-4686-90C8-C00957D89B7D}" destId="{2091EC94-3631-4E39-A3DC-2C229BBE77E3}" srcOrd="0" destOrd="0" presId="urn:microsoft.com/office/officeart/2005/8/layout/vList5"/>
    <dgm:cxn modelId="{5936F536-41DE-470F-9A58-5693FA401AD8}" type="presParOf" srcId="{885901FA-688A-4B3F-9ED7-824176B79D0C}" destId="{E3150E2B-F4B0-469A-A452-1930F4ABE3F5}" srcOrd="0" destOrd="0" presId="urn:microsoft.com/office/officeart/2005/8/layout/vList5"/>
    <dgm:cxn modelId="{79F8EA80-A3ED-4ECD-AAA7-86D8A468EEF7}" type="presParOf" srcId="{E3150E2B-F4B0-469A-A452-1930F4ABE3F5}" destId="{2091EC94-3631-4E39-A3DC-2C229BBE77E3}" srcOrd="0" destOrd="0" presId="urn:microsoft.com/office/officeart/2005/8/layout/vList5"/>
    <dgm:cxn modelId="{AF7B1BD1-A7F2-457A-A1B7-02C96E59F47A}" type="presParOf" srcId="{E3150E2B-F4B0-469A-A452-1930F4ABE3F5}" destId="{B5DDF060-EB9F-4B66-A69E-231C1C3DB136}" srcOrd="1" destOrd="0" presId="urn:microsoft.com/office/officeart/2005/8/layout/vList5"/>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BDE355D-5A2E-4568-A76C-59BCF7D85ABC}" type="doc">
      <dgm:prSet loTypeId="urn:microsoft.com/office/officeart/2005/8/layout/vList5" loCatId="list" qsTypeId="urn:microsoft.com/office/officeart/2005/8/quickstyle/simple5" qsCatId="simple" csTypeId="urn:microsoft.com/office/officeart/2005/8/colors/colorful4" csCatId="colorful" phldr="1"/>
      <dgm:spPr/>
      <dgm:t>
        <a:bodyPr/>
        <a:lstStyle/>
        <a:p>
          <a:endParaRPr lang="zh-CN" altLang="en-US"/>
        </a:p>
      </dgm:t>
    </dgm:pt>
    <dgm:pt modelId="{3EF535C3-63B2-486E-B92B-E5BC507DCFF6}">
      <dgm:prSet custT="1"/>
      <dgm:spPr/>
      <dgm:t>
        <a:bodyPr/>
        <a:lstStyle/>
        <a:p>
          <a:pPr rtl="0"/>
          <a:r>
            <a:rPr lang="zh-CN" altLang="en-US" sz="2400" dirty="0" smtClean="0"/>
            <a:t>猜测：</a:t>
          </a:r>
          <a:endParaRPr lang="zh-CN" altLang="en-US" sz="2400" dirty="0"/>
        </a:p>
      </dgm:t>
    </dgm:pt>
    <dgm:pt modelId="{EC88CDF3-D5ED-4552-ABEA-AF5F4399540D}" type="parTrans" cxnId="{F2A1A4A9-5A45-46EB-A193-4E6F92D2DE12}">
      <dgm:prSet/>
      <dgm:spPr/>
      <dgm:t>
        <a:bodyPr/>
        <a:lstStyle/>
        <a:p>
          <a:endParaRPr lang="zh-CN" altLang="en-US"/>
        </a:p>
      </dgm:t>
    </dgm:pt>
    <dgm:pt modelId="{7B706571-6C48-4782-9FEE-11D14EF19D16}" type="sibTrans" cxnId="{F2A1A4A9-5A45-46EB-A193-4E6F92D2DE12}">
      <dgm:prSet/>
      <dgm:spPr/>
      <dgm:t>
        <a:bodyPr/>
        <a:lstStyle/>
        <a:p>
          <a:endParaRPr lang="zh-CN" altLang="en-US"/>
        </a:p>
      </dgm:t>
    </dgm:pt>
    <dgm:pt modelId="{D706D153-3ED2-45EC-B208-C94B2DE91891}">
      <dgm:prSet custT="1"/>
      <dgm:spPr/>
      <dgm:t>
        <a:bodyPr/>
        <a:lstStyle/>
        <a:p>
          <a:pPr rtl="0"/>
          <a:r>
            <a:rPr lang="zh-CN" altLang="en-US" sz="2400" b="1" dirty="0" smtClean="0"/>
            <a:t>平均不确定度为</a:t>
          </a:r>
          <a:r>
            <a:rPr lang="en-US" altLang="zh-CN" sz="2400" b="1" dirty="0" smtClean="0"/>
            <a:t>0</a:t>
          </a:r>
          <a:r>
            <a:rPr lang="zh-CN" altLang="en-US" sz="2400" b="1" dirty="0" smtClean="0"/>
            <a:t>。</a:t>
          </a:r>
          <a:r>
            <a:rPr lang="en-US" altLang="zh-CN" sz="2400" b="1" dirty="0" smtClean="0"/>
            <a:t>(</a:t>
          </a:r>
          <a:r>
            <a:rPr lang="zh-CN" altLang="en-US" sz="2400" b="1" dirty="0" smtClean="0"/>
            <a:t>只有一种可能性</a:t>
          </a:r>
          <a:r>
            <a:rPr lang="en-US" altLang="zh-CN" sz="2400" b="1" dirty="0" smtClean="0"/>
            <a:t>)</a:t>
          </a:r>
          <a:endParaRPr lang="zh-CN" altLang="en-US" sz="2400" b="1" dirty="0"/>
        </a:p>
      </dgm:t>
    </dgm:pt>
    <dgm:pt modelId="{8FEF8AA1-DDF6-4D6C-AA56-0CE4C608BCEB}" type="parTrans" cxnId="{3ABACC78-FEC7-4C23-80DD-9E1817AD8DBF}">
      <dgm:prSet/>
      <dgm:spPr/>
      <dgm:t>
        <a:bodyPr/>
        <a:lstStyle/>
        <a:p>
          <a:endParaRPr lang="zh-CN" altLang="en-US"/>
        </a:p>
      </dgm:t>
    </dgm:pt>
    <dgm:pt modelId="{D76D3327-B070-4F16-BD91-C93FD6EA8FE8}" type="sibTrans" cxnId="{3ABACC78-FEC7-4C23-80DD-9E1817AD8DBF}">
      <dgm:prSet/>
      <dgm:spPr/>
      <dgm:t>
        <a:bodyPr/>
        <a:lstStyle/>
        <a:p>
          <a:endParaRPr lang="zh-CN" altLang="en-US"/>
        </a:p>
      </dgm:t>
    </dgm:pt>
    <dgm:pt modelId="{0B0E8705-F137-4B3D-8065-CBC105451C3A}" type="pres">
      <dgm:prSet presAssocID="{FBDE355D-5A2E-4568-A76C-59BCF7D85ABC}" presName="Name0" presStyleCnt="0">
        <dgm:presLayoutVars>
          <dgm:dir/>
          <dgm:animLvl val="lvl"/>
          <dgm:resizeHandles val="exact"/>
        </dgm:presLayoutVars>
      </dgm:prSet>
      <dgm:spPr/>
      <dgm:t>
        <a:bodyPr/>
        <a:lstStyle/>
        <a:p>
          <a:endParaRPr lang="zh-CN" altLang="en-US"/>
        </a:p>
      </dgm:t>
    </dgm:pt>
    <dgm:pt modelId="{CC84150A-CCB3-42C8-9A0B-EA0E455B9F68}" type="pres">
      <dgm:prSet presAssocID="{3EF535C3-63B2-486E-B92B-E5BC507DCFF6}" presName="linNode" presStyleCnt="0"/>
      <dgm:spPr/>
    </dgm:pt>
    <dgm:pt modelId="{FCC6DF07-60C6-40EC-9CC3-C802446F25CF}" type="pres">
      <dgm:prSet presAssocID="{3EF535C3-63B2-486E-B92B-E5BC507DCFF6}" presName="parentText" presStyleLbl="node1" presStyleIdx="0" presStyleCnt="1" custScaleX="856813">
        <dgm:presLayoutVars>
          <dgm:chMax val="1"/>
          <dgm:bulletEnabled val="1"/>
        </dgm:presLayoutVars>
      </dgm:prSet>
      <dgm:spPr/>
      <dgm:t>
        <a:bodyPr/>
        <a:lstStyle/>
        <a:p>
          <a:endParaRPr lang="zh-CN" altLang="en-US"/>
        </a:p>
      </dgm:t>
    </dgm:pt>
    <dgm:pt modelId="{A1D38EAD-B34C-437E-95DD-77A057106727}" type="pres">
      <dgm:prSet presAssocID="{3EF535C3-63B2-486E-B92B-E5BC507DCFF6}" presName="descendantText" presStyleLbl="alignAccFollowNode1" presStyleIdx="0" presStyleCnt="1" custScaleX="2000000">
        <dgm:presLayoutVars>
          <dgm:bulletEnabled val="1"/>
        </dgm:presLayoutVars>
      </dgm:prSet>
      <dgm:spPr/>
      <dgm:t>
        <a:bodyPr/>
        <a:lstStyle/>
        <a:p>
          <a:endParaRPr lang="zh-CN" altLang="en-US"/>
        </a:p>
      </dgm:t>
    </dgm:pt>
  </dgm:ptLst>
  <dgm:cxnLst>
    <dgm:cxn modelId="{3ABACC78-FEC7-4C23-80DD-9E1817AD8DBF}" srcId="{3EF535C3-63B2-486E-B92B-E5BC507DCFF6}" destId="{D706D153-3ED2-45EC-B208-C94B2DE91891}" srcOrd="0" destOrd="0" parTransId="{8FEF8AA1-DDF6-4D6C-AA56-0CE4C608BCEB}" sibTransId="{D76D3327-B070-4F16-BD91-C93FD6EA8FE8}"/>
    <dgm:cxn modelId="{FF284E45-13DD-43FD-BA39-5723C56FB4F9}" type="presOf" srcId="{FBDE355D-5A2E-4568-A76C-59BCF7D85ABC}" destId="{0B0E8705-F137-4B3D-8065-CBC105451C3A}" srcOrd="0" destOrd="0" presId="urn:microsoft.com/office/officeart/2005/8/layout/vList5"/>
    <dgm:cxn modelId="{F2A1A4A9-5A45-46EB-A193-4E6F92D2DE12}" srcId="{FBDE355D-5A2E-4568-A76C-59BCF7D85ABC}" destId="{3EF535C3-63B2-486E-B92B-E5BC507DCFF6}" srcOrd="0" destOrd="0" parTransId="{EC88CDF3-D5ED-4552-ABEA-AF5F4399540D}" sibTransId="{7B706571-6C48-4782-9FEE-11D14EF19D16}"/>
    <dgm:cxn modelId="{D10BA3CF-534C-478E-862F-F3D2C7D3C60F}" type="presOf" srcId="{D706D153-3ED2-45EC-B208-C94B2DE91891}" destId="{A1D38EAD-B34C-437E-95DD-77A057106727}" srcOrd="0" destOrd="0" presId="urn:microsoft.com/office/officeart/2005/8/layout/vList5"/>
    <dgm:cxn modelId="{33C430E1-BED1-442D-84B0-6522175DB77B}" type="presOf" srcId="{3EF535C3-63B2-486E-B92B-E5BC507DCFF6}" destId="{FCC6DF07-60C6-40EC-9CC3-C802446F25CF}" srcOrd="0" destOrd="0" presId="urn:microsoft.com/office/officeart/2005/8/layout/vList5"/>
    <dgm:cxn modelId="{763DED4A-9A96-4B14-AD5C-E5F3373BD5BB}" type="presParOf" srcId="{0B0E8705-F137-4B3D-8065-CBC105451C3A}" destId="{CC84150A-CCB3-42C8-9A0B-EA0E455B9F68}" srcOrd="0" destOrd="0" presId="urn:microsoft.com/office/officeart/2005/8/layout/vList5"/>
    <dgm:cxn modelId="{D1C5A4AD-AF73-43E1-9E7F-1E16E47FF248}" type="presParOf" srcId="{CC84150A-CCB3-42C8-9A0B-EA0E455B9F68}" destId="{FCC6DF07-60C6-40EC-9CC3-C802446F25CF}" srcOrd="0" destOrd="0" presId="urn:microsoft.com/office/officeart/2005/8/layout/vList5"/>
    <dgm:cxn modelId="{1E5BB451-0838-4FA6-A063-353694255EEB}" type="presParOf" srcId="{CC84150A-CCB3-42C8-9A0B-EA0E455B9F68}" destId="{A1D38EAD-B34C-437E-95DD-77A057106727}" srcOrd="1" destOrd="0" presId="urn:microsoft.com/office/officeart/2005/8/layout/vList5"/>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BDE355D-5A2E-4568-A76C-59BCF7D85ABC}" type="doc">
      <dgm:prSet loTypeId="urn:microsoft.com/office/officeart/2005/8/layout/vList5" loCatId="list" qsTypeId="urn:microsoft.com/office/officeart/2005/8/quickstyle/simple5" qsCatId="simple" csTypeId="urn:microsoft.com/office/officeart/2005/8/colors/colorful4" csCatId="colorful" phldr="1"/>
      <dgm:spPr/>
      <dgm:t>
        <a:bodyPr/>
        <a:lstStyle/>
        <a:p>
          <a:endParaRPr lang="zh-CN" altLang="en-US"/>
        </a:p>
      </dgm:t>
    </dgm:pt>
    <dgm:pt modelId="{3EF535C3-63B2-486E-B92B-E5BC507DCFF6}">
      <dgm:prSet custT="1"/>
      <dgm:spPr/>
      <dgm:t>
        <a:bodyPr/>
        <a:lstStyle/>
        <a:p>
          <a:pPr rtl="0"/>
          <a:r>
            <a:rPr lang="zh-CN" altLang="en-US" sz="2400" dirty="0" smtClean="0"/>
            <a:t>猜测：</a:t>
          </a:r>
          <a:endParaRPr lang="zh-CN" altLang="en-US" sz="2400" dirty="0"/>
        </a:p>
      </dgm:t>
    </dgm:pt>
    <dgm:pt modelId="{EC88CDF3-D5ED-4552-ABEA-AF5F4399540D}" type="parTrans" cxnId="{F2A1A4A9-5A45-46EB-A193-4E6F92D2DE12}">
      <dgm:prSet/>
      <dgm:spPr/>
      <dgm:t>
        <a:bodyPr/>
        <a:lstStyle/>
        <a:p>
          <a:endParaRPr lang="zh-CN" altLang="en-US"/>
        </a:p>
      </dgm:t>
    </dgm:pt>
    <dgm:pt modelId="{7B706571-6C48-4782-9FEE-11D14EF19D16}" type="sibTrans" cxnId="{F2A1A4A9-5A45-46EB-A193-4E6F92D2DE12}">
      <dgm:prSet/>
      <dgm:spPr/>
      <dgm:t>
        <a:bodyPr/>
        <a:lstStyle/>
        <a:p>
          <a:endParaRPr lang="zh-CN" altLang="en-US"/>
        </a:p>
      </dgm:t>
    </dgm:pt>
    <dgm:pt modelId="{D706D153-3ED2-45EC-B208-C94B2DE91891}">
      <dgm:prSet custT="1"/>
      <dgm:spPr/>
      <dgm:t>
        <a:bodyPr/>
        <a:lstStyle/>
        <a:p>
          <a:pPr rtl="0"/>
          <a:r>
            <a:rPr lang="zh-CN" altLang="en-US" sz="1800" b="1" dirty="0" smtClean="0"/>
            <a:t>消息数相同的前提下</a:t>
          </a:r>
          <a:r>
            <a:rPr lang="en-US" altLang="zh-CN" sz="1800" b="1" dirty="0" smtClean="0"/>
            <a:t>, </a:t>
          </a:r>
          <a:r>
            <a:rPr lang="zh-CN" altLang="en-US" sz="1800" b="1" dirty="0" smtClean="0"/>
            <a:t>均匀分布的不确定度更大。</a:t>
          </a:r>
          <a:endParaRPr lang="zh-CN" altLang="en-US" sz="1800" b="1" dirty="0"/>
        </a:p>
      </dgm:t>
    </dgm:pt>
    <dgm:pt modelId="{8FEF8AA1-DDF6-4D6C-AA56-0CE4C608BCEB}" type="parTrans" cxnId="{3ABACC78-FEC7-4C23-80DD-9E1817AD8DBF}">
      <dgm:prSet/>
      <dgm:spPr/>
      <dgm:t>
        <a:bodyPr/>
        <a:lstStyle/>
        <a:p>
          <a:endParaRPr lang="zh-CN" altLang="en-US"/>
        </a:p>
      </dgm:t>
    </dgm:pt>
    <dgm:pt modelId="{D76D3327-B070-4F16-BD91-C93FD6EA8FE8}" type="sibTrans" cxnId="{3ABACC78-FEC7-4C23-80DD-9E1817AD8DBF}">
      <dgm:prSet/>
      <dgm:spPr/>
      <dgm:t>
        <a:bodyPr/>
        <a:lstStyle/>
        <a:p>
          <a:endParaRPr lang="zh-CN" altLang="en-US"/>
        </a:p>
      </dgm:t>
    </dgm:pt>
    <dgm:pt modelId="{0B0E8705-F137-4B3D-8065-CBC105451C3A}" type="pres">
      <dgm:prSet presAssocID="{FBDE355D-5A2E-4568-A76C-59BCF7D85ABC}" presName="Name0" presStyleCnt="0">
        <dgm:presLayoutVars>
          <dgm:dir/>
          <dgm:animLvl val="lvl"/>
          <dgm:resizeHandles val="exact"/>
        </dgm:presLayoutVars>
      </dgm:prSet>
      <dgm:spPr/>
      <dgm:t>
        <a:bodyPr/>
        <a:lstStyle/>
        <a:p>
          <a:endParaRPr lang="zh-CN" altLang="en-US"/>
        </a:p>
      </dgm:t>
    </dgm:pt>
    <dgm:pt modelId="{CC84150A-CCB3-42C8-9A0B-EA0E455B9F68}" type="pres">
      <dgm:prSet presAssocID="{3EF535C3-63B2-486E-B92B-E5BC507DCFF6}" presName="linNode" presStyleCnt="0"/>
      <dgm:spPr/>
    </dgm:pt>
    <dgm:pt modelId="{FCC6DF07-60C6-40EC-9CC3-C802446F25CF}" type="pres">
      <dgm:prSet presAssocID="{3EF535C3-63B2-486E-B92B-E5BC507DCFF6}" presName="parentText" presStyleLbl="node1" presStyleIdx="0" presStyleCnt="1" custScaleX="856813">
        <dgm:presLayoutVars>
          <dgm:chMax val="1"/>
          <dgm:bulletEnabled val="1"/>
        </dgm:presLayoutVars>
      </dgm:prSet>
      <dgm:spPr/>
      <dgm:t>
        <a:bodyPr/>
        <a:lstStyle/>
        <a:p>
          <a:endParaRPr lang="zh-CN" altLang="en-US"/>
        </a:p>
      </dgm:t>
    </dgm:pt>
    <dgm:pt modelId="{A1D38EAD-B34C-437E-95DD-77A057106727}" type="pres">
      <dgm:prSet presAssocID="{3EF535C3-63B2-486E-B92B-E5BC507DCFF6}" presName="descendantText" presStyleLbl="alignAccFollowNode1" presStyleIdx="0" presStyleCnt="1" custScaleX="2000000">
        <dgm:presLayoutVars>
          <dgm:bulletEnabled val="1"/>
        </dgm:presLayoutVars>
      </dgm:prSet>
      <dgm:spPr/>
      <dgm:t>
        <a:bodyPr/>
        <a:lstStyle/>
        <a:p>
          <a:endParaRPr lang="zh-CN" altLang="en-US"/>
        </a:p>
      </dgm:t>
    </dgm:pt>
  </dgm:ptLst>
  <dgm:cxnLst>
    <dgm:cxn modelId="{09C4C467-A077-4398-B950-A7D580F12413}" type="presOf" srcId="{3EF535C3-63B2-486E-B92B-E5BC507DCFF6}" destId="{FCC6DF07-60C6-40EC-9CC3-C802446F25CF}" srcOrd="0" destOrd="0" presId="urn:microsoft.com/office/officeart/2005/8/layout/vList5"/>
    <dgm:cxn modelId="{3ABACC78-FEC7-4C23-80DD-9E1817AD8DBF}" srcId="{3EF535C3-63B2-486E-B92B-E5BC507DCFF6}" destId="{D706D153-3ED2-45EC-B208-C94B2DE91891}" srcOrd="0" destOrd="0" parTransId="{8FEF8AA1-DDF6-4D6C-AA56-0CE4C608BCEB}" sibTransId="{D76D3327-B070-4F16-BD91-C93FD6EA8FE8}"/>
    <dgm:cxn modelId="{85B7742E-20AE-404C-90F0-14BF93E09435}" type="presOf" srcId="{D706D153-3ED2-45EC-B208-C94B2DE91891}" destId="{A1D38EAD-B34C-437E-95DD-77A057106727}" srcOrd="0" destOrd="0" presId="urn:microsoft.com/office/officeart/2005/8/layout/vList5"/>
    <dgm:cxn modelId="{6E9BBCA1-C229-41C0-AA15-9D8777767F07}" type="presOf" srcId="{FBDE355D-5A2E-4568-A76C-59BCF7D85ABC}" destId="{0B0E8705-F137-4B3D-8065-CBC105451C3A}" srcOrd="0" destOrd="0" presId="urn:microsoft.com/office/officeart/2005/8/layout/vList5"/>
    <dgm:cxn modelId="{F2A1A4A9-5A45-46EB-A193-4E6F92D2DE12}" srcId="{FBDE355D-5A2E-4568-A76C-59BCF7D85ABC}" destId="{3EF535C3-63B2-486E-B92B-E5BC507DCFF6}" srcOrd="0" destOrd="0" parTransId="{EC88CDF3-D5ED-4552-ABEA-AF5F4399540D}" sibTransId="{7B706571-6C48-4782-9FEE-11D14EF19D16}"/>
    <dgm:cxn modelId="{D5CAE038-073E-4188-98D4-C576D2E3299C}" type="presParOf" srcId="{0B0E8705-F137-4B3D-8065-CBC105451C3A}" destId="{CC84150A-CCB3-42C8-9A0B-EA0E455B9F68}" srcOrd="0" destOrd="0" presId="urn:microsoft.com/office/officeart/2005/8/layout/vList5"/>
    <dgm:cxn modelId="{6A87F7F9-0B70-41F3-8924-C11C582FD37E}" type="presParOf" srcId="{CC84150A-CCB3-42C8-9A0B-EA0E455B9F68}" destId="{FCC6DF07-60C6-40EC-9CC3-C802446F25CF}" srcOrd="0" destOrd="0" presId="urn:microsoft.com/office/officeart/2005/8/layout/vList5"/>
    <dgm:cxn modelId="{3EB42775-79DA-414D-936D-E9269F8743B7}" type="presParOf" srcId="{CC84150A-CCB3-42C8-9A0B-EA0E455B9F68}" destId="{A1D38EAD-B34C-437E-95DD-77A057106727}" srcOrd="1"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BD510A6-0A29-4EFC-878F-A4C94567FCA8}" type="doc">
      <dgm:prSet loTypeId="urn:microsoft.com/office/officeart/2005/8/layout/hList1" loCatId="list" qsTypeId="urn:microsoft.com/office/officeart/2005/8/quickstyle/simple5" qsCatId="simple" csTypeId="urn:microsoft.com/office/officeart/2005/8/colors/colorful1#3" csCatId="colorful" phldr="1"/>
      <dgm:spPr/>
      <dgm:t>
        <a:bodyPr/>
        <a:lstStyle/>
        <a:p>
          <a:endParaRPr lang="zh-CN" altLang="en-US"/>
        </a:p>
      </dgm:t>
    </dgm:pt>
    <dgm:pt modelId="{9C9C2717-3B6B-4457-9DA6-D955483AE16F}">
      <dgm:prSet custT="1"/>
      <dgm:spPr/>
      <dgm:t>
        <a:bodyPr/>
        <a:lstStyle/>
        <a:p>
          <a:pPr rtl="0"/>
          <a:r>
            <a:rPr lang="zh-CN" altLang="en-US" sz="2800" b="1" dirty="0" smtClean="0"/>
            <a:t>物理意义：</a:t>
          </a:r>
          <a:endParaRPr lang="zh-CN" altLang="en-US" sz="2800" b="1" dirty="0"/>
        </a:p>
      </dgm:t>
    </dgm:pt>
    <dgm:pt modelId="{A60D8D6B-DB6B-48AE-97A4-598508CF4EE8}" type="parTrans" cxnId="{CAF2023A-F2BC-44FC-9216-9C48D69D7D04}">
      <dgm:prSet/>
      <dgm:spPr/>
      <dgm:t>
        <a:bodyPr/>
        <a:lstStyle/>
        <a:p>
          <a:endParaRPr lang="zh-CN" altLang="en-US" b="1"/>
        </a:p>
      </dgm:t>
    </dgm:pt>
    <dgm:pt modelId="{D8F98F9E-03EE-41BE-AC89-94D9122529D5}" type="sibTrans" cxnId="{CAF2023A-F2BC-44FC-9216-9C48D69D7D04}">
      <dgm:prSet/>
      <dgm:spPr/>
      <dgm:t>
        <a:bodyPr/>
        <a:lstStyle/>
        <a:p>
          <a:endParaRPr lang="zh-CN" altLang="en-US" b="1"/>
        </a:p>
      </dgm:t>
    </dgm:pt>
    <dgm:pt modelId="{7DA4C899-2907-4EB1-915D-44E3422AA0FA}">
      <dgm:prSet/>
      <dgm:spPr/>
      <dgm:t>
        <a:bodyPr/>
        <a:lstStyle/>
        <a:p>
          <a:pPr rtl="0"/>
          <a:r>
            <a:rPr lang="zh-CN" b="1" dirty="0" smtClean="0"/>
            <a:t>两个随机变量所提供的平均信息量等于其中一个随机变量提供的平均信息量，与已知第一个随机变量后第二个随机变量提供的平均条件信息量，二者的和。</a:t>
          </a:r>
          <a:endParaRPr lang="zh-CN" b="1" dirty="0">
            <a:solidFill>
              <a:schemeClr val="accent2">
                <a:lumMod val="50000"/>
              </a:schemeClr>
            </a:solidFill>
          </a:endParaRPr>
        </a:p>
      </dgm:t>
    </dgm:pt>
    <dgm:pt modelId="{0007A099-342C-4786-9A14-973B838635BE}" type="parTrans" cxnId="{3CFF181C-6B9C-4FAA-85C9-02CA6CE446D5}">
      <dgm:prSet/>
      <dgm:spPr/>
      <dgm:t>
        <a:bodyPr/>
        <a:lstStyle/>
        <a:p>
          <a:endParaRPr lang="zh-CN" altLang="en-US" b="1"/>
        </a:p>
      </dgm:t>
    </dgm:pt>
    <dgm:pt modelId="{85644E16-07F7-424D-A13B-FE29C3CDE4BB}" type="sibTrans" cxnId="{3CFF181C-6B9C-4FAA-85C9-02CA6CE446D5}">
      <dgm:prSet/>
      <dgm:spPr/>
      <dgm:t>
        <a:bodyPr/>
        <a:lstStyle/>
        <a:p>
          <a:endParaRPr lang="zh-CN" altLang="en-US" b="1"/>
        </a:p>
      </dgm:t>
    </dgm:pt>
    <dgm:pt modelId="{1D90432B-D2E0-4B06-8BCB-9E8C04E36191}">
      <dgm:prSet/>
      <dgm:spPr/>
      <dgm:t>
        <a:bodyPr/>
        <a:lstStyle/>
        <a:p>
          <a:pPr rtl="0"/>
          <a:r>
            <a:rPr lang="zh-CN" b="1" dirty="0" smtClean="0">
              <a:solidFill>
                <a:schemeClr val="accent2">
                  <a:lumMod val="50000"/>
                </a:schemeClr>
              </a:solidFill>
            </a:rPr>
            <a:t>(也适用于不确定度)</a:t>
          </a:r>
          <a:endParaRPr lang="zh-CN" b="1" dirty="0">
            <a:solidFill>
              <a:schemeClr val="accent2">
                <a:lumMod val="50000"/>
              </a:schemeClr>
            </a:solidFill>
          </a:endParaRPr>
        </a:p>
      </dgm:t>
    </dgm:pt>
    <dgm:pt modelId="{D6074E88-5C06-4CC4-BFAE-78C44B280BF8}" type="parTrans" cxnId="{7D6739BE-B48B-494F-8825-3C2BD36B7B9E}">
      <dgm:prSet/>
      <dgm:spPr/>
      <dgm:t>
        <a:bodyPr/>
        <a:lstStyle/>
        <a:p>
          <a:endParaRPr lang="zh-CN" altLang="en-US"/>
        </a:p>
      </dgm:t>
    </dgm:pt>
    <dgm:pt modelId="{0496C1DD-F2B1-41E7-B5FF-2F852C2E33DB}" type="sibTrans" cxnId="{7D6739BE-B48B-494F-8825-3C2BD36B7B9E}">
      <dgm:prSet/>
      <dgm:spPr/>
      <dgm:t>
        <a:bodyPr/>
        <a:lstStyle/>
        <a:p>
          <a:endParaRPr lang="zh-CN" altLang="en-US"/>
        </a:p>
      </dgm:t>
    </dgm:pt>
    <dgm:pt modelId="{537531CC-FC98-459C-A786-A9B8431447C8}" type="pres">
      <dgm:prSet presAssocID="{FBD510A6-0A29-4EFC-878F-A4C94567FCA8}" presName="Name0" presStyleCnt="0">
        <dgm:presLayoutVars>
          <dgm:dir/>
          <dgm:animLvl val="lvl"/>
          <dgm:resizeHandles val="exact"/>
        </dgm:presLayoutVars>
      </dgm:prSet>
      <dgm:spPr/>
      <dgm:t>
        <a:bodyPr/>
        <a:lstStyle/>
        <a:p>
          <a:endParaRPr lang="zh-CN" altLang="en-US"/>
        </a:p>
      </dgm:t>
    </dgm:pt>
    <dgm:pt modelId="{229A6601-3BAF-495D-985E-14E30BE3B125}" type="pres">
      <dgm:prSet presAssocID="{9C9C2717-3B6B-4457-9DA6-D955483AE16F}" presName="composite" presStyleCnt="0"/>
      <dgm:spPr/>
    </dgm:pt>
    <dgm:pt modelId="{003E287A-4559-4749-9DD0-7A82E724452A}" type="pres">
      <dgm:prSet presAssocID="{9C9C2717-3B6B-4457-9DA6-D955483AE16F}" presName="parTx" presStyleLbl="alignNode1" presStyleIdx="0" presStyleCnt="1" custLinFactNeighborX="27419" custLinFactNeighborY="4451">
        <dgm:presLayoutVars>
          <dgm:chMax val="0"/>
          <dgm:chPref val="0"/>
          <dgm:bulletEnabled val="1"/>
        </dgm:presLayoutVars>
      </dgm:prSet>
      <dgm:spPr/>
      <dgm:t>
        <a:bodyPr/>
        <a:lstStyle/>
        <a:p>
          <a:endParaRPr lang="zh-CN" altLang="en-US"/>
        </a:p>
      </dgm:t>
    </dgm:pt>
    <dgm:pt modelId="{B6863FC6-740E-4DFA-9C03-5731E8BC650E}" type="pres">
      <dgm:prSet presAssocID="{9C9C2717-3B6B-4457-9DA6-D955483AE16F}" presName="desTx" presStyleLbl="alignAccFollowNode1" presStyleIdx="0" presStyleCnt="1">
        <dgm:presLayoutVars>
          <dgm:bulletEnabled val="1"/>
        </dgm:presLayoutVars>
      </dgm:prSet>
      <dgm:spPr/>
      <dgm:t>
        <a:bodyPr/>
        <a:lstStyle/>
        <a:p>
          <a:endParaRPr lang="zh-CN" altLang="en-US"/>
        </a:p>
      </dgm:t>
    </dgm:pt>
  </dgm:ptLst>
  <dgm:cxnLst>
    <dgm:cxn modelId="{7D6739BE-B48B-494F-8825-3C2BD36B7B9E}" srcId="{9C9C2717-3B6B-4457-9DA6-D955483AE16F}" destId="{1D90432B-D2E0-4B06-8BCB-9E8C04E36191}" srcOrd="1" destOrd="0" parTransId="{D6074E88-5C06-4CC4-BFAE-78C44B280BF8}" sibTransId="{0496C1DD-F2B1-41E7-B5FF-2F852C2E33DB}"/>
    <dgm:cxn modelId="{3CFF181C-6B9C-4FAA-85C9-02CA6CE446D5}" srcId="{9C9C2717-3B6B-4457-9DA6-D955483AE16F}" destId="{7DA4C899-2907-4EB1-915D-44E3422AA0FA}" srcOrd="0" destOrd="0" parTransId="{0007A099-342C-4786-9A14-973B838635BE}" sibTransId="{85644E16-07F7-424D-A13B-FE29C3CDE4BB}"/>
    <dgm:cxn modelId="{A805E061-3E2E-436B-AB8A-B12045CA02FA}" type="presOf" srcId="{1D90432B-D2E0-4B06-8BCB-9E8C04E36191}" destId="{B6863FC6-740E-4DFA-9C03-5731E8BC650E}" srcOrd="0" destOrd="1" presId="urn:microsoft.com/office/officeart/2005/8/layout/hList1"/>
    <dgm:cxn modelId="{CAF2023A-F2BC-44FC-9216-9C48D69D7D04}" srcId="{FBD510A6-0A29-4EFC-878F-A4C94567FCA8}" destId="{9C9C2717-3B6B-4457-9DA6-D955483AE16F}" srcOrd="0" destOrd="0" parTransId="{A60D8D6B-DB6B-48AE-97A4-598508CF4EE8}" sibTransId="{D8F98F9E-03EE-41BE-AC89-94D9122529D5}"/>
    <dgm:cxn modelId="{C00BD6C2-F519-416B-85A3-1EAA140A702F}" type="presOf" srcId="{FBD510A6-0A29-4EFC-878F-A4C94567FCA8}" destId="{537531CC-FC98-459C-A786-A9B8431447C8}" srcOrd="0" destOrd="0" presId="urn:microsoft.com/office/officeart/2005/8/layout/hList1"/>
    <dgm:cxn modelId="{78A9F03A-760E-4826-B3BB-7199634FF423}" type="presOf" srcId="{9C9C2717-3B6B-4457-9DA6-D955483AE16F}" destId="{003E287A-4559-4749-9DD0-7A82E724452A}" srcOrd="0" destOrd="0" presId="urn:microsoft.com/office/officeart/2005/8/layout/hList1"/>
    <dgm:cxn modelId="{6DC681F5-5FA5-4B2C-8E50-468B16490694}" type="presOf" srcId="{7DA4C899-2907-4EB1-915D-44E3422AA0FA}" destId="{B6863FC6-740E-4DFA-9C03-5731E8BC650E}" srcOrd="0" destOrd="0" presId="urn:microsoft.com/office/officeart/2005/8/layout/hList1"/>
    <dgm:cxn modelId="{82744A04-CAEE-41ED-8E64-44477E0BE37D}" type="presParOf" srcId="{537531CC-FC98-459C-A786-A9B8431447C8}" destId="{229A6601-3BAF-495D-985E-14E30BE3B125}" srcOrd="0" destOrd="0" presId="urn:microsoft.com/office/officeart/2005/8/layout/hList1"/>
    <dgm:cxn modelId="{2262A4BA-5E2F-47F5-A62C-F7B1239D9EFB}" type="presParOf" srcId="{229A6601-3BAF-495D-985E-14E30BE3B125}" destId="{003E287A-4559-4749-9DD0-7A82E724452A}" srcOrd="0" destOrd="0" presId="urn:microsoft.com/office/officeart/2005/8/layout/hList1"/>
    <dgm:cxn modelId="{9AB74BEB-00E2-45DD-9638-6D75A442DAAE}" type="presParOf" srcId="{229A6601-3BAF-495D-985E-14E30BE3B125}" destId="{B6863FC6-740E-4DFA-9C03-5731E8BC650E}"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4D7D91D-BD97-416C-9F73-624A420DB0BB}"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2513F43A-04B9-40F7-BD47-40A5C19BE227}">
      <dgm:prSet/>
      <dgm:spPr/>
      <dgm:t>
        <a:bodyPr/>
        <a:lstStyle/>
        <a:p>
          <a:pPr rtl="0"/>
          <a:r>
            <a:rPr lang="zh-CN" b="1" dirty="0" smtClean="0">
              <a:latin typeface="+mj-ea"/>
              <a:ea typeface="+mj-ea"/>
            </a:rPr>
            <a:t>熵的结果与信源中各消息的具体取值无关，它只取决于信源的总体概率分布。</a:t>
          </a:r>
          <a:endParaRPr lang="zh-CN" b="1" dirty="0">
            <a:latin typeface="+mj-ea"/>
            <a:ea typeface="+mj-ea"/>
          </a:endParaRPr>
        </a:p>
      </dgm:t>
    </dgm:pt>
    <dgm:pt modelId="{D23EE5F6-AD8F-4D31-AB04-F989D410D6F7}" type="parTrans" cxnId="{0E6229AF-90CD-4F18-B203-5045C339A254}">
      <dgm:prSet/>
      <dgm:spPr/>
      <dgm:t>
        <a:bodyPr/>
        <a:lstStyle/>
        <a:p>
          <a:endParaRPr lang="zh-CN" altLang="en-US" b="1">
            <a:latin typeface="+mj-ea"/>
            <a:ea typeface="+mj-ea"/>
          </a:endParaRPr>
        </a:p>
      </dgm:t>
    </dgm:pt>
    <dgm:pt modelId="{6DF678B6-0146-4D9C-8C2A-18435090DEFD}" type="sibTrans" cxnId="{0E6229AF-90CD-4F18-B203-5045C339A254}">
      <dgm:prSet/>
      <dgm:spPr/>
      <dgm:t>
        <a:bodyPr/>
        <a:lstStyle/>
        <a:p>
          <a:endParaRPr lang="zh-CN" altLang="en-US" b="1">
            <a:latin typeface="+mj-ea"/>
            <a:ea typeface="+mj-ea"/>
          </a:endParaRPr>
        </a:p>
      </dgm:t>
    </dgm:pt>
    <dgm:pt modelId="{38A4161E-A314-432D-A6AE-6E16405A7FB2}">
      <dgm:prSet/>
      <dgm:spPr/>
      <dgm:t>
        <a:bodyPr/>
        <a:lstStyle/>
        <a:p>
          <a:pPr rtl="0"/>
          <a:r>
            <a:rPr lang="zh-CN" b="1" dirty="0" smtClean="0">
              <a:latin typeface="+mj-ea"/>
              <a:ea typeface="+mj-ea"/>
            </a:rPr>
            <a:t>熵反映的是信源的总体特性。</a:t>
          </a:r>
          <a:endParaRPr lang="zh-CN" b="1" dirty="0">
            <a:latin typeface="+mj-ea"/>
            <a:ea typeface="+mj-ea"/>
          </a:endParaRPr>
        </a:p>
      </dgm:t>
    </dgm:pt>
    <dgm:pt modelId="{40A022B3-7A82-415D-BA48-F8EDFECDFD40}" type="parTrans" cxnId="{768CE013-7656-4960-B2FA-F3B724B40897}">
      <dgm:prSet/>
      <dgm:spPr/>
      <dgm:t>
        <a:bodyPr/>
        <a:lstStyle/>
        <a:p>
          <a:endParaRPr lang="zh-CN" altLang="en-US" b="1">
            <a:latin typeface="+mj-ea"/>
            <a:ea typeface="+mj-ea"/>
          </a:endParaRPr>
        </a:p>
      </dgm:t>
    </dgm:pt>
    <dgm:pt modelId="{4E63DC25-6955-4539-B8F8-DE6D772454A6}" type="sibTrans" cxnId="{768CE013-7656-4960-B2FA-F3B724B40897}">
      <dgm:prSet/>
      <dgm:spPr/>
      <dgm:t>
        <a:bodyPr/>
        <a:lstStyle/>
        <a:p>
          <a:endParaRPr lang="zh-CN" altLang="en-US" b="1">
            <a:latin typeface="+mj-ea"/>
            <a:ea typeface="+mj-ea"/>
          </a:endParaRPr>
        </a:p>
      </dgm:t>
    </dgm:pt>
    <dgm:pt modelId="{03D4A1E4-CDCC-4AAA-B164-028EB75A69A6}">
      <dgm:prSet custT="1"/>
      <dgm:spPr/>
      <dgm:t>
        <a:bodyPr/>
        <a:lstStyle/>
        <a:p>
          <a:pPr rtl="0"/>
          <a:r>
            <a:rPr lang="zh-CN" altLang="en-US" sz="2400" b="1" dirty="0" smtClean="0">
              <a:solidFill>
                <a:srgbClr val="FFC000"/>
              </a:solidFill>
              <a:latin typeface="+mj-ea"/>
              <a:ea typeface="+mj-ea"/>
            </a:rPr>
            <a:t>物理意义</a:t>
          </a:r>
          <a:endParaRPr lang="zh-CN" altLang="en-US" sz="2400" b="1" dirty="0">
            <a:solidFill>
              <a:srgbClr val="FFC000"/>
            </a:solidFill>
            <a:latin typeface="+mj-ea"/>
            <a:ea typeface="+mj-ea"/>
          </a:endParaRPr>
        </a:p>
      </dgm:t>
    </dgm:pt>
    <dgm:pt modelId="{106BE316-AA9D-40F7-A1BB-DE35EBE603F9}" type="parTrans" cxnId="{6FC74CC1-349E-4FEB-A0FF-B91A4598A510}">
      <dgm:prSet/>
      <dgm:spPr/>
      <dgm:t>
        <a:bodyPr/>
        <a:lstStyle/>
        <a:p>
          <a:endParaRPr lang="zh-CN" altLang="en-US" b="1">
            <a:latin typeface="+mj-ea"/>
            <a:ea typeface="+mj-ea"/>
          </a:endParaRPr>
        </a:p>
      </dgm:t>
    </dgm:pt>
    <dgm:pt modelId="{1D3544FF-CE63-47BB-9A56-AD9C20B9EEA6}" type="sibTrans" cxnId="{6FC74CC1-349E-4FEB-A0FF-B91A4598A510}">
      <dgm:prSet/>
      <dgm:spPr/>
      <dgm:t>
        <a:bodyPr/>
        <a:lstStyle/>
        <a:p>
          <a:endParaRPr lang="zh-CN" altLang="en-US" b="1">
            <a:latin typeface="+mj-ea"/>
            <a:ea typeface="+mj-ea"/>
          </a:endParaRPr>
        </a:p>
      </dgm:t>
    </dgm:pt>
    <dgm:pt modelId="{7071D445-C409-494A-8449-633CED2A4CCD}" type="pres">
      <dgm:prSet presAssocID="{54D7D91D-BD97-416C-9F73-624A420DB0BB}" presName="Name0" presStyleCnt="0">
        <dgm:presLayoutVars>
          <dgm:dir/>
          <dgm:animLvl val="lvl"/>
          <dgm:resizeHandles val="exact"/>
        </dgm:presLayoutVars>
      </dgm:prSet>
      <dgm:spPr/>
      <dgm:t>
        <a:bodyPr/>
        <a:lstStyle/>
        <a:p>
          <a:endParaRPr lang="zh-CN" altLang="en-US"/>
        </a:p>
      </dgm:t>
    </dgm:pt>
    <dgm:pt modelId="{F462F953-2BC6-4893-B231-62A89354DE07}" type="pres">
      <dgm:prSet presAssocID="{03D4A1E4-CDCC-4AAA-B164-028EB75A69A6}" presName="composite" presStyleCnt="0"/>
      <dgm:spPr/>
    </dgm:pt>
    <dgm:pt modelId="{708EBE8A-3A95-4A3E-9CEF-68735A076B59}" type="pres">
      <dgm:prSet presAssocID="{03D4A1E4-CDCC-4AAA-B164-028EB75A69A6}" presName="parTx" presStyleLbl="alignNode1" presStyleIdx="0" presStyleCnt="1" custLinFactNeighborY="3261">
        <dgm:presLayoutVars>
          <dgm:chMax val="0"/>
          <dgm:chPref val="0"/>
          <dgm:bulletEnabled val="1"/>
        </dgm:presLayoutVars>
      </dgm:prSet>
      <dgm:spPr/>
      <dgm:t>
        <a:bodyPr/>
        <a:lstStyle/>
        <a:p>
          <a:endParaRPr lang="zh-CN" altLang="en-US"/>
        </a:p>
      </dgm:t>
    </dgm:pt>
    <dgm:pt modelId="{4A6294F6-313D-4ADD-8A51-BBBEF26FE0A7}" type="pres">
      <dgm:prSet presAssocID="{03D4A1E4-CDCC-4AAA-B164-028EB75A69A6}" presName="desTx" presStyleLbl="alignAccFollowNode1" presStyleIdx="0" presStyleCnt="1">
        <dgm:presLayoutVars>
          <dgm:bulletEnabled val="1"/>
        </dgm:presLayoutVars>
      </dgm:prSet>
      <dgm:spPr/>
      <dgm:t>
        <a:bodyPr/>
        <a:lstStyle/>
        <a:p>
          <a:endParaRPr lang="zh-CN" altLang="en-US"/>
        </a:p>
      </dgm:t>
    </dgm:pt>
  </dgm:ptLst>
  <dgm:cxnLst>
    <dgm:cxn modelId="{B59FFA0D-9F4D-4A6F-AFBD-35264CDA1D90}" type="presOf" srcId="{03D4A1E4-CDCC-4AAA-B164-028EB75A69A6}" destId="{708EBE8A-3A95-4A3E-9CEF-68735A076B59}" srcOrd="0" destOrd="0" presId="urn:microsoft.com/office/officeart/2005/8/layout/hList1"/>
    <dgm:cxn modelId="{0E6229AF-90CD-4F18-B203-5045C339A254}" srcId="{03D4A1E4-CDCC-4AAA-B164-028EB75A69A6}" destId="{2513F43A-04B9-40F7-BD47-40A5C19BE227}" srcOrd="0" destOrd="0" parTransId="{D23EE5F6-AD8F-4D31-AB04-F989D410D6F7}" sibTransId="{6DF678B6-0146-4D9C-8C2A-18435090DEFD}"/>
    <dgm:cxn modelId="{73BF4156-4167-45D5-B146-6C374E17CAFE}" type="presOf" srcId="{54D7D91D-BD97-416C-9F73-624A420DB0BB}" destId="{7071D445-C409-494A-8449-633CED2A4CCD}" srcOrd="0" destOrd="0" presId="urn:microsoft.com/office/officeart/2005/8/layout/hList1"/>
    <dgm:cxn modelId="{8A551095-0197-48D1-9E1C-28FDE4A60A00}" type="presOf" srcId="{38A4161E-A314-432D-A6AE-6E16405A7FB2}" destId="{4A6294F6-313D-4ADD-8A51-BBBEF26FE0A7}" srcOrd="0" destOrd="1" presId="urn:microsoft.com/office/officeart/2005/8/layout/hList1"/>
    <dgm:cxn modelId="{EF8549A5-FEC7-4C73-A013-8843F6567F53}" type="presOf" srcId="{2513F43A-04B9-40F7-BD47-40A5C19BE227}" destId="{4A6294F6-313D-4ADD-8A51-BBBEF26FE0A7}" srcOrd="0" destOrd="0" presId="urn:microsoft.com/office/officeart/2005/8/layout/hList1"/>
    <dgm:cxn modelId="{768CE013-7656-4960-B2FA-F3B724B40897}" srcId="{03D4A1E4-CDCC-4AAA-B164-028EB75A69A6}" destId="{38A4161E-A314-432D-A6AE-6E16405A7FB2}" srcOrd="1" destOrd="0" parTransId="{40A022B3-7A82-415D-BA48-F8EDFECDFD40}" sibTransId="{4E63DC25-6955-4539-B8F8-DE6D772454A6}"/>
    <dgm:cxn modelId="{6FC74CC1-349E-4FEB-A0FF-B91A4598A510}" srcId="{54D7D91D-BD97-416C-9F73-624A420DB0BB}" destId="{03D4A1E4-CDCC-4AAA-B164-028EB75A69A6}" srcOrd="0" destOrd="0" parTransId="{106BE316-AA9D-40F7-A1BB-DE35EBE603F9}" sibTransId="{1D3544FF-CE63-47BB-9A56-AD9C20B9EEA6}"/>
    <dgm:cxn modelId="{9381AE5B-C1B3-42DD-BD71-DADE7212B3FD}" type="presParOf" srcId="{7071D445-C409-494A-8449-633CED2A4CCD}" destId="{F462F953-2BC6-4893-B231-62A89354DE07}" srcOrd="0" destOrd="0" presId="urn:microsoft.com/office/officeart/2005/8/layout/hList1"/>
    <dgm:cxn modelId="{BD3B64E2-60CA-42E1-8152-8A5056734ACB}" type="presParOf" srcId="{F462F953-2BC6-4893-B231-62A89354DE07}" destId="{708EBE8A-3A95-4A3E-9CEF-68735A076B59}" srcOrd="0" destOrd="0" presId="urn:microsoft.com/office/officeart/2005/8/layout/hList1"/>
    <dgm:cxn modelId="{D6FA89CF-E08A-446B-9E3E-858EBADD6583}" type="presParOf" srcId="{F462F953-2BC6-4893-B231-62A89354DE07}" destId="{4A6294F6-313D-4ADD-8A51-BBBEF26FE0A7}"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BF8142-EC32-4837-AEBE-36005F200950}"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B25D38EF-6CC6-43EB-88C8-405A146F35DF}">
      <dgm:prSet/>
      <dgm:spPr/>
      <dgm:t>
        <a:bodyPr/>
        <a:lstStyle/>
        <a:p>
          <a:pPr rtl="0"/>
          <a:r>
            <a:rPr lang="zh-CN" b="1" dirty="0" smtClean="0">
              <a:solidFill>
                <a:srgbClr val="FFC000"/>
              </a:solidFill>
              <a:latin typeface="Century Schoolbook" pitchFamily="18" charset="0"/>
              <a:ea typeface="+mj-ea"/>
            </a:rPr>
            <a:t>物理意义：</a:t>
          </a:r>
          <a:endParaRPr lang="zh-CN" b="1" dirty="0">
            <a:solidFill>
              <a:srgbClr val="FFC000"/>
            </a:solidFill>
            <a:latin typeface="Century Schoolbook" pitchFamily="18" charset="0"/>
            <a:ea typeface="+mj-ea"/>
          </a:endParaRPr>
        </a:p>
      </dgm:t>
    </dgm:pt>
    <dgm:pt modelId="{9CC2A3FC-DC7B-4337-8EE6-3D9F9E298F10}" type="parTrans" cxnId="{4E358C74-3674-449B-A4BE-C39F84A1DFA8}">
      <dgm:prSet/>
      <dgm:spPr/>
      <dgm:t>
        <a:bodyPr/>
        <a:lstStyle/>
        <a:p>
          <a:endParaRPr lang="zh-CN" altLang="en-US" b="1">
            <a:solidFill>
              <a:schemeClr val="bg1"/>
            </a:solidFill>
            <a:latin typeface="Century Schoolbook" pitchFamily="18" charset="0"/>
            <a:ea typeface="+mj-ea"/>
          </a:endParaRPr>
        </a:p>
      </dgm:t>
    </dgm:pt>
    <dgm:pt modelId="{722C3CDD-C329-4CCF-85AF-DF3186793E8E}" type="sibTrans" cxnId="{4E358C74-3674-449B-A4BE-C39F84A1DFA8}">
      <dgm:prSet/>
      <dgm:spPr/>
      <dgm:t>
        <a:bodyPr/>
        <a:lstStyle/>
        <a:p>
          <a:endParaRPr lang="zh-CN" altLang="en-US" b="1">
            <a:solidFill>
              <a:schemeClr val="bg1"/>
            </a:solidFill>
            <a:latin typeface="Century Schoolbook" pitchFamily="18" charset="0"/>
            <a:ea typeface="+mj-ea"/>
          </a:endParaRPr>
        </a:p>
      </dgm:t>
    </dgm:pt>
    <dgm:pt modelId="{11C3D10E-4B4F-4BCB-BE03-34D594B4198B}">
      <dgm:prSet/>
      <dgm:spPr/>
      <dgm:t>
        <a:bodyPr/>
        <a:lstStyle/>
        <a:p>
          <a:pPr rtl="0"/>
          <a:r>
            <a:rPr lang="zh-CN" b="1" dirty="0" smtClean="0">
              <a:solidFill>
                <a:srgbClr val="0000FF"/>
              </a:solidFill>
              <a:latin typeface="Century Schoolbook" pitchFamily="18" charset="0"/>
              <a:ea typeface="+mj-ea"/>
            </a:rPr>
            <a:t>已知</a:t>
          </a:r>
          <a:r>
            <a:rPr lang="en-US" b="1" i="1" dirty="0" smtClean="0">
              <a:solidFill>
                <a:srgbClr val="0000FF"/>
              </a:solidFill>
              <a:latin typeface="Century Schoolbook" pitchFamily="18" charset="0"/>
              <a:ea typeface="+mj-ea"/>
            </a:rPr>
            <a:t>Y</a:t>
          </a:r>
          <a:r>
            <a:rPr lang="zh-CN" b="1" dirty="0" smtClean="0">
              <a:solidFill>
                <a:srgbClr val="0000FF"/>
              </a:solidFill>
              <a:latin typeface="Century Schoolbook" pitchFamily="18" charset="0"/>
              <a:ea typeface="+mj-ea"/>
            </a:rPr>
            <a:t>时对</a:t>
          </a:r>
          <a:r>
            <a:rPr lang="en-US" b="1" i="1" dirty="0" smtClean="0">
              <a:solidFill>
                <a:srgbClr val="0000FF"/>
              </a:solidFill>
              <a:latin typeface="Century Schoolbook" pitchFamily="18" charset="0"/>
              <a:ea typeface="+mj-ea"/>
            </a:rPr>
            <a:t>X</a:t>
          </a:r>
          <a:r>
            <a:rPr lang="zh-CN" b="1" dirty="0" smtClean="0">
              <a:solidFill>
                <a:srgbClr val="0000FF"/>
              </a:solidFill>
              <a:latin typeface="Century Schoolbook" pitchFamily="18" charset="0"/>
              <a:ea typeface="+mj-ea"/>
            </a:rPr>
            <a:t>的平均不确定度，一般情况下小于对</a:t>
          </a:r>
          <a:r>
            <a:rPr lang="en-US" altLang="zh-CN" b="1" i="1" dirty="0" smtClean="0">
              <a:solidFill>
                <a:srgbClr val="0000FF"/>
              </a:solidFill>
              <a:latin typeface="Century Schoolbook" pitchFamily="18" charset="0"/>
              <a:ea typeface="+mj-ea"/>
            </a:rPr>
            <a:t>Y</a:t>
          </a:r>
          <a:r>
            <a:rPr lang="zh-CN" b="1" dirty="0" smtClean="0">
              <a:solidFill>
                <a:srgbClr val="0000FF"/>
              </a:solidFill>
              <a:latin typeface="Century Schoolbook" pitchFamily="18" charset="0"/>
              <a:ea typeface="+mj-ea"/>
            </a:rPr>
            <a:t>一无所知时的平均不确定度；或反之（</a:t>
          </a:r>
          <a:r>
            <a:rPr lang="en-US" altLang="zh-CN" b="1" i="1" dirty="0" smtClean="0">
              <a:solidFill>
                <a:srgbClr val="0000FF"/>
              </a:solidFill>
              <a:latin typeface="Century Schoolbook" pitchFamily="18" charset="0"/>
              <a:ea typeface="+mj-ea"/>
            </a:rPr>
            <a:t>X</a:t>
          </a:r>
          <a:r>
            <a:rPr lang="zh-CN" b="1" dirty="0" smtClean="0">
              <a:solidFill>
                <a:srgbClr val="0000FF"/>
              </a:solidFill>
              <a:latin typeface="Century Schoolbook" pitchFamily="18" charset="0"/>
              <a:ea typeface="+mj-ea"/>
            </a:rPr>
            <a:t>、</a:t>
          </a:r>
          <a:r>
            <a:rPr lang="en-US" altLang="zh-CN" b="1" i="1" dirty="0" smtClean="0">
              <a:solidFill>
                <a:srgbClr val="0000FF"/>
              </a:solidFill>
              <a:latin typeface="Century Schoolbook" pitchFamily="18" charset="0"/>
              <a:ea typeface="+mj-ea"/>
            </a:rPr>
            <a:t>Y</a:t>
          </a:r>
          <a:r>
            <a:rPr lang="zh-CN" b="1" dirty="0" smtClean="0">
              <a:solidFill>
                <a:srgbClr val="0000FF"/>
              </a:solidFill>
              <a:latin typeface="Century Schoolbook" pitchFamily="18" charset="0"/>
              <a:ea typeface="+mj-ea"/>
            </a:rPr>
            <a:t> 颠倒位置）。</a:t>
          </a:r>
          <a:endParaRPr lang="zh-CN" b="1" dirty="0">
            <a:solidFill>
              <a:srgbClr val="0000FF"/>
            </a:solidFill>
            <a:latin typeface="Century Schoolbook" pitchFamily="18" charset="0"/>
            <a:ea typeface="+mj-ea"/>
          </a:endParaRPr>
        </a:p>
      </dgm:t>
    </dgm:pt>
    <dgm:pt modelId="{9ED1B0EC-C80D-49E4-9C50-FC035444852C}" type="parTrans" cxnId="{A2E227A3-AF5C-4210-AE72-408C9DBEAE52}">
      <dgm:prSet/>
      <dgm:spPr/>
      <dgm:t>
        <a:bodyPr/>
        <a:lstStyle/>
        <a:p>
          <a:endParaRPr lang="zh-CN" altLang="en-US" b="1">
            <a:solidFill>
              <a:schemeClr val="bg1"/>
            </a:solidFill>
            <a:latin typeface="Century Schoolbook" pitchFamily="18" charset="0"/>
            <a:ea typeface="+mj-ea"/>
          </a:endParaRPr>
        </a:p>
      </dgm:t>
    </dgm:pt>
    <dgm:pt modelId="{C983B4F6-E5BB-4791-914E-D8A13C7DC051}" type="sibTrans" cxnId="{A2E227A3-AF5C-4210-AE72-408C9DBEAE52}">
      <dgm:prSet/>
      <dgm:spPr/>
      <dgm:t>
        <a:bodyPr/>
        <a:lstStyle/>
        <a:p>
          <a:endParaRPr lang="zh-CN" altLang="en-US" b="1">
            <a:solidFill>
              <a:schemeClr val="bg1"/>
            </a:solidFill>
            <a:latin typeface="Century Schoolbook" pitchFamily="18" charset="0"/>
            <a:ea typeface="+mj-ea"/>
          </a:endParaRPr>
        </a:p>
      </dgm:t>
    </dgm:pt>
    <dgm:pt modelId="{BC0C50AB-4CB8-46C8-B118-CED15091984A}" type="pres">
      <dgm:prSet presAssocID="{4FBF8142-EC32-4837-AEBE-36005F200950}" presName="Name0" presStyleCnt="0">
        <dgm:presLayoutVars>
          <dgm:dir/>
          <dgm:animLvl val="lvl"/>
          <dgm:resizeHandles val="exact"/>
        </dgm:presLayoutVars>
      </dgm:prSet>
      <dgm:spPr/>
      <dgm:t>
        <a:bodyPr/>
        <a:lstStyle/>
        <a:p>
          <a:endParaRPr lang="zh-CN" altLang="en-US"/>
        </a:p>
      </dgm:t>
    </dgm:pt>
    <dgm:pt modelId="{46CE1F28-5788-4204-8B0C-AC6074F74265}" type="pres">
      <dgm:prSet presAssocID="{B25D38EF-6CC6-43EB-88C8-405A146F35DF}" presName="composite" presStyleCnt="0"/>
      <dgm:spPr/>
    </dgm:pt>
    <dgm:pt modelId="{1DEEB6E9-619B-42BF-B5E8-F0DBA47A2059}" type="pres">
      <dgm:prSet presAssocID="{B25D38EF-6CC6-43EB-88C8-405A146F35DF}" presName="parTx" presStyleLbl="alignNode1" presStyleIdx="0" presStyleCnt="1">
        <dgm:presLayoutVars>
          <dgm:chMax val="0"/>
          <dgm:chPref val="0"/>
          <dgm:bulletEnabled val="1"/>
        </dgm:presLayoutVars>
      </dgm:prSet>
      <dgm:spPr/>
      <dgm:t>
        <a:bodyPr/>
        <a:lstStyle/>
        <a:p>
          <a:endParaRPr lang="zh-CN" altLang="en-US"/>
        </a:p>
      </dgm:t>
    </dgm:pt>
    <dgm:pt modelId="{E9FEF9D1-8272-441C-86CD-10B424D58F09}" type="pres">
      <dgm:prSet presAssocID="{B25D38EF-6CC6-43EB-88C8-405A146F35DF}" presName="desTx" presStyleLbl="alignAccFollowNode1" presStyleIdx="0" presStyleCnt="1">
        <dgm:presLayoutVars>
          <dgm:bulletEnabled val="1"/>
        </dgm:presLayoutVars>
      </dgm:prSet>
      <dgm:spPr/>
      <dgm:t>
        <a:bodyPr/>
        <a:lstStyle/>
        <a:p>
          <a:endParaRPr lang="zh-CN" altLang="en-US"/>
        </a:p>
      </dgm:t>
    </dgm:pt>
  </dgm:ptLst>
  <dgm:cxnLst>
    <dgm:cxn modelId="{C260CA43-5916-471D-ADF6-CA0F35F6484F}" type="presOf" srcId="{B25D38EF-6CC6-43EB-88C8-405A146F35DF}" destId="{1DEEB6E9-619B-42BF-B5E8-F0DBA47A2059}" srcOrd="0" destOrd="0" presId="urn:microsoft.com/office/officeart/2005/8/layout/hList1"/>
    <dgm:cxn modelId="{DF7BEC10-7802-463D-AF61-D6018FE46F82}" type="presOf" srcId="{4FBF8142-EC32-4837-AEBE-36005F200950}" destId="{BC0C50AB-4CB8-46C8-B118-CED15091984A}" srcOrd="0" destOrd="0" presId="urn:microsoft.com/office/officeart/2005/8/layout/hList1"/>
    <dgm:cxn modelId="{A2E227A3-AF5C-4210-AE72-408C9DBEAE52}" srcId="{B25D38EF-6CC6-43EB-88C8-405A146F35DF}" destId="{11C3D10E-4B4F-4BCB-BE03-34D594B4198B}" srcOrd="0" destOrd="0" parTransId="{9ED1B0EC-C80D-49E4-9C50-FC035444852C}" sibTransId="{C983B4F6-E5BB-4791-914E-D8A13C7DC051}"/>
    <dgm:cxn modelId="{FAC2D8BE-6FBD-43C5-821E-255AB2CE1918}" type="presOf" srcId="{11C3D10E-4B4F-4BCB-BE03-34D594B4198B}" destId="{E9FEF9D1-8272-441C-86CD-10B424D58F09}" srcOrd="0" destOrd="0" presId="urn:microsoft.com/office/officeart/2005/8/layout/hList1"/>
    <dgm:cxn modelId="{4E358C74-3674-449B-A4BE-C39F84A1DFA8}" srcId="{4FBF8142-EC32-4837-AEBE-36005F200950}" destId="{B25D38EF-6CC6-43EB-88C8-405A146F35DF}" srcOrd="0" destOrd="0" parTransId="{9CC2A3FC-DC7B-4337-8EE6-3D9F9E298F10}" sibTransId="{722C3CDD-C329-4CCF-85AF-DF3186793E8E}"/>
    <dgm:cxn modelId="{0A239704-7B4C-480F-8C84-2A1AE5958CA3}" type="presParOf" srcId="{BC0C50AB-4CB8-46C8-B118-CED15091984A}" destId="{46CE1F28-5788-4204-8B0C-AC6074F74265}" srcOrd="0" destOrd="0" presId="urn:microsoft.com/office/officeart/2005/8/layout/hList1"/>
    <dgm:cxn modelId="{3905134F-78A6-42A3-8DAF-7949440203A1}" type="presParOf" srcId="{46CE1F28-5788-4204-8B0C-AC6074F74265}" destId="{1DEEB6E9-619B-42BF-B5E8-F0DBA47A2059}" srcOrd="0" destOrd="0" presId="urn:microsoft.com/office/officeart/2005/8/layout/hList1"/>
    <dgm:cxn modelId="{6AC65216-41E8-4953-A1E5-788597D95CA5}" type="presParOf" srcId="{46CE1F28-5788-4204-8B0C-AC6074F74265}" destId="{E9FEF9D1-8272-441C-86CD-10B424D58F09}" srcOrd="1" destOrd="0" presId="urn:microsoft.com/office/officeart/2005/8/layout/h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zh-CN" altLang="en-US"/>
        </a:p>
      </dgm:t>
    </dgm:pt>
    <dgm:pt modelId="{A75ABD54-51C8-4B90-954A-A922EA75F0E8}">
      <dgm:prSet custT="1"/>
      <dgm:spPr/>
      <dgm:t>
        <a:bodyPr/>
        <a:lstStyle/>
        <a:p>
          <a:pPr rtl="0"/>
          <a:r>
            <a:rPr lang="en-US" altLang="zh-CN" sz="2200" b="1" baseline="0" dirty="0" smtClean="0">
              <a:latin typeface="+mj-ea"/>
              <a:ea typeface="+mj-ea"/>
            </a:rPr>
            <a:t> </a:t>
          </a:r>
          <a:r>
            <a:rPr lang="zh-CN" altLang="en-US" sz="2200" b="1" baseline="0" dirty="0" smtClean="0">
              <a:latin typeface="+mj-ea"/>
              <a:ea typeface="+mj-ea"/>
            </a:rPr>
            <a:t>消息</a:t>
          </a:r>
          <a:r>
            <a:rPr lang="en-US" altLang="zh-CN" sz="2200" b="1" baseline="0" dirty="0" smtClean="0">
              <a:latin typeface="+mj-ea"/>
              <a:ea typeface="+mj-ea"/>
            </a:rPr>
            <a:t>1</a:t>
          </a:r>
          <a:r>
            <a:rPr lang="zh-CN" altLang="en-US" sz="2200" b="1" baseline="0" dirty="0" smtClean="0">
              <a:latin typeface="+mj-ea"/>
              <a:ea typeface="+mj-ea"/>
            </a:rPr>
            <a:t>：</a:t>
          </a:r>
          <a:r>
            <a:rPr lang="en-US" altLang="zh-CN" sz="2200" b="1" baseline="0" dirty="0" smtClean="0">
              <a:latin typeface="+mj-ea"/>
              <a:ea typeface="+mj-ea"/>
            </a:rPr>
            <a:t> </a:t>
          </a:r>
          <a:r>
            <a:rPr lang="zh-CN" altLang="zh-CN" sz="2400" b="1" baseline="0" dirty="0" smtClean="0">
              <a:latin typeface="+mj-ea"/>
              <a:ea typeface="+mj-ea"/>
            </a:rPr>
            <a:t>中国男子兵乓球队战胜巴西队</a:t>
          </a:r>
          <a:endParaRPr lang="zh-CN" sz="2400" dirty="0">
            <a:latin typeface="+mj-ea"/>
            <a:ea typeface="+mj-ea"/>
          </a:endParaRPr>
        </a:p>
      </dgm:t>
    </dgm:pt>
    <dgm:pt modelId="{41C0AC0B-ED40-468E-8CB3-07546839F837}" type="parTrans" cxnId="{7B16D0EB-4155-43D3-987D-F7E8CD5EE20B}">
      <dgm:prSet/>
      <dgm:spPr/>
      <dgm:t>
        <a:bodyPr/>
        <a:lstStyle/>
        <a:p>
          <a:endParaRPr lang="zh-CN" altLang="en-US"/>
        </a:p>
      </dgm:t>
    </dgm:pt>
    <dgm:pt modelId="{5EC6C590-B308-4405-917B-3854B97C6968}" type="sibTrans" cxnId="{7B16D0EB-4155-43D3-987D-F7E8CD5EE20B}">
      <dgm:prSet/>
      <dgm:spPr/>
      <dgm:t>
        <a:bodyPr/>
        <a:lstStyle/>
        <a:p>
          <a:endParaRPr lang="zh-CN" altLang="en-US"/>
        </a:p>
      </dgm:t>
    </dgm:pt>
    <dgm:pt modelId="{36CC5A51-493F-436A-8332-5ACE89EE6952}">
      <dgm:prSet custT="1"/>
      <dgm:spPr/>
      <dgm:t>
        <a:bodyPr/>
        <a:lstStyle/>
        <a:p>
          <a:pPr rtl="0"/>
          <a:r>
            <a:rPr lang="zh-CN" altLang="en-US" sz="2400" b="1" baseline="0" dirty="0" smtClean="0">
              <a:latin typeface="+mj-ea"/>
              <a:ea typeface="+mj-ea"/>
            </a:rPr>
            <a:t>消息</a:t>
          </a:r>
          <a:r>
            <a:rPr lang="en-US" altLang="zh-CN" sz="2400" b="1" baseline="0" dirty="0" smtClean="0">
              <a:latin typeface="+mj-ea"/>
              <a:ea typeface="+mj-ea"/>
            </a:rPr>
            <a:t>2</a:t>
          </a:r>
          <a:r>
            <a:rPr lang="zh-CN" altLang="en-US" sz="2400" b="1" baseline="0" dirty="0" smtClean="0">
              <a:latin typeface="+mj-ea"/>
              <a:ea typeface="+mj-ea"/>
            </a:rPr>
            <a:t>： </a:t>
          </a:r>
          <a:r>
            <a:rPr lang="zh-CN" altLang="zh-CN" sz="2400" b="1" baseline="0" dirty="0" smtClean="0">
              <a:latin typeface="+mj-ea"/>
              <a:ea typeface="+mj-ea"/>
            </a:rPr>
            <a:t>中国男子</a:t>
          </a:r>
          <a:r>
            <a:rPr lang="zh-CN" altLang="en-US" sz="2400" b="1" baseline="0" dirty="0" smtClean="0">
              <a:latin typeface="+mj-ea"/>
              <a:ea typeface="+mj-ea"/>
            </a:rPr>
            <a:t>足球</a:t>
          </a:r>
          <a:r>
            <a:rPr lang="zh-CN" altLang="zh-CN" sz="2400" b="1" baseline="0" dirty="0" smtClean="0">
              <a:latin typeface="+mj-ea"/>
              <a:ea typeface="+mj-ea"/>
            </a:rPr>
            <a:t>队战胜巴西队</a:t>
          </a:r>
          <a:endParaRPr lang="zh-CN" sz="2400" dirty="0">
            <a:latin typeface="+mj-ea"/>
            <a:ea typeface="+mj-ea"/>
          </a:endParaRPr>
        </a:p>
      </dgm:t>
    </dgm:pt>
    <dgm:pt modelId="{7AE07C77-E15E-4107-AB36-5AE4D35D0C66}" type="parTrans" cxnId="{0A218715-FA27-4B4A-83E1-F96FA0B6FA75}">
      <dgm:prSet/>
      <dgm:spPr/>
      <dgm:t>
        <a:bodyPr/>
        <a:lstStyle/>
        <a:p>
          <a:endParaRPr lang="zh-CN" altLang="en-US"/>
        </a:p>
      </dgm:t>
    </dgm:pt>
    <dgm:pt modelId="{2FBB9033-F716-4A48-BA93-CF7A50A7D707}" type="sibTrans" cxnId="{0A218715-FA27-4B4A-83E1-F96FA0B6FA75}">
      <dgm:prSet/>
      <dgm:spPr/>
      <dgm:t>
        <a:bodyPr/>
        <a:lstStyle/>
        <a:p>
          <a:endParaRPr lang="zh-CN" altLang="en-US"/>
        </a:p>
      </dgm:t>
    </dgm:pt>
    <dgm:pt modelId="{A40E3B62-33A9-4DC1-B04B-1667AA1A9178}"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0F622801-2823-491A-9E05-A6EC7BE36C24}" type="pres">
      <dgm:prSet presAssocID="{A75ABD54-51C8-4B90-954A-A922EA75F0E8}" presName="composite" presStyleCnt="0"/>
      <dgm:spPr/>
      <dgm:t>
        <a:bodyPr/>
        <a:lstStyle/>
        <a:p>
          <a:endParaRPr lang="zh-CN" altLang="en-US"/>
        </a:p>
      </dgm:t>
    </dgm:pt>
    <dgm:pt modelId="{ED92B9C2-72A8-4BFA-A59E-B08BD7B7D598}" type="pres">
      <dgm:prSet presAssocID="{A75ABD54-51C8-4B90-954A-A922EA75F0E8}" presName="parTx" presStyleLbl="alignNode1" presStyleIdx="0" presStyleCnt="2">
        <dgm:presLayoutVars>
          <dgm:chMax val="0"/>
          <dgm:chPref val="0"/>
          <dgm:bulletEnabled val="1"/>
        </dgm:presLayoutVars>
      </dgm:prSet>
      <dgm:spPr/>
      <dgm:t>
        <a:bodyPr/>
        <a:lstStyle/>
        <a:p>
          <a:endParaRPr lang="zh-CN" altLang="en-US"/>
        </a:p>
      </dgm:t>
    </dgm:pt>
    <dgm:pt modelId="{144DB178-0C40-49A6-B79B-61C408AEF321}" type="pres">
      <dgm:prSet presAssocID="{A75ABD54-51C8-4B90-954A-A922EA75F0E8}" presName="desTx" presStyleLbl="alignAccFollowNode1" presStyleIdx="0" presStyleCnt="2">
        <dgm:presLayoutVars>
          <dgm:bulletEnabled val="1"/>
        </dgm:presLayoutVars>
      </dgm:prSet>
      <dgm:spPr/>
      <dgm:t>
        <a:bodyPr/>
        <a:lstStyle/>
        <a:p>
          <a:endParaRPr lang="zh-CN" altLang="en-US"/>
        </a:p>
      </dgm:t>
    </dgm:pt>
    <dgm:pt modelId="{17722369-18AC-4309-AF40-1B2902B15C22}" type="pres">
      <dgm:prSet presAssocID="{5EC6C590-B308-4405-917B-3854B97C6968}" presName="space" presStyleCnt="0"/>
      <dgm:spPr/>
      <dgm:t>
        <a:bodyPr/>
        <a:lstStyle/>
        <a:p>
          <a:endParaRPr lang="zh-CN" altLang="en-US"/>
        </a:p>
      </dgm:t>
    </dgm:pt>
    <dgm:pt modelId="{6017D755-2108-4651-BE3D-C9B2802BCC6A}" type="pres">
      <dgm:prSet presAssocID="{36CC5A51-493F-436A-8332-5ACE89EE6952}" presName="composite" presStyleCnt="0"/>
      <dgm:spPr/>
      <dgm:t>
        <a:bodyPr/>
        <a:lstStyle/>
        <a:p>
          <a:endParaRPr lang="zh-CN" altLang="en-US"/>
        </a:p>
      </dgm:t>
    </dgm:pt>
    <dgm:pt modelId="{A002D3CC-3A5E-4415-8A83-4538FB18F620}" type="pres">
      <dgm:prSet presAssocID="{36CC5A51-493F-436A-8332-5ACE89EE6952}" presName="parTx" presStyleLbl="alignNode1" presStyleIdx="1" presStyleCnt="2">
        <dgm:presLayoutVars>
          <dgm:chMax val="0"/>
          <dgm:chPref val="0"/>
          <dgm:bulletEnabled val="1"/>
        </dgm:presLayoutVars>
      </dgm:prSet>
      <dgm:spPr/>
      <dgm:t>
        <a:bodyPr/>
        <a:lstStyle/>
        <a:p>
          <a:endParaRPr lang="zh-CN" altLang="en-US"/>
        </a:p>
      </dgm:t>
    </dgm:pt>
    <dgm:pt modelId="{DD42A8FD-BD3A-4283-A181-7FC5184A4EE9}" type="pres">
      <dgm:prSet presAssocID="{36CC5A51-493F-436A-8332-5ACE89EE6952}" presName="desTx" presStyleLbl="alignAccFollowNode1" presStyleIdx="1" presStyleCnt="2">
        <dgm:presLayoutVars>
          <dgm:bulletEnabled val="1"/>
        </dgm:presLayoutVars>
      </dgm:prSet>
      <dgm:spPr/>
      <dgm:t>
        <a:bodyPr/>
        <a:lstStyle/>
        <a:p>
          <a:endParaRPr lang="zh-CN" altLang="en-US"/>
        </a:p>
      </dgm:t>
    </dgm:pt>
  </dgm:ptLst>
  <dgm:cxnLst>
    <dgm:cxn modelId="{7B16D0EB-4155-43D3-987D-F7E8CD5EE20B}" srcId="{50784EC3-EC99-472E-ACA6-85AF6ABC9CFE}" destId="{A75ABD54-51C8-4B90-954A-A922EA75F0E8}" srcOrd="0" destOrd="0" parTransId="{41C0AC0B-ED40-468E-8CB3-07546839F837}" sibTransId="{5EC6C590-B308-4405-917B-3854B97C6968}"/>
    <dgm:cxn modelId="{134FC004-06D7-4C80-A1DF-439B809ED607}" type="presOf" srcId="{50784EC3-EC99-472E-ACA6-85AF6ABC9CFE}" destId="{A40E3B62-33A9-4DC1-B04B-1667AA1A9178}" srcOrd="0" destOrd="0" presId="urn:microsoft.com/office/officeart/2005/8/layout/hList1"/>
    <dgm:cxn modelId="{C0D8FFE5-9B14-4F7B-9209-92DF7A813DB0}" type="presOf" srcId="{36CC5A51-493F-436A-8332-5ACE89EE6952}" destId="{A002D3CC-3A5E-4415-8A83-4538FB18F620}" srcOrd="0" destOrd="0" presId="urn:microsoft.com/office/officeart/2005/8/layout/hList1"/>
    <dgm:cxn modelId="{83520751-6719-454A-A7DB-6462CE4D7E9C}" type="presOf" srcId="{A75ABD54-51C8-4B90-954A-A922EA75F0E8}" destId="{ED92B9C2-72A8-4BFA-A59E-B08BD7B7D598}" srcOrd="0" destOrd="0" presId="urn:microsoft.com/office/officeart/2005/8/layout/hList1"/>
    <dgm:cxn modelId="{0A218715-FA27-4B4A-83E1-F96FA0B6FA75}" srcId="{50784EC3-EC99-472E-ACA6-85AF6ABC9CFE}" destId="{36CC5A51-493F-436A-8332-5ACE89EE6952}" srcOrd="1" destOrd="0" parTransId="{7AE07C77-E15E-4107-AB36-5AE4D35D0C66}" sibTransId="{2FBB9033-F716-4A48-BA93-CF7A50A7D707}"/>
    <dgm:cxn modelId="{202A50E1-775D-4042-BDDE-CB62F3EC5771}" type="presParOf" srcId="{A40E3B62-33A9-4DC1-B04B-1667AA1A9178}" destId="{0F622801-2823-491A-9E05-A6EC7BE36C24}" srcOrd="0" destOrd="0" presId="urn:microsoft.com/office/officeart/2005/8/layout/hList1"/>
    <dgm:cxn modelId="{1C0FB17B-133C-490B-B0CF-D79067A6D6ED}" type="presParOf" srcId="{0F622801-2823-491A-9E05-A6EC7BE36C24}" destId="{ED92B9C2-72A8-4BFA-A59E-B08BD7B7D598}" srcOrd="0" destOrd="0" presId="urn:microsoft.com/office/officeart/2005/8/layout/hList1"/>
    <dgm:cxn modelId="{0973C15C-C19E-4A3F-9E87-82EAA75E879B}" type="presParOf" srcId="{0F622801-2823-491A-9E05-A6EC7BE36C24}" destId="{144DB178-0C40-49A6-B79B-61C408AEF321}" srcOrd="1" destOrd="0" presId="urn:microsoft.com/office/officeart/2005/8/layout/hList1"/>
    <dgm:cxn modelId="{86802478-8035-40AB-BD3C-267A5E968ED3}" type="presParOf" srcId="{A40E3B62-33A9-4DC1-B04B-1667AA1A9178}" destId="{17722369-18AC-4309-AF40-1B2902B15C22}" srcOrd="1" destOrd="0" presId="urn:microsoft.com/office/officeart/2005/8/layout/hList1"/>
    <dgm:cxn modelId="{FCD95E0D-AB63-491A-8335-B13485FB788E}" type="presParOf" srcId="{A40E3B62-33A9-4DC1-B04B-1667AA1A9178}" destId="{6017D755-2108-4651-BE3D-C9B2802BCC6A}" srcOrd="2" destOrd="0" presId="urn:microsoft.com/office/officeart/2005/8/layout/hList1"/>
    <dgm:cxn modelId="{5C13ED17-6252-462E-8E65-7215549F4EF4}" type="presParOf" srcId="{6017D755-2108-4651-BE3D-C9B2802BCC6A}" destId="{A002D3CC-3A5E-4415-8A83-4538FB18F620}" srcOrd="0" destOrd="0" presId="urn:microsoft.com/office/officeart/2005/8/layout/hList1"/>
    <dgm:cxn modelId="{592150FD-943B-4A74-8694-F139E2842633}" type="presParOf" srcId="{6017D755-2108-4651-BE3D-C9B2802BCC6A}" destId="{DD42A8FD-BD3A-4283-A181-7FC5184A4EE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157062A-11FD-453D-B865-0266DCCA6A8B}"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E6FB46F6-95A4-48AA-B3FC-7EEAAE1FDC5C}">
      <dgm:prSet/>
      <dgm:spPr/>
      <dgm:t>
        <a:bodyPr/>
        <a:lstStyle/>
        <a:p>
          <a:pPr marL="1701800" indent="0" algn="l" rtl="0"/>
          <a:r>
            <a:rPr lang="en-US" b="1" dirty="0" smtClean="0">
              <a:solidFill>
                <a:schemeClr val="tx1"/>
              </a:solidFill>
              <a:latin typeface="Century Schoolbook" pitchFamily="18" charset="0"/>
            </a:rPr>
            <a:t>1.</a:t>
          </a:r>
          <a:r>
            <a:rPr lang="en-US" altLang="zh-CN" b="1" dirty="0" smtClean="0">
              <a:solidFill>
                <a:schemeClr val="tx1"/>
              </a:solidFill>
              <a:latin typeface="Century Schoolbook" pitchFamily="18" charset="0"/>
            </a:rPr>
            <a:t> </a:t>
          </a:r>
          <a:endParaRPr lang="zh-CN" b="1" dirty="0">
            <a:solidFill>
              <a:schemeClr val="tx1"/>
            </a:solidFill>
            <a:latin typeface="Century Schoolbook" pitchFamily="18" charset="0"/>
          </a:endParaRPr>
        </a:p>
      </dgm:t>
    </dgm:pt>
    <dgm:pt modelId="{5C55DC26-7B4B-4B3C-9BEB-EB1820DBA338}" type="parTrans" cxnId="{6B2F8B37-8FD3-4362-AED2-7A33AEB3A38E}">
      <dgm:prSet/>
      <dgm:spPr/>
      <dgm:t>
        <a:bodyPr/>
        <a:lstStyle/>
        <a:p>
          <a:endParaRPr lang="zh-CN" altLang="en-US"/>
        </a:p>
      </dgm:t>
    </dgm:pt>
    <dgm:pt modelId="{30FA1025-E972-43F2-AF7C-2E9D2E61E321}" type="sibTrans" cxnId="{6B2F8B37-8FD3-4362-AED2-7A33AEB3A38E}">
      <dgm:prSet/>
      <dgm:spPr/>
      <dgm:t>
        <a:bodyPr/>
        <a:lstStyle/>
        <a:p>
          <a:endParaRPr lang="zh-CN" altLang="en-US"/>
        </a:p>
      </dgm:t>
    </dgm:pt>
    <dgm:pt modelId="{F9A1232F-8165-4588-8D5A-0F3609BAD58B}" type="pres">
      <dgm:prSet presAssocID="{8157062A-11FD-453D-B865-0266DCCA6A8B}" presName="Name0" presStyleCnt="0">
        <dgm:presLayoutVars>
          <dgm:dir/>
          <dgm:animLvl val="lvl"/>
          <dgm:resizeHandles val="exact"/>
        </dgm:presLayoutVars>
      </dgm:prSet>
      <dgm:spPr/>
      <dgm:t>
        <a:bodyPr/>
        <a:lstStyle/>
        <a:p>
          <a:endParaRPr lang="zh-CN" altLang="en-US"/>
        </a:p>
      </dgm:t>
    </dgm:pt>
    <dgm:pt modelId="{2E63CD3B-C818-4C08-86AB-DEDD3D1399FF}" type="pres">
      <dgm:prSet presAssocID="{E6FB46F6-95A4-48AA-B3FC-7EEAAE1FDC5C}" presName="composite" presStyleCnt="0"/>
      <dgm:spPr/>
    </dgm:pt>
    <dgm:pt modelId="{AC11DAA1-76EA-43D1-B8E8-090F040AC221}" type="pres">
      <dgm:prSet presAssocID="{E6FB46F6-95A4-48AA-B3FC-7EEAAE1FDC5C}" presName="parTx" presStyleLbl="alignNode1" presStyleIdx="0" presStyleCnt="1" custScaleY="79843" custLinFactNeighborY="-40347">
        <dgm:presLayoutVars>
          <dgm:chMax val="0"/>
          <dgm:chPref val="0"/>
          <dgm:bulletEnabled val="1"/>
        </dgm:presLayoutVars>
      </dgm:prSet>
      <dgm:spPr/>
      <dgm:t>
        <a:bodyPr/>
        <a:lstStyle/>
        <a:p>
          <a:endParaRPr lang="zh-CN" altLang="en-US"/>
        </a:p>
      </dgm:t>
    </dgm:pt>
    <dgm:pt modelId="{D2D4B748-B412-4E71-A465-A54A5055D53E}" type="pres">
      <dgm:prSet presAssocID="{E6FB46F6-95A4-48AA-B3FC-7EEAAE1FDC5C}" presName="desTx" presStyleLbl="alignAccFollowNode1" presStyleIdx="0" presStyleCnt="1" custScaleY="153175" custLinFactNeighborX="476" custLinFactNeighborY="16999">
        <dgm:presLayoutVars>
          <dgm:bulletEnabled val="1"/>
        </dgm:presLayoutVars>
      </dgm:prSet>
      <dgm:spPr/>
      <dgm:t>
        <a:bodyPr/>
        <a:lstStyle/>
        <a:p>
          <a:endParaRPr lang="zh-CN" altLang="en-US"/>
        </a:p>
      </dgm:t>
    </dgm:pt>
  </dgm:ptLst>
  <dgm:cxnLst>
    <dgm:cxn modelId="{6B2F8B37-8FD3-4362-AED2-7A33AEB3A38E}" srcId="{8157062A-11FD-453D-B865-0266DCCA6A8B}" destId="{E6FB46F6-95A4-48AA-B3FC-7EEAAE1FDC5C}" srcOrd="0" destOrd="0" parTransId="{5C55DC26-7B4B-4B3C-9BEB-EB1820DBA338}" sibTransId="{30FA1025-E972-43F2-AF7C-2E9D2E61E321}"/>
    <dgm:cxn modelId="{F13E2127-5066-4977-B713-91A0BB0E31A9}" type="presOf" srcId="{E6FB46F6-95A4-48AA-B3FC-7EEAAE1FDC5C}" destId="{AC11DAA1-76EA-43D1-B8E8-090F040AC221}" srcOrd="0" destOrd="0" presId="urn:microsoft.com/office/officeart/2005/8/layout/hList1"/>
    <dgm:cxn modelId="{75287337-B42F-42C8-9432-0D1504542EA8}" type="presOf" srcId="{8157062A-11FD-453D-B865-0266DCCA6A8B}" destId="{F9A1232F-8165-4588-8D5A-0F3609BAD58B}" srcOrd="0" destOrd="0" presId="urn:microsoft.com/office/officeart/2005/8/layout/hList1"/>
    <dgm:cxn modelId="{69FC6013-C133-436B-810C-B0A5B67C1989}" type="presParOf" srcId="{F9A1232F-8165-4588-8D5A-0F3609BAD58B}" destId="{2E63CD3B-C818-4C08-86AB-DEDD3D1399FF}" srcOrd="0" destOrd="0" presId="urn:microsoft.com/office/officeart/2005/8/layout/hList1"/>
    <dgm:cxn modelId="{DA21ADC5-2D60-4687-9ACF-6C1DDC620CDE}" type="presParOf" srcId="{2E63CD3B-C818-4C08-86AB-DEDD3D1399FF}" destId="{AC11DAA1-76EA-43D1-B8E8-090F040AC221}" srcOrd="0" destOrd="0" presId="urn:microsoft.com/office/officeart/2005/8/layout/hList1"/>
    <dgm:cxn modelId="{51CF1180-510C-4AE0-8CA6-CCBCDA524B98}" type="presParOf" srcId="{2E63CD3B-C818-4C08-86AB-DEDD3D1399FF}" destId="{D2D4B748-B412-4E71-A465-A54A5055D53E}" srcOrd="1" destOrd="0" presId="urn:microsoft.com/office/officeart/2005/8/layout/hLis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57062A-11FD-453D-B865-0266DCCA6A8B}" type="doc">
      <dgm:prSet loTypeId="urn:microsoft.com/office/officeart/2005/8/layout/hList1" loCatId="list" qsTypeId="urn:microsoft.com/office/officeart/2005/8/quickstyle/simple5" qsCatId="simple" csTypeId="urn:microsoft.com/office/officeart/2005/8/colors/accent2_2" csCatId="accent2" phldr="1"/>
      <dgm:spPr/>
      <dgm:t>
        <a:bodyPr/>
        <a:lstStyle/>
        <a:p>
          <a:endParaRPr lang="zh-CN" altLang="en-US"/>
        </a:p>
      </dgm:t>
    </dgm:pt>
    <dgm:pt modelId="{E6FB46F6-95A4-48AA-B3FC-7EEAAE1FDC5C}">
      <dgm:prSet/>
      <dgm:spPr/>
      <dgm:t>
        <a:bodyPr/>
        <a:lstStyle/>
        <a:p>
          <a:pPr marL="1701800" indent="0" algn="l" rtl="0"/>
          <a:r>
            <a:rPr lang="en-US" altLang="zh-CN" b="1" dirty="0" smtClean="0">
              <a:solidFill>
                <a:schemeClr val="bg1"/>
              </a:solidFill>
              <a:latin typeface="Century Schoolbook" pitchFamily="18" charset="0"/>
            </a:rPr>
            <a:t>2</a:t>
          </a:r>
          <a:r>
            <a:rPr lang="en-US" b="1" dirty="0" smtClean="0">
              <a:solidFill>
                <a:schemeClr val="bg1"/>
              </a:solidFill>
              <a:latin typeface="Century Schoolbook" pitchFamily="18" charset="0"/>
            </a:rPr>
            <a:t>.</a:t>
          </a:r>
          <a:r>
            <a:rPr lang="en-US" altLang="zh-CN" b="1" dirty="0" smtClean="0">
              <a:latin typeface="Century Schoolbook" pitchFamily="18" charset="0"/>
            </a:rPr>
            <a:t> </a:t>
          </a:r>
          <a:endParaRPr lang="zh-CN" b="1" dirty="0">
            <a:latin typeface="Century Schoolbook" pitchFamily="18" charset="0"/>
          </a:endParaRPr>
        </a:p>
      </dgm:t>
    </dgm:pt>
    <dgm:pt modelId="{5C55DC26-7B4B-4B3C-9BEB-EB1820DBA338}" type="parTrans" cxnId="{6B2F8B37-8FD3-4362-AED2-7A33AEB3A38E}">
      <dgm:prSet/>
      <dgm:spPr/>
      <dgm:t>
        <a:bodyPr/>
        <a:lstStyle/>
        <a:p>
          <a:endParaRPr lang="zh-CN" altLang="en-US"/>
        </a:p>
      </dgm:t>
    </dgm:pt>
    <dgm:pt modelId="{30FA1025-E972-43F2-AF7C-2E9D2E61E321}" type="sibTrans" cxnId="{6B2F8B37-8FD3-4362-AED2-7A33AEB3A38E}">
      <dgm:prSet/>
      <dgm:spPr/>
      <dgm:t>
        <a:bodyPr/>
        <a:lstStyle/>
        <a:p>
          <a:endParaRPr lang="zh-CN" altLang="en-US"/>
        </a:p>
      </dgm:t>
    </dgm:pt>
    <dgm:pt modelId="{F9A1232F-8165-4588-8D5A-0F3609BAD58B}" type="pres">
      <dgm:prSet presAssocID="{8157062A-11FD-453D-B865-0266DCCA6A8B}" presName="Name0" presStyleCnt="0">
        <dgm:presLayoutVars>
          <dgm:dir/>
          <dgm:animLvl val="lvl"/>
          <dgm:resizeHandles val="exact"/>
        </dgm:presLayoutVars>
      </dgm:prSet>
      <dgm:spPr/>
      <dgm:t>
        <a:bodyPr/>
        <a:lstStyle/>
        <a:p>
          <a:endParaRPr lang="zh-CN" altLang="en-US"/>
        </a:p>
      </dgm:t>
    </dgm:pt>
    <dgm:pt modelId="{2E63CD3B-C818-4C08-86AB-DEDD3D1399FF}" type="pres">
      <dgm:prSet presAssocID="{E6FB46F6-95A4-48AA-B3FC-7EEAAE1FDC5C}" presName="composite" presStyleCnt="0"/>
      <dgm:spPr/>
    </dgm:pt>
    <dgm:pt modelId="{AC11DAA1-76EA-43D1-B8E8-090F040AC221}" type="pres">
      <dgm:prSet presAssocID="{E6FB46F6-95A4-48AA-B3FC-7EEAAE1FDC5C}" presName="parTx" presStyleLbl="alignNode1" presStyleIdx="0" presStyleCnt="1" custScaleY="79843" custLinFactNeighborY="-40347">
        <dgm:presLayoutVars>
          <dgm:chMax val="0"/>
          <dgm:chPref val="0"/>
          <dgm:bulletEnabled val="1"/>
        </dgm:presLayoutVars>
      </dgm:prSet>
      <dgm:spPr/>
      <dgm:t>
        <a:bodyPr/>
        <a:lstStyle/>
        <a:p>
          <a:endParaRPr lang="zh-CN" altLang="en-US"/>
        </a:p>
      </dgm:t>
    </dgm:pt>
    <dgm:pt modelId="{D2D4B748-B412-4E71-A465-A54A5055D53E}" type="pres">
      <dgm:prSet presAssocID="{E6FB46F6-95A4-48AA-B3FC-7EEAAE1FDC5C}" presName="desTx" presStyleLbl="alignAccFollowNode1" presStyleIdx="0" presStyleCnt="1" custScaleY="153175" custLinFactNeighborX="476" custLinFactNeighborY="16999">
        <dgm:presLayoutVars>
          <dgm:bulletEnabled val="1"/>
        </dgm:presLayoutVars>
      </dgm:prSet>
      <dgm:spPr/>
      <dgm:t>
        <a:bodyPr/>
        <a:lstStyle/>
        <a:p>
          <a:endParaRPr lang="zh-CN" altLang="en-US"/>
        </a:p>
      </dgm:t>
    </dgm:pt>
  </dgm:ptLst>
  <dgm:cxnLst>
    <dgm:cxn modelId="{6B2F8B37-8FD3-4362-AED2-7A33AEB3A38E}" srcId="{8157062A-11FD-453D-B865-0266DCCA6A8B}" destId="{E6FB46F6-95A4-48AA-B3FC-7EEAAE1FDC5C}" srcOrd="0" destOrd="0" parTransId="{5C55DC26-7B4B-4B3C-9BEB-EB1820DBA338}" sibTransId="{30FA1025-E972-43F2-AF7C-2E9D2E61E321}"/>
    <dgm:cxn modelId="{9CF63F50-DAAB-41D3-9803-303A25F15286}" type="presOf" srcId="{8157062A-11FD-453D-B865-0266DCCA6A8B}" destId="{F9A1232F-8165-4588-8D5A-0F3609BAD58B}" srcOrd="0" destOrd="0" presId="urn:microsoft.com/office/officeart/2005/8/layout/hList1"/>
    <dgm:cxn modelId="{A3BBCEB4-0904-4293-93F4-76AC2E654667}" type="presOf" srcId="{E6FB46F6-95A4-48AA-B3FC-7EEAAE1FDC5C}" destId="{AC11DAA1-76EA-43D1-B8E8-090F040AC221}" srcOrd="0" destOrd="0" presId="urn:microsoft.com/office/officeart/2005/8/layout/hList1"/>
    <dgm:cxn modelId="{3FAB516C-D19C-4BA2-9E09-CA14E2B495E9}" type="presParOf" srcId="{F9A1232F-8165-4588-8D5A-0F3609BAD58B}" destId="{2E63CD3B-C818-4C08-86AB-DEDD3D1399FF}" srcOrd="0" destOrd="0" presId="urn:microsoft.com/office/officeart/2005/8/layout/hList1"/>
    <dgm:cxn modelId="{9448C997-ED55-403A-B9BF-212B0D2F2D9B}" type="presParOf" srcId="{2E63CD3B-C818-4C08-86AB-DEDD3D1399FF}" destId="{AC11DAA1-76EA-43D1-B8E8-090F040AC221}" srcOrd="0" destOrd="0" presId="urn:microsoft.com/office/officeart/2005/8/layout/hList1"/>
    <dgm:cxn modelId="{5F2E2D64-C33D-4DE1-96A5-997EA9E07A69}" type="presParOf" srcId="{2E63CD3B-C818-4C08-86AB-DEDD3D1399FF}" destId="{D2D4B748-B412-4E71-A465-A54A5055D53E}" srcOrd="1" destOrd="0" presId="urn:microsoft.com/office/officeart/2005/8/layout/hLis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157062A-11FD-453D-B865-0266DCCA6A8B}" type="doc">
      <dgm:prSet loTypeId="urn:microsoft.com/office/officeart/2005/8/layout/hList1" loCatId="list" qsTypeId="urn:microsoft.com/office/officeart/2005/8/quickstyle/simple5" qsCatId="simple" csTypeId="urn:microsoft.com/office/officeart/2005/8/colors/accent3_2" csCatId="accent3" phldr="1"/>
      <dgm:spPr/>
      <dgm:t>
        <a:bodyPr/>
        <a:lstStyle/>
        <a:p>
          <a:endParaRPr lang="zh-CN" altLang="en-US"/>
        </a:p>
      </dgm:t>
    </dgm:pt>
    <dgm:pt modelId="{E6FB46F6-95A4-48AA-B3FC-7EEAAE1FDC5C}">
      <dgm:prSet/>
      <dgm:spPr/>
      <dgm:t>
        <a:bodyPr/>
        <a:lstStyle/>
        <a:p>
          <a:pPr marL="1701800" indent="0" algn="l" rtl="0"/>
          <a:r>
            <a:rPr lang="en-US" altLang="zh-CN" b="1" dirty="0" smtClean="0">
              <a:solidFill>
                <a:schemeClr val="bg1"/>
              </a:solidFill>
              <a:latin typeface="Century Schoolbook" pitchFamily="18" charset="0"/>
            </a:rPr>
            <a:t>3</a:t>
          </a:r>
          <a:r>
            <a:rPr lang="en-US" b="1" dirty="0" smtClean="0">
              <a:solidFill>
                <a:schemeClr val="bg1"/>
              </a:solidFill>
              <a:latin typeface="Century Schoolbook" pitchFamily="18" charset="0"/>
            </a:rPr>
            <a:t>.</a:t>
          </a:r>
          <a:r>
            <a:rPr lang="en-US" altLang="zh-CN" b="1" dirty="0" smtClean="0">
              <a:solidFill>
                <a:schemeClr val="bg1"/>
              </a:solidFill>
              <a:latin typeface="Century Schoolbook" pitchFamily="18" charset="0"/>
            </a:rPr>
            <a:t> </a:t>
          </a:r>
          <a:endParaRPr lang="zh-CN" b="1" dirty="0">
            <a:solidFill>
              <a:schemeClr val="bg1"/>
            </a:solidFill>
            <a:latin typeface="Century Schoolbook" pitchFamily="18" charset="0"/>
          </a:endParaRPr>
        </a:p>
      </dgm:t>
    </dgm:pt>
    <dgm:pt modelId="{5C55DC26-7B4B-4B3C-9BEB-EB1820DBA338}" type="parTrans" cxnId="{6B2F8B37-8FD3-4362-AED2-7A33AEB3A38E}">
      <dgm:prSet/>
      <dgm:spPr/>
      <dgm:t>
        <a:bodyPr/>
        <a:lstStyle/>
        <a:p>
          <a:endParaRPr lang="zh-CN" altLang="en-US"/>
        </a:p>
      </dgm:t>
    </dgm:pt>
    <dgm:pt modelId="{30FA1025-E972-43F2-AF7C-2E9D2E61E321}" type="sibTrans" cxnId="{6B2F8B37-8FD3-4362-AED2-7A33AEB3A38E}">
      <dgm:prSet/>
      <dgm:spPr/>
      <dgm:t>
        <a:bodyPr/>
        <a:lstStyle/>
        <a:p>
          <a:endParaRPr lang="zh-CN" altLang="en-US"/>
        </a:p>
      </dgm:t>
    </dgm:pt>
    <dgm:pt modelId="{F9A1232F-8165-4588-8D5A-0F3609BAD58B}" type="pres">
      <dgm:prSet presAssocID="{8157062A-11FD-453D-B865-0266DCCA6A8B}" presName="Name0" presStyleCnt="0">
        <dgm:presLayoutVars>
          <dgm:dir/>
          <dgm:animLvl val="lvl"/>
          <dgm:resizeHandles val="exact"/>
        </dgm:presLayoutVars>
      </dgm:prSet>
      <dgm:spPr/>
      <dgm:t>
        <a:bodyPr/>
        <a:lstStyle/>
        <a:p>
          <a:endParaRPr lang="zh-CN" altLang="en-US"/>
        </a:p>
      </dgm:t>
    </dgm:pt>
    <dgm:pt modelId="{2E63CD3B-C818-4C08-86AB-DEDD3D1399FF}" type="pres">
      <dgm:prSet presAssocID="{E6FB46F6-95A4-48AA-B3FC-7EEAAE1FDC5C}" presName="composite" presStyleCnt="0"/>
      <dgm:spPr/>
    </dgm:pt>
    <dgm:pt modelId="{AC11DAA1-76EA-43D1-B8E8-090F040AC221}" type="pres">
      <dgm:prSet presAssocID="{E6FB46F6-95A4-48AA-B3FC-7EEAAE1FDC5C}" presName="parTx" presStyleLbl="alignNode1" presStyleIdx="0" presStyleCnt="1" custScaleY="79843" custLinFactNeighborY="-40347">
        <dgm:presLayoutVars>
          <dgm:chMax val="0"/>
          <dgm:chPref val="0"/>
          <dgm:bulletEnabled val="1"/>
        </dgm:presLayoutVars>
      </dgm:prSet>
      <dgm:spPr/>
      <dgm:t>
        <a:bodyPr/>
        <a:lstStyle/>
        <a:p>
          <a:endParaRPr lang="zh-CN" altLang="en-US"/>
        </a:p>
      </dgm:t>
    </dgm:pt>
    <dgm:pt modelId="{D2D4B748-B412-4E71-A465-A54A5055D53E}" type="pres">
      <dgm:prSet presAssocID="{E6FB46F6-95A4-48AA-B3FC-7EEAAE1FDC5C}" presName="desTx" presStyleLbl="alignAccFollowNode1" presStyleIdx="0" presStyleCnt="1" custScaleY="153175" custLinFactNeighborX="476" custLinFactNeighborY="16999">
        <dgm:presLayoutVars>
          <dgm:bulletEnabled val="1"/>
        </dgm:presLayoutVars>
      </dgm:prSet>
      <dgm:spPr/>
      <dgm:t>
        <a:bodyPr/>
        <a:lstStyle/>
        <a:p>
          <a:endParaRPr lang="zh-CN" altLang="en-US"/>
        </a:p>
      </dgm:t>
    </dgm:pt>
  </dgm:ptLst>
  <dgm:cxnLst>
    <dgm:cxn modelId="{6B2F8B37-8FD3-4362-AED2-7A33AEB3A38E}" srcId="{8157062A-11FD-453D-B865-0266DCCA6A8B}" destId="{E6FB46F6-95A4-48AA-B3FC-7EEAAE1FDC5C}" srcOrd="0" destOrd="0" parTransId="{5C55DC26-7B4B-4B3C-9BEB-EB1820DBA338}" sibTransId="{30FA1025-E972-43F2-AF7C-2E9D2E61E321}"/>
    <dgm:cxn modelId="{7DB2DD1A-D6C9-46A7-8D93-C16E4B5F6CBC}" type="presOf" srcId="{E6FB46F6-95A4-48AA-B3FC-7EEAAE1FDC5C}" destId="{AC11DAA1-76EA-43D1-B8E8-090F040AC221}" srcOrd="0" destOrd="0" presId="urn:microsoft.com/office/officeart/2005/8/layout/hList1"/>
    <dgm:cxn modelId="{03E72E16-4046-439F-B974-2CE5EFA73AB5}" type="presOf" srcId="{8157062A-11FD-453D-B865-0266DCCA6A8B}" destId="{F9A1232F-8165-4588-8D5A-0F3609BAD58B}" srcOrd="0" destOrd="0" presId="urn:microsoft.com/office/officeart/2005/8/layout/hList1"/>
    <dgm:cxn modelId="{6E50914B-927F-4C82-BC65-412F5C3F3A4A}" type="presParOf" srcId="{F9A1232F-8165-4588-8D5A-0F3609BAD58B}" destId="{2E63CD3B-C818-4C08-86AB-DEDD3D1399FF}" srcOrd="0" destOrd="0" presId="urn:microsoft.com/office/officeart/2005/8/layout/hList1"/>
    <dgm:cxn modelId="{5EF6DF60-B613-44BE-83CD-6F7C2C8D479B}" type="presParOf" srcId="{2E63CD3B-C818-4C08-86AB-DEDD3D1399FF}" destId="{AC11DAA1-76EA-43D1-B8E8-090F040AC221}" srcOrd="0" destOrd="0" presId="urn:microsoft.com/office/officeart/2005/8/layout/hList1"/>
    <dgm:cxn modelId="{2A843A48-3953-47F6-BD34-293715A004EC}" type="presParOf" srcId="{2E63CD3B-C818-4C08-86AB-DEDD3D1399FF}" destId="{D2D4B748-B412-4E71-A465-A54A5055D53E}" srcOrd="1" destOrd="0" presId="urn:microsoft.com/office/officeart/2005/8/layout/hList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A09496-55EF-412C-807E-7B45802F0740}" type="doc">
      <dgm:prSet loTypeId="urn:microsoft.com/office/officeart/2005/8/layout/hList1" loCatId="list" qsTypeId="urn:microsoft.com/office/officeart/2005/8/quickstyle/simple5" qsCatId="simple" csTypeId="urn:microsoft.com/office/officeart/2005/8/colors/accent2_2" csCatId="accent2" phldr="1"/>
      <dgm:spPr/>
      <dgm:t>
        <a:bodyPr/>
        <a:lstStyle/>
        <a:p>
          <a:endParaRPr lang="zh-CN" altLang="en-US"/>
        </a:p>
      </dgm:t>
    </dgm:pt>
    <dgm:pt modelId="{09A0F6EE-D1A2-4BC2-A9B4-2138EF42B8EA}">
      <dgm:prSet custT="1"/>
      <dgm:spPr/>
      <dgm:t>
        <a:bodyPr/>
        <a:lstStyle/>
        <a:p>
          <a:pPr rtl="0"/>
          <a:r>
            <a:rPr lang="zh-CN" altLang="en-US" sz="2400" b="1" dirty="0" smtClean="0">
              <a:solidFill>
                <a:srgbClr val="0000FF"/>
              </a:solidFill>
            </a:rPr>
            <a:t>思考：</a:t>
          </a:r>
          <a:endParaRPr lang="zh-CN" altLang="en-US" sz="2400" b="1" dirty="0">
            <a:solidFill>
              <a:srgbClr val="0000FF"/>
            </a:solidFill>
          </a:endParaRPr>
        </a:p>
      </dgm:t>
    </dgm:pt>
    <dgm:pt modelId="{386FC7B1-E413-41F6-AF58-F8AF61E30DB9}" type="parTrans" cxnId="{106E5D86-13D7-403A-ACDD-087920C7685D}">
      <dgm:prSet/>
      <dgm:spPr/>
      <dgm:t>
        <a:bodyPr/>
        <a:lstStyle/>
        <a:p>
          <a:endParaRPr lang="zh-CN" altLang="en-US" sz="2000" b="1">
            <a:solidFill>
              <a:schemeClr val="bg1"/>
            </a:solidFill>
          </a:endParaRPr>
        </a:p>
      </dgm:t>
    </dgm:pt>
    <dgm:pt modelId="{E6E8E2BB-D6CB-4BCF-98AC-0379286F3520}" type="sibTrans" cxnId="{106E5D86-13D7-403A-ACDD-087920C7685D}">
      <dgm:prSet/>
      <dgm:spPr/>
      <dgm:t>
        <a:bodyPr/>
        <a:lstStyle/>
        <a:p>
          <a:endParaRPr lang="zh-CN" altLang="en-US" sz="2000" b="1">
            <a:solidFill>
              <a:schemeClr val="bg1"/>
            </a:solidFill>
          </a:endParaRPr>
        </a:p>
      </dgm:t>
    </dgm:pt>
    <dgm:pt modelId="{3CA83E1D-D295-41E0-A27E-C832B1E7DF4F}">
      <dgm:prSet custT="1"/>
      <dgm:spPr/>
      <dgm:t>
        <a:bodyPr/>
        <a:lstStyle/>
        <a:p>
          <a:pPr rtl="0"/>
          <a:r>
            <a:rPr lang="zh-CN" altLang="en-US" sz="2400" b="1" dirty="0" smtClean="0">
              <a:solidFill>
                <a:srgbClr val="0000FF"/>
              </a:solidFill>
            </a:rPr>
            <a:t>为什么是等概率时，熵（平均不确定度）最大？</a:t>
          </a:r>
          <a:endParaRPr lang="zh-CN" altLang="en-US" sz="2400" b="1" dirty="0">
            <a:solidFill>
              <a:srgbClr val="0000FF"/>
            </a:solidFill>
          </a:endParaRPr>
        </a:p>
      </dgm:t>
    </dgm:pt>
    <dgm:pt modelId="{8C5AECB5-B1C4-43DF-9B42-93A511E0DB78}" type="parTrans" cxnId="{5038A060-1F00-4DE8-AD2C-6B811EE6CF3C}">
      <dgm:prSet/>
      <dgm:spPr/>
      <dgm:t>
        <a:bodyPr/>
        <a:lstStyle/>
        <a:p>
          <a:endParaRPr lang="zh-CN" altLang="en-US" sz="2000" b="1">
            <a:solidFill>
              <a:schemeClr val="bg1"/>
            </a:solidFill>
          </a:endParaRPr>
        </a:p>
      </dgm:t>
    </dgm:pt>
    <dgm:pt modelId="{593FC899-7B56-4BBB-88B2-35454B14F91B}" type="sibTrans" cxnId="{5038A060-1F00-4DE8-AD2C-6B811EE6CF3C}">
      <dgm:prSet/>
      <dgm:spPr/>
      <dgm:t>
        <a:bodyPr/>
        <a:lstStyle/>
        <a:p>
          <a:endParaRPr lang="zh-CN" altLang="en-US" sz="2000" b="1">
            <a:solidFill>
              <a:schemeClr val="bg1"/>
            </a:solidFill>
          </a:endParaRPr>
        </a:p>
      </dgm:t>
    </dgm:pt>
    <dgm:pt modelId="{BEF54DE6-2994-429F-94DB-C42CB7395188}">
      <dgm:prSet custT="1"/>
      <dgm:spPr/>
      <dgm:t>
        <a:bodyPr/>
        <a:lstStyle/>
        <a:p>
          <a:pPr rtl="0"/>
          <a:r>
            <a:rPr lang="zh-CN" altLang="en-US" sz="2400" b="1" dirty="0" smtClean="0">
              <a:solidFill>
                <a:srgbClr val="0000FF"/>
              </a:solidFill>
            </a:rPr>
            <a:t>现实中有何实例？</a:t>
          </a:r>
          <a:endParaRPr lang="zh-CN" altLang="en-US" sz="2400" b="1" dirty="0">
            <a:solidFill>
              <a:srgbClr val="0000FF"/>
            </a:solidFill>
          </a:endParaRPr>
        </a:p>
      </dgm:t>
    </dgm:pt>
    <dgm:pt modelId="{45FCF078-8C98-409A-ADE1-B89CBA4B2962}" type="parTrans" cxnId="{743BCAF3-1CC4-47C9-A7BA-1678A0EA79DE}">
      <dgm:prSet/>
      <dgm:spPr/>
      <dgm:t>
        <a:bodyPr/>
        <a:lstStyle/>
        <a:p>
          <a:endParaRPr lang="zh-CN" altLang="en-US" sz="2000"/>
        </a:p>
      </dgm:t>
    </dgm:pt>
    <dgm:pt modelId="{D4039534-926F-4F3D-BD6D-4F35749F84FC}" type="sibTrans" cxnId="{743BCAF3-1CC4-47C9-A7BA-1678A0EA79DE}">
      <dgm:prSet/>
      <dgm:spPr/>
      <dgm:t>
        <a:bodyPr/>
        <a:lstStyle/>
        <a:p>
          <a:endParaRPr lang="zh-CN" altLang="en-US" sz="2000"/>
        </a:p>
      </dgm:t>
    </dgm:pt>
    <dgm:pt modelId="{0DBD396C-8B27-4B4B-8892-9F32CB368187}" type="pres">
      <dgm:prSet presAssocID="{D0A09496-55EF-412C-807E-7B45802F0740}" presName="Name0" presStyleCnt="0">
        <dgm:presLayoutVars>
          <dgm:dir/>
          <dgm:animLvl val="lvl"/>
          <dgm:resizeHandles val="exact"/>
        </dgm:presLayoutVars>
      </dgm:prSet>
      <dgm:spPr/>
      <dgm:t>
        <a:bodyPr/>
        <a:lstStyle/>
        <a:p>
          <a:endParaRPr lang="zh-CN" altLang="en-US"/>
        </a:p>
      </dgm:t>
    </dgm:pt>
    <dgm:pt modelId="{335E1A54-0BC5-4CBD-B42E-9B6B415970B6}" type="pres">
      <dgm:prSet presAssocID="{09A0F6EE-D1A2-4BC2-A9B4-2138EF42B8EA}" presName="composite" presStyleCnt="0"/>
      <dgm:spPr/>
    </dgm:pt>
    <dgm:pt modelId="{C7047827-B86C-490A-8988-5AD5ECBEFBBA}" type="pres">
      <dgm:prSet presAssocID="{09A0F6EE-D1A2-4BC2-A9B4-2138EF42B8EA}" presName="parTx" presStyleLbl="alignNode1" presStyleIdx="0" presStyleCnt="1" custScaleX="100098">
        <dgm:presLayoutVars>
          <dgm:chMax val="0"/>
          <dgm:chPref val="0"/>
          <dgm:bulletEnabled val="1"/>
        </dgm:presLayoutVars>
      </dgm:prSet>
      <dgm:spPr/>
      <dgm:t>
        <a:bodyPr/>
        <a:lstStyle/>
        <a:p>
          <a:endParaRPr lang="zh-CN" altLang="en-US"/>
        </a:p>
      </dgm:t>
    </dgm:pt>
    <dgm:pt modelId="{8E9A2AD1-B8F6-48B0-81BD-7FE3A1DF636C}" type="pres">
      <dgm:prSet presAssocID="{09A0F6EE-D1A2-4BC2-A9B4-2138EF42B8EA}" presName="desTx" presStyleLbl="alignAccFollowNode1" presStyleIdx="0" presStyleCnt="1" custScaleX="100098">
        <dgm:presLayoutVars>
          <dgm:bulletEnabled val="1"/>
        </dgm:presLayoutVars>
      </dgm:prSet>
      <dgm:spPr/>
      <dgm:t>
        <a:bodyPr/>
        <a:lstStyle/>
        <a:p>
          <a:endParaRPr lang="zh-CN" altLang="en-US"/>
        </a:p>
      </dgm:t>
    </dgm:pt>
  </dgm:ptLst>
  <dgm:cxnLst>
    <dgm:cxn modelId="{106E5D86-13D7-403A-ACDD-087920C7685D}" srcId="{D0A09496-55EF-412C-807E-7B45802F0740}" destId="{09A0F6EE-D1A2-4BC2-A9B4-2138EF42B8EA}" srcOrd="0" destOrd="0" parTransId="{386FC7B1-E413-41F6-AF58-F8AF61E30DB9}" sibTransId="{E6E8E2BB-D6CB-4BCF-98AC-0379286F3520}"/>
    <dgm:cxn modelId="{5018B8D6-3C65-471B-A54B-4A3EB5945D2E}" type="presOf" srcId="{09A0F6EE-D1A2-4BC2-A9B4-2138EF42B8EA}" destId="{C7047827-B86C-490A-8988-5AD5ECBEFBBA}" srcOrd="0" destOrd="0" presId="urn:microsoft.com/office/officeart/2005/8/layout/hList1"/>
    <dgm:cxn modelId="{B1F23BBD-2B3E-4DFD-8DBE-4468C5BB1C52}" type="presOf" srcId="{BEF54DE6-2994-429F-94DB-C42CB7395188}" destId="{8E9A2AD1-B8F6-48B0-81BD-7FE3A1DF636C}" srcOrd="0" destOrd="1" presId="urn:microsoft.com/office/officeart/2005/8/layout/hList1"/>
    <dgm:cxn modelId="{7AA9CC85-F262-48A0-9C41-373BCFFEA7AA}" type="presOf" srcId="{3CA83E1D-D295-41E0-A27E-C832B1E7DF4F}" destId="{8E9A2AD1-B8F6-48B0-81BD-7FE3A1DF636C}" srcOrd="0" destOrd="0" presId="urn:microsoft.com/office/officeart/2005/8/layout/hList1"/>
    <dgm:cxn modelId="{35A7D699-9EA8-4A06-B778-35CD162C1E24}" type="presOf" srcId="{D0A09496-55EF-412C-807E-7B45802F0740}" destId="{0DBD396C-8B27-4B4B-8892-9F32CB368187}" srcOrd="0" destOrd="0" presId="urn:microsoft.com/office/officeart/2005/8/layout/hList1"/>
    <dgm:cxn modelId="{743BCAF3-1CC4-47C9-A7BA-1678A0EA79DE}" srcId="{09A0F6EE-D1A2-4BC2-A9B4-2138EF42B8EA}" destId="{BEF54DE6-2994-429F-94DB-C42CB7395188}" srcOrd="1" destOrd="0" parTransId="{45FCF078-8C98-409A-ADE1-B89CBA4B2962}" sibTransId="{D4039534-926F-4F3D-BD6D-4F35749F84FC}"/>
    <dgm:cxn modelId="{5038A060-1F00-4DE8-AD2C-6B811EE6CF3C}" srcId="{09A0F6EE-D1A2-4BC2-A9B4-2138EF42B8EA}" destId="{3CA83E1D-D295-41E0-A27E-C832B1E7DF4F}" srcOrd="0" destOrd="0" parTransId="{8C5AECB5-B1C4-43DF-9B42-93A511E0DB78}" sibTransId="{593FC899-7B56-4BBB-88B2-35454B14F91B}"/>
    <dgm:cxn modelId="{4A6ED4AD-6BA9-4A42-B190-59EC354AF1A8}" type="presParOf" srcId="{0DBD396C-8B27-4B4B-8892-9F32CB368187}" destId="{335E1A54-0BC5-4CBD-B42E-9B6B415970B6}" srcOrd="0" destOrd="0" presId="urn:microsoft.com/office/officeart/2005/8/layout/hList1"/>
    <dgm:cxn modelId="{9815F76F-6BFA-42A7-9A17-98333126B256}" type="presParOf" srcId="{335E1A54-0BC5-4CBD-B42E-9B6B415970B6}" destId="{C7047827-B86C-490A-8988-5AD5ECBEFBBA}" srcOrd="0" destOrd="0" presId="urn:microsoft.com/office/officeart/2005/8/layout/hList1"/>
    <dgm:cxn modelId="{09DACBC9-B102-4282-AC92-87EC5F3F999B}" type="presParOf" srcId="{335E1A54-0BC5-4CBD-B42E-9B6B415970B6}" destId="{8E9A2AD1-B8F6-48B0-81BD-7FE3A1DF636C}" srcOrd="1" destOrd="0" presId="urn:microsoft.com/office/officeart/2005/8/layout/hLis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4C226E4-8A75-4DC0-892B-0842A91E2278}" type="doc">
      <dgm:prSet loTypeId="urn:microsoft.com/office/officeart/2005/8/layout/hList1" loCatId="list" qsTypeId="urn:microsoft.com/office/officeart/2005/8/quickstyle/simple3" qsCatId="simple" csTypeId="urn:microsoft.com/office/officeart/2005/8/colors/colorful3" csCatId="colorful" phldr="1"/>
      <dgm:spPr/>
      <dgm:t>
        <a:bodyPr/>
        <a:lstStyle/>
        <a:p>
          <a:endParaRPr lang="zh-CN" altLang="en-US"/>
        </a:p>
      </dgm:t>
    </dgm:pt>
    <dgm:pt modelId="{546ABE49-616A-4E56-A9CB-472695D53E42}">
      <dgm:prSet custT="1"/>
      <dgm:spPr/>
      <dgm:t>
        <a:bodyPr/>
        <a:lstStyle/>
        <a:p>
          <a:pPr algn="l" rtl="0"/>
          <a:r>
            <a:rPr lang="zh-CN" altLang="en-US" sz="1800" b="1" dirty="0" smtClean="0">
              <a:solidFill>
                <a:srgbClr val="0000FF"/>
              </a:solidFill>
              <a:latin typeface="+mj-ea"/>
              <a:ea typeface="+mj-ea"/>
            </a:rPr>
            <a:t>思考</a:t>
          </a:r>
          <a:r>
            <a:rPr lang="en-US" altLang="zh-CN" sz="1800" b="1" dirty="0" smtClean="0">
              <a:solidFill>
                <a:srgbClr val="0000FF"/>
              </a:solidFill>
              <a:latin typeface="+mj-ea"/>
              <a:ea typeface="+mj-ea"/>
            </a:rPr>
            <a:t>1</a:t>
          </a:r>
          <a:r>
            <a:rPr lang="zh-CN" altLang="en-US" sz="1800" b="1" dirty="0" smtClean="0">
              <a:solidFill>
                <a:srgbClr val="0000FF"/>
              </a:solidFill>
              <a:latin typeface="+mj-ea"/>
              <a:ea typeface="+mj-ea"/>
            </a:rPr>
            <a:t>：上凸函数中是否可能存在极小值点</a:t>
          </a:r>
          <a:r>
            <a:rPr lang="en-US" altLang="zh-CN" sz="1800" b="1" dirty="0" smtClean="0">
              <a:solidFill>
                <a:srgbClr val="0000FF"/>
              </a:solidFill>
              <a:latin typeface="+mj-ea"/>
              <a:ea typeface="+mj-ea"/>
            </a:rPr>
            <a:t>(</a:t>
          </a:r>
          <a:r>
            <a:rPr lang="zh-CN" altLang="en-US" sz="1800" b="1" dirty="0" smtClean="0">
              <a:solidFill>
                <a:srgbClr val="0000FF"/>
              </a:solidFill>
              <a:latin typeface="+mj-ea"/>
              <a:ea typeface="+mj-ea"/>
            </a:rPr>
            <a:t>不计边界点</a:t>
          </a:r>
          <a:r>
            <a:rPr lang="en-US" altLang="zh-CN" sz="1800" b="1" dirty="0" smtClean="0">
              <a:solidFill>
                <a:srgbClr val="0000FF"/>
              </a:solidFill>
              <a:latin typeface="+mj-ea"/>
              <a:ea typeface="+mj-ea"/>
            </a:rPr>
            <a:t>)</a:t>
          </a:r>
          <a:r>
            <a:rPr lang="zh-CN" altLang="en-US" sz="1800" b="1" dirty="0" smtClean="0">
              <a:solidFill>
                <a:srgbClr val="0000FF"/>
              </a:solidFill>
              <a:latin typeface="+mj-ea"/>
              <a:ea typeface="+mj-ea"/>
            </a:rPr>
            <a:t>？</a:t>
          </a:r>
          <a:endParaRPr lang="zh-CN" altLang="en-US" sz="1800" b="1" dirty="0">
            <a:solidFill>
              <a:srgbClr val="0000FF"/>
            </a:solidFill>
            <a:latin typeface="+mj-ea"/>
            <a:ea typeface="+mj-ea"/>
          </a:endParaRPr>
        </a:p>
      </dgm:t>
    </dgm:pt>
    <dgm:pt modelId="{F9086B60-5954-4843-B835-69C1E99ACDDB}" type="parTrans" cxnId="{478168CB-E782-4753-8DEA-E6A2F990E9E4}">
      <dgm:prSet/>
      <dgm:spPr/>
      <dgm:t>
        <a:bodyPr/>
        <a:lstStyle/>
        <a:p>
          <a:pPr algn="l"/>
          <a:endParaRPr lang="zh-CN" altLang="en-US" sz="4800" b="1">
            <a:solidFill>
              <a:schemeClr val="bg1"/>
            </a:solidFill>
            <a:latin typeface="+mj-ea"/>
            <a:ea typeface="+mj-ea"/>
          </a:endParaRPr>
        </a:p>
      </dgm:t>
    </dgm:pt>
    <dgm:pt modelId="{CB064C7A-0802-4E0F-A3B9-949CF85B5184}" type="sibTrans" cxnId="{478168CB-E782-4753-8DEA-E6A2F990E9E4}">
      <dgm:prSet/>
      <dgm:spPr/>
      <dgm:t>
        <a:bodyPr/>
        <a:lstStyle/>
        <a:p>
          <a:pPr algn="l"/>
          <a:endParaRPr lang="zh-CN" altLang="en-US" sz="4800" b="1">
            <a:solidFill>
              <a:schemeClr val="bg1"/>
            </a:solidFill>
            <a:latin typeface="+mj-ea"/>
            <a:ea typeface="+mj-ea"/>
          </a:endParaRPr>
        </a:p>
      </dgm:t>
    </dgm:pt>
    <dgm:pt modelId="{9902A775-86A5-4A91-B68D-4F4123F64646}">
      <dgm:prSet custT="1"/>
      <dgm:spPr/>
      <dgm:t>
        <a:bodyPr/>
        <a:lstStyle/>
        <a:p>
          <a:pPr algn="l" rtl="0"/>
          <a:r>
            <a:rPr lang="zh-CN" altLang="en-US" sz="1800" b="1" dirty="0" smtClean="0">
              <a:latin typeface="+mj-ea"/>
              <a:ea typeface="+mj-ea"/>
            </a:rPr>
            <a:t>回答：</a:t>
          </a:r>
          <a:r>
            <a:rPr lang="zh-CN" altLang="en-US" sz="1800" b="1" dirty="0" smtClean="0">
              <a:solidFill>
                <a:srgbClr val="FF0000"/>
              </a:solidFill>
              <a:latin typeface="+mj-ea"/>
              <a:ea typeface="+mj-ea"/>
            </a:rPr>
            <a:t>不可能</a:t>
          </a:r>
          <a:r>
            <a:rPr lang="zh-CN" altLang="en-US" sz="1800" b="1" dirty="0" smtClean="0">
              <a:latin typeface="+mj-ea"/>
              <a:ea typeface="+mj-ea"/>
            </a:rPr>
            <a:t>。极小值点一定对应有向内凹的部分。</a:t>
          </a:r>
          <a:endParaRPr lang="zh-CN" altLang="en-US" sz="1800" b="1" dirty="0">
            <a:latin typeface="+mj-ea"/>
            <a:ea typeface="+mj-ea"/>
          </a:endParaRPr>
        </a:p>
      </dgm:t>
    </dgm:pt>
    <dgm:pt modelId="{4B26F2C8-A4CC-48B3-B081-EC4640679326}" type="parTrans" cxnId="{3F170C72-D3D7-4E19-8737-78F85A41215D}">
      <dgm:prSet/>
      <dgm:spPr/>
      <dgm:t>
        <a:bodyPr/>
        <a:lstStyle/>
        <a:p>
          <a:pPr algn="l"/>
          <a:endParaRPr lang="zh-CN" altLang="en-US" sz="4800" b="1">
            <a:solidFill>
              <a:schemeClr val="bg1"/>
            </a:solidFill>
            <a:latin typeface="+mj-ea"/>
            <a:ea typeface="+mj-ea"/>
          </a:endParaRPr>
        </a:p>
      </dgm:t>
    </dgm:pt>
    <dgm:pt modelId="{AEB61F2D-258F-44A6-8962-F2B7525A1438}" type="sibTrans" cxnId="{3F170C72-D3D7-4E19-8737-78F85A41215D}">
      <dgm:prSet/>
      <dgm:spPr/>
      <dgm:t>
        <a:bodyPr/>
        <a:lstStyle/>
        <a:p>
          <a:pPr algn="l"/>
          <a:endParaRPr lang="zh-CN" altLang="en-US" sz="4800" b="1">
            <a:solidFill>
              <a:schemeClr val="bg1"/>
            </a:solidFill>
            <a:latin typeface="+mj-ea"/>
            <a:ea typeface="+mj-ea"/>
          </a:endParaRPr>
        </a:p>
      </dgm:t>
    </dgm:pt>
    <dgm:pt modelId="{A181136D-CFB4-46E3-B107-B544D619E94A}">
      <dgm:prSet custT="1"/>
      <dgm:spPr/>
      <dgm:t>
        <a:bodyPr/>
        <a:lstStyle/>
        <a:p>
          <a:pPr algn="l" rtl="0"/>
          <a:r>
            <a:rPr lang="zh-CN" altLang="en-US" sz="1800" b="1" dirty="0" smtClean="0">
              <a:solidFill>
                <a:srgbClr val="0000FF"/>
              </a:solidFill>
              <a:latin typeface="+mj-ea"/>
              <a:ea typeface="+mj-ea"/>
            </a:rPr>
            <a:t>思考</a:t>
          </a:r>
          <a:r>
            <a:rPr lang="en-US" altLang="zh-CN" sz="1800" b="1" dirty="0" smtClean="0">
              <a:solidFill>
                <a:srgbClr val="0000FF"/>
              </a:solidFill>
              <a:latin typeface="+mj-ea"/>
              <a:ea typeface="+mj-ea"/>
            </a:rPr>
            <a:t>2</a:t>
          </a:r>
          <a:r>
            <a:rPr lang="zh-CN" altLang="en-US" sz="1800" b="1" dirty="0" smtClean="0">
              <a:solidFill>
                <a:srgbClr val="0000FF"/>
              </a:solidFill>
              <a:latin typeface="+mj-ea"/>
              <a:ea typeface="+mj-ea"/>
            </a:rPr>
            <a:t>：</a:t>
          </a:r>
          <a:r>
            <a:rPr lang="zh-CN" sz="1800" b="1" dirty="0" smtClean="0">
              <a:solidFill>
                <a:srgbClr val="0000FF"/>
              </a:solidFill>
              <a:latin typeface="+mj-ea"/>
              <a:ea typeface="+mj-ea"/>
            </a:rPr>
            <a:t>上凸函数中是否可能存在两个以上的极大值点</a:t>
          </a:r>
          <a:r>
            <a:rPr lang="zh-CN" altLang="zh-CN" sz="1800" b="1" dirty="0" smtClean="0">
              <a:solidFill>
                <a:srgbClr val="0000FF"/>
              </a:solidFill>
              <a:latin typeface="+mj-ea"/>
              <a:ea typeface="+mj-ea"/>
            </a:rPr>
            <a:t>(</a:t>
          </a:r>
          <a:r>
            <a:rPr lang="zh-CN" sz="1800" b="1" dirty="0" smtClean="0">
              <a:solidFill>
                <a:srgbClr val="0000FF"/>
              </a:solidFill>
              <a:latin typeface="+mj-ea"/>
              <a:ea typeface="+mj-ea"/>
            </a:rPr>
            <a:t>不计边界点</a:t>
          </a:r>
          <a:r>
            <a:rPr lang="zh-CN" altLang="zh-CN" sz="1800" b="1" dirty="0" smtClean="0">
              <a:solidFill>
                <a:srgbClr val="0000FF"/>
              </a:solidFill>
              <a:latin typeface="+mj-ea"/>
              <a:ea typeface="+mj-ea"/>
            </a:rPr>
            <a:t>)</a:t>
          </a:r>
          <a:r>
            <a:rPr lang="zh-CN" sz="1800" b="1" dirty="0" smtClean="0">
              <a:solidFill>
                <a:srgbClr val="0000FF"/>
              </a:solidFill>
              <a:latin typeface="+mj-ea"/>
              <a:ea typeface="+mj-ea"/>
            </a:rPr>
            <a:t>？</a:t>
          </a:r>
          <a:endParaRPr lang="zh-CN" altLang="en-US" sz="1800" b="1" dirty="0">
            <a:solidFill>
              <a:srgbClr val="0000FF"/>
            </a:solidFill>
            <a:latin typeface="+mj-ea"/>
            <a:ea typeface="+mj-ea"/>
          </a:endParaRPr>
        </a:p>
      </dgm:t>
    </dgm:pt>
    <dgm:pt modelId="{A85CFE73-1BB2-49AF-B1BA-AA4E71B27651}" type="parTrans" cxnId="{742120AD-A815-48A5-8567-708629923483}">
      <dgm:prSet/>
      <dgm:spPr/>
      <dgm:t>
        <a:bodyPr/>
        <a:lstStyle/>
        <a:p>
          <a:pPr algn="l"/>
          <a:endParaRPr lang="zh-CN" altLang="en-US" sz="1600" b="1">
            <a:solidFill>
              <a:schemeClr val="bg1"/>
            </a:solidFill>
            <a:latin typeface="+mj-ea"/>
            <a:ea typeface="+mj-ea"/>
          </a:endParaRPr>
        </a:p>
      </dgm:t>
    </dgm:pt>
    <dgm:pt modelId="{5D119475-266A-4924-8681-D6295F222CF6}" type="sibTrans" cxnId="{742120AD-A815-48A5-8567-708629923483}">
      <dgm:prSet/>
      <dgm:spPr/>
      <dgm:t>
        <a:bodyPr/>
        <a:lstStyle/>
        <a:p>
          <a:pPr algn="l"/>
          <a:endParaRPr lang="zh-CN" altLang="en-US" sz="1600" b="1">
            <a:solidFill>
              <a:schemeClr val="bg1"/>
            </a:solidFill>
            <a:latin typeface="+mj-ea"/>
            <a:ea typeface="+mj-ea"/>
          </a:endParaRPr>
        </a:p>
      </dgm:t>
    </dgm:pt>
    <dgm:pt modelId="{5ACA37EB-E563-41F5-B6FA-69991FA37E2F}">
      <dgm:prSet custT="1"/>
      <dgm:spPr/>
      <dgm:t>
        <a:bodyPr/>
        <a:lstStyle/>
        <a:p>
          <a:pPr algn="l" rtl="0"/>
          <a:r>
            <a:rPr lang="zh-CN" altLang="en-US" sz="1800" b="1" dirty="0" smtClean="0">
              <a:latin typeface="+mj-ea"/>
              <a:ea typeface="+mj-ea"/>
            </a:rPr>
            <a:t>回答：</a:t>
          </a:r>
          <a:r>
            <a:rPr lang="zh-CN" altLang="en-US" sz="1800" b="1" dirty="0" smtClean="0">
              <a:solidFill>
                <a:srgbClr val="FF0000"/>
              </a:solidFill>
              <a:latin typeface="+mj-ea"/>
              <a:ea typeface="+mj-ea"/>
            </a:rPr>
            <a:t>不可能</a:t>
          </a:r>
          <a:r>
            <a:rPr lang="zh-CN" altLang="en-US" sz="1800" b="1" dirty="0" smtClean="0">
              <a:latin typeface="+mj-ea"/>
              <a:ea typeface="+mj-ea"/>
            </a:rPr>
            <a:t>。因为连续可微函数中的极大值点间一定存在着极小值点。</a:t>
          </a:r>
          <a:endParaRPr lang="zh-CN" altLang="en-US" sz="1800" b="1" dirty="0">
            <a:latin typeface="+mj-ea"/>
            <a:ea typeface="+mj-ea"/>
          </a:endParaRPr>
        </a:p>
      </dgm:t>
    </dgm:pt>
    <dgm:pt modelId="{E4A718E4-2CC6-405F-9815-025CF67FB415}" type="parTrans" cxnId="{9475B069-A80E-4F67-8A2C-A692B19A9164}">
      <dgm:prSet/>
      <dgm:spPr/>
      <dgm:t>
        <a:bodyPr/>
        <a:lstStyle/>
        <a:p>
          <a:pPr algn="l"/>
          <a:endParaRPr lang="zh-CN" altLang="en-US" sz="2000" b="1">
            <a:solidFill>
              <a:schemeClr val="bg1"/>
            </a:solidFill>
            <a:latin typeface="+mj-ea"/>
            <a:ea typeface="+mj-ea"/>
          </a:endParaRPr>
        </a:p>
      </dgm:t>
    </dgm:pt>
    <dgm:pt modelId="{DD16ADF6-2CCB-4745-905F-6D18FD142F2F}" type="sibTrans" cxnId="{9475B069-A80E-4F67-8A2C-A692B19A9164}">
      <dgm:prSet/>
      <dgm:spPr/>
      <dgm:t>
        <a:bodyPr/>
        <a:lstStyle/>
        <a:p>
          <a:pPr algn="l"/>
          <a:endParaRPr lang="zh-CN" altLang="en-US" sz="2000" b="1">
            <a:solidFill>
              <a:schemeClr val="bg1"/>
            </a:solidFill>
            <a:latin typeface="+mj-ea"/>
            <a:ea typeface="+mj-ea"/>
          </a:endParaRPr>
        </a:p>
      </dgm:t>
    </dgm:pt>
    <dgm:pt modelId="{952E7583-3529-47D2-997A-1483D52C72A4}" type="pres">
      <dgm:prSet presAssocID="{24C226E4-8A75-4DC0-892B-0842A91E2278}" presName="Name0" presStyleCnt="0">
        <dgm:presLayoutVars>
          <dgm:dir/>
          <dgm:animLvl val="lvl"/>
          <dgm:resizeHandles val="exact"/>
        </dgm:presLayoutVars>
      </dgm:prSet>
      <dgm:spPr/>
      <dgm:t>
        <a:bodyPr/>
        <a:lstStyle/>
        <a:p>
          <a:endParaRPr lang="zh-CN" altLang="en-US"/>
        </a:p>
      </dgm:t>
    </dgm:pt>
    <dgm:pt modelId="{CAB33546-6C82-47F2-90C8-994D6394BC8B}" type="pres">
      <dgm:prSet presAssocID="{546ABE49-616A-4E56-A9CB-472695D53E42}" presName="composite" presStyleCnt="0"/>
      <dgm:spPr/>
      <dgm:t>
        <a:bodyPr/>
        <a:lstStyle/>
        <a:p>
          <a:endParaRPr lang="zh-CN" altLang="en-US"/>
        </a:p>
      </dgm:t>
    </dgm:pt>
    <dgm:pt modelId="{2C7EA03C-C166-4F4A-AED4-7C3C2EF8C1FA}" type="pres">
      <dgm:prSet presAssocID="{546ABE49-616A-4E56-A9CB-472695D53E42}" presName="parTx" presStyleLbl="alignNode1" presStyleIdx="0" presStyleCnt="2">
        <dgm:presLayoutVars>
          <dgm:chMax val="0"/>
          <dgm:chPref val="0"/>
          <dgm:bulletEnabled val="1"/>
        </dgm:presLayoutVars>
      </dgm:prSet>
      <dgm:spPr/>
      <dgm:t>
        <a:bodyPr/>
        <a:lstStyle/>
        <a:p>
          <a:endParaRPr lang="zh-CN" altLang="en-US"/>
        </a:p>
      </dgm:t>
    </dgm:pt>
    <dgm:pt modelId="{7FD289CC-E224-4A2A-99DE-DC5A5B1BCA0D}" type="pres">
      <dgm:prSet presAssocID="{546ABE49-616A-4E56-A9CB-472695D53E42}" presName="desTx" presStyleLbl="alignAccFollowNode1" presStyleIdx="0" presStyleCnt="2">
        <dgm:presLayoutVars>
          <dgm:bulletEnabled val="1"/>
        </dgm:presLayoutVars>
      </dgm:prSet>
      <dgm:spPr/>
      <dgm:t>
        <a:bodyPr/>
        <a:lstStyle/>
        <a:p>
          <a:endParaRPr lang="zh-CN" altLang="en-US"/>
        </a:p>
      </dgm:t>
    </dgm:pt>
    <dgm:pt modelId="{B27A55BB-B350-44E1-8C8B-04CA4B68DC38}" type="pres">
      <dgm:prSet presAssocID="{CB064C7A-0802-4E0F-A3B9-949CF85B5184}" presName="space" presStyleCnt="0"/>
      <dgm:spPr/>
      <dgm:t>
        <a:bodyPr/>
        <a:lstStyle/>
        <a:p>
          <a:endParaRPr lang="zh-CN" altLang="en-US"/>
        </a:p>
      </dgm:t>
    </dgm:pt>
    <dgm:pt modelId="{B3E8DC0A-9629-4598-A8C7-AD2EDE33795A}" type="pres">
      <dgm:prSet presAssocID="{A181136D-CFB4-46E3-B107-B544D619E94A}" presName="composite" presStyleCnt="0"/>
      <dgm:spPr/>
      <dgm:t>
        <a:bodyPr/>
        <a:lstStyle/>
        <a:p>
          <a:endParaRPr lang="zh-CN" altLang="en-US"/>
        </a:p>
      </dgm:t>
    </dgm:pt>
    <dgm:pt modelId="{F8106CA0-57BD-4AB0-B5D0-C26AB2943CA4}" type="pres">
      <dgm:prSet presAssocID="{A181136D-CFB4-46E3-B107-B544D619E94A}" presName="parTx" presStyleLbl="alignNode1" presStyleIdx="1" presStyleCnt="2">
        <dgm:presLayoutVars>
          <dgm:chMax val="0"/>
          <dgm:chPref val="0"/>
          <dgm:bulletEnabled val="1"/>
        </dgm:presLayoutVars>
      </dgm:prSet>
      <dgm:spPr/>
      <dgm:t>
        <a:bodyPr/>
        <a:lstStyle/>
        <a:p>
          <a:endParaRPr lang="zh-CN" altLang="en-US"/>
        </a:p>
      </dgm:t>
    </dgm:pt>
    <dgm:pt modelId="{482AA2D1-C10C-44D8-9D35-BE9B52FCC45B}" type="pres">
      <dgm:prSet presAssocID="{A181136D-CFB4-46E3-B107-B544D619E94A}" presName="desTx" presStyleLbl="alignAccFollowNode1" presStyleIdx="1" presStyleCnt="2">
        <dgm:presLayoutVars>
          <dgm:bulletEnabled val="1"/>
        </dgm:presLayoutVars>
      </dgm:prSet>
      <dgm:spPr/>
      <dgm:t>
        <a:bodyPr/>
        <a:lstStyle/>
        <a:p>
          <a:endParaRPr lang="zh-CN" altLang="en-US"/>
        </a:p>
      </dgm:t>
    </dgm:pt>
  </dgm:ptLst>
  <dgm:cxnLst>
    <dgm:cxn modelId="{742120AD-A815-48A5-8567-708629923483}" srcId="{24C226E4-8A75-4DC0-892B-0842A91E2278}" destId="{A181136D-CFB4-46E3-B107-B544D619E94A}" srcOrd="1" destOrd="0" parTransId="{A85CFE73-1BB2-49AF-B1BA-AA4E71B27651}" sibTransId="{5D119475-266A-4924-8681-D6295F222CF6}"/>
    <dgm:cxn modelId="{8F6EF076-3C78-4D4A-B32E-0E3C6D8F148D}" type="presOf" srcId="{A181136D-CFB4-46E3-B107-B544D619E94A}" destId="{F8106CA0-57BD-4AB0-B5D0-C26AB2943CA4}" srcOrd="0" destOrd="0" presId="urn:microsoft.com/office/officeart/2005/8/layout/hList1"/>
    <dgm:cxn modelId="{592DD84D-771D-4041-824C-E14B3612386C}" type="presOf" srcId="{5ACA37EB-E563-41F5-B6FA-69991FA37E2F}" destId="{482AA2D1-C10C-44D8-9D35-BE9B52FCC45B}" srcOrd="0" destOrd="0" presId="urn:microsoft.com/office/officeart/2005/8/layout/hList1"/>
    <dgm:cxn modelId="{6AE85977-5BF5-4942-8311-B72AA96818C5}" type="presOf" srcId="{24C226E4-8A75-4DC0-892B-0842A91E2278}" destId="{952E7583-3529-47D2-997A-1483D52C72A4}" srcOrd="0" destOrd="0" presId="urn:microsoft.com/office/officeart/2005/8/layout/hList1"/>
    <dgm:cxn modelId="{3F170C72-D3D7-4E19-8737-78F85A41215D}" srcId="{546ABE49-616A-4E56-A9CB-472695D53E42}" destId="{9902A775-86A5-4A91-B68D-4F4123F64646}" srcOrd="0" destOrd="0" parTransId="{4B26F2C8-A4CC-48B3-B081-EC4640679326}" sibTransId="{AEB61F2D-258F-44A6-8962-F2B7525A1438}"/>
    <dgm:cxn modelId="{4618A501-26D1-40E1-940B-E9BF8C5B8A4A}" type="presOf" srcId="{546ABE49-616A-4E56-A9CB-472695D53E42}" destId="{2C7EA03C-C166-4F4A-AED4-7C3C2EF8C1FA}" srcOrd="0" destOrd="0" presId="urn:microsoft.com/office/officeart/2005/8/layout/hList1"/>
    <dgm:cxn modelId="{9475B069-A80E-4F67-8A2C-A692B19A9164}" srcId="{A181136D-CFB4-46E3-B107-B544D619E94A}" destId="{5ACA37EB-E563-41F5-B6FA-69991FA37E2F}" srcOrd="0" destOrd="0" parTransId="{E4A718E4-2CC6-405F-9815-025CF67FB415}" sibTransId="{DD16ADF6-2CCB-4745-905F-6D18FD142F2F}"/>
    <dgm:cxn modelId="{478168CB-E782-4753-8DEA-E6A2F990E9E4}" srcId="{24C226E4-8A75-4DC0-892B-0842A91E2278}" destId="{546ABE49-616A-4E56-A9CB-472695D53E42}" srcOrd="0" destOrd="0" parTransId="{F9086B60-5954-4843-B835-69C1E99ACDDB}" sibTransId="{CB064C7A-0802-4E0F-A3B9-949CF85B5184}"/>
    <dgm:cxn modelId="{C2C3075B-5094-4B5F-9EF1-C162D22B0C82}" type="presOf" srcId="{9902A775-86A5-4A91-B68D-4F4123F64646}" destId="{7FD289CC-E224-4A2A-99DE-DC5A5B1BCA0D}" srcOrd="0" destOrd="0" presId="urn:microsoft.com/office/officeart/2005/8/layout/hList1"/>
    <dgm:cxn modelId="{FFFFDE31-03B0-4F34-A3B0-2F49DAFC5A2B}" type="presParOf" srcId="{952E7583-3529-47D2-997A-1483D52C72A4}" destId="{CAB33546-6C82-47F2-90C8-994D6394BC8B}" srcOrd="0" destOrd="0" presId="urn:microsoft.com/office/officeart/2005/8/layout/hList1"/>
    <dgm:cxn modelId="{CD04BA3A-8035-4351-AA6B-7D6CFBF6385E}" type="presParOf" srcId="{CAB33546-6C82-47F2-90C8-994D6394BC8B}" destId="{2C7EA03C-C166-4F4A-AED4-7C3C2EF8C1FA}" srcOrd="0" destOrd="0" presId="urn:microsoft.com/office/officeart/2005/8/layout/hList1"/>
    <dgm:cxn modelId="{3576F746-8BBC-4995-AFE1-C9C4FBB08D87}" type="presParOf" srcId="{CAB33546-6C82-47F2-90C8-994D6394BC8B}" destId="{7FD289CC-E224-4A2A-99DE-DC5A5B1BCA0D}" srcOrd="1" destOrd="0" presId="urn:microsoft.com/office/officeart/2005/8/layout/hList1"/>
    <dgm:cxn modelId="{4D02839C-640E-482D-9C31-2722901A7C65}" type="presParOf" srcId="{952E7583-3529-47D2-997A-1483D52C72A4}" destId="{B27A55BB-B350-44E1-8C8B-04CA4B68DC38}" srcOrd="1" destOrd="0" presId="urn:microsoft.com/office/officeart/2005/8/layout/hList1"/>
    <dgm:cxn modelId="{30F8EF1B-3F0E-4E51-9F03-117C4B5DE0DC}" type="presParOf" srcId="{952E7583-3529-47D2-997A-1483D52C72A4}" destId="{B3E8DC0A-9629-4598-A8C7-AD2EDE33795A}" srcOrd="2" destOrd="0" presId="urn:microsoft.com/office/officeart/2005/8/layout/hList1"/>
    <dgm:cxn modelId="{22BD4286-28EA-4560-A6CF-6788DF066585}" type="presParOf" srcId="{B3E8DC0A-9629-4598-A8C7-AD2EDE33795A}" destId="{F8106CA0-57BD-4AB0-B5D0-C26AB2943CA4}" srcOrd="0" destOrd="0" presId="urn:microsoft.com/office/officeart/2005/8/layout/hList1"/>
    <dgm:cxn modelId="{E0BA0998-BC69-4BB5-99FC-D326D58E7869}" type="presParOf" srcId="{B3E8DC0A-9629-4598-A8C7-AD2EDE33795A}" destId="{482AA2D1-C10C-44D8-9D35-BE9B52FCC45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F37A8011-D3C9-42DF-8F1E-D7478DAE7A41}"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zh-CN" altLang="en-US"/>
        </a:p>
      </dgm:t>
    </dgm:pt>
    <dgm:pt modelId="{7E1B1FB8-2ECB-4786-8D27-643307E8CFC2}">
      <dgm:prSet/>
      <dgm:spPr/>
      <dgm:t>
        <a:bodyPr/>
        <a:lstStyle/>
        <a:p>
          <a:pPr rtl="0"/>
          <a:r>
            <a:rPr lang="zh-CN" b="1" dirty="0" smtClean="0"/>
            <a:t>注意：</a:t>
          </a:r>
          <a:endParaRPr lang="zh-CN" b="1" dirty="0"/>
        </a:p>
      </dgm:t>
    </dgm:pt>
    <dgm:pt modelId="{2E48B99B-6984-4DD4-B7E3-B023AE490641}" type="parTrans" cxnId="{EF2464D4-CD6E-4FF0-847E-53D0B69C70D1}">
      <dgm:prSet/>
      <dgm:spPr/>
      <dgm:t>
        <a:bodyPr/>
        <a:lstStyle/>
        <a:p>
          <a:endParaRPr lang="zh-CN" altLang="en-US" b="1"/>
        </a:p>
      </dgm:t>
    </dgm:pt>
    <dgm:pt modelId="{7862081E-34B1-4592-8CF9-C49A173C0C6B}" type="sibTrans" cxnId="{EF2464D4-CD6E-4FF0-847E-53D0B69C70D1}">
      <dgm:prSet/>
      <dgm:spPr/>
      <dgm:t>
        <a:bodyPr/>
        <a:lstStyle/>
        <a:p>
          <a:endParaRPr lang="zh-CN" altLang="en-US" b="1"/>
        </a:p>
      </dgm:t>
    </dgm:pt>
    <dgm:pt modelId="{6C805076-775B-40EA-9422-E3E194C922F8}">
      <dgm:prSet/>
      <dgm:spPr/>
      <dgm:t>
        <a:bodyPr/>
        <a:lstStyle/>
        <a:p>
          <a:pPr rtl="0"/>
          <a:r>
            <a:rPr lang="zh-CN" b="1" dirty="0" smtClean="0"/>
            <a:t>要求          </a:t>
          </a:r>
          <a:r>
            <a:rPr lang="en-US" altLang="zh-CN" b="1" dirty="0" smtClean="0"/>
            <a:t>      </a:t>
          </a:r>
          <a:r>
            <a:rPr lang="zh-CN" b="1" dirty="0" smtClean="0"/>
            <a:t>,但没有要求         </a:t>
          </a:r>
          <a:r>
            <a:rPr lang="en-US" altLang="zh-CN" b="1" dirty="0" smtClean="0"/>
            <a:t>       </a:t>
          </a:r>
          <a:r>
            <a:rPr lang="zh-CN" b="1" dirty="0" smtClean="0"/>
            <a:t>, 也没有归一性的要求。</a:t>
          </a:r>
          <a:endParaRPr lang="zh-CN" b="1" dirty="0"/>
        </a:p>
      </dgm:t>
    </dgm:pt>
    <dgm:pt modelId="{DFF30BA9-5575-4A4A-96B4-6DE555D67C2F}" type="parTrans" cxnId="{DF704C5E-E142-4BC4-99EF-DED167878C9D}">
      <dgm:prSet/>
      <dgm:spPr/>
      <dgm:t>
        <a:bodyPr/>
        <a:lstStyle/>
        <a:p>
          <a:endParaRPr lang="zh-CN" altLang="en-US" b="1"/>
        </a:p>
      </dgm:t>
    </dgm:pt>
    <dgm:pt modelId="{9A7064ED-8E90-4D28-B8B5-91C144567F6C}" type="sibTrans" cxnId="{DF704C5E-E142-4BC4-99EF-DED167878C9D}">
      <dgm:prSet/>
      <dgm:spPr/>
      <dgm:t>
        <a:bodyPr/>
        <a:lstStyle/>
        <a:p>
          <a:endParaRPr lang="zh-CN" altLang="en-US" b="1"/>
        </a:p>
      </dgm:t>
    </dgm:pt>
    <dgm:pt modelId="{BEDE0710-9316-4A1E-AC8A-F184D70316EC}">
      <dgm:prSet/>
      <dgm:spPr/>
      <dgm:t>
        <a:bodyPr/>
        <a:lstStyle/>
        <a:p>
          <a:pPr rtl="0"/>
          <a:r>
            <a:rPr lang="zh-CN" b="1" dirty="0" smtClean="0"/>
            <a:t>目前仍没有很理想的分配权重的方法，权重的分配更多地依靠人为设定，影响了加权熵的发展。</a:t>
          </a:r>
          <a:endParaRPr lang="zh-CN" b="1" dirty="0"/>
        </a:p>
      </dgm:t>
    </dgm:pt>
    <dgm:pt modelId="{1DB99D47-130A-4078-A7E2-9621A073E6FB}" type="parTrans" cxnId="{FC1C5FD5-5BF6-4DE9-98D2-692A7A2D17D7}">
      <dgm:prSet/>
      <dgm:spPr/>
      <dgm:t>
        <a:bodyPr/>
        <a:lstStyle/>
        <a:p>
          <a:endParaRPr lang="zh-CN" altLang="en-US" b="1"/>
        </a:p>
      </dgm:t>
    </dgm:pt>
    <dgm:pt modelId="{A0C42894-F933-4618-A338-FDBF8F8C2CFB}" type="sibTrans" cxnId="{FC1C5FD5-5BF6-4DE9-98D2-692A7A2D17D7}">
      <dgm:prSet/>
      <dgm:spPr/>
      <dgm:t>
        <a:bodyPr/>
        <a:lstStyle/>
        <a:p>
          <a:endParaRPr lang="zh-CN" altLang="en-US" b="1"/>
        </a:p>
      </dgm:t>
    </dgm:pt>
    <dgm:pt modelId="{B5804B03-32CF-464A-A8F3-CC230EEDBCA1}" type="pres">
      <dgm:prSet presAssocID="{F37A8011-D3C9-42DF-8F1E-D7478DAE7A41}" presName="Name0" presStyleCnt="0">
        <dgm:presLayoutVars>
          <dgm:dir/>
          <dgm:animLvl val="lvl"/>
          <dgm:resizeHandles val="exact"/>
        </dgm:presLayoutVars>
      </dgm:prSet>
      <dgm:spPr/>
      <dgm:t>
        <a:bodyPr/>
        <a:lstStyle/>
        <a:p>
          <a:endParaRPr lang="zh-CN" altLang="en-US"/>
        </a:p>
      </dgm:t>
    </dgm:pt>
    <dgm:pt modelId="{EABC372A-F80E-48BA-B759-FF02B8599A69}" type="pres">
      <dgm:prSet presAssocID="{7E1B1FB8-2ECB-4786-8D27-643307E8CFC2}" presName="composite" presStyleCnt="0"/>
      <dgm:spPr/>
    </dgm:pt>
    <dgm:pt modelId="{0D697853-A98A-49A1-9554-06E24591D88D}" type="pres">
      <dgm:prSet presAssocID="{7E1B1FB8-2ECB-4786-8D27-643307E8CFC2}" presName="parTx" presStyleLbl="alignNode1" presStyleIdx="0" presStyleCnt="1">
        <dgm:presLayoutVars>
          <dgm:chMax val="0"/>
          <dgm:chPref val="0"/>
          <dgm:bulletEnabled val="1"/>
        </dgm:presLayoutVars>
      </dgm:prSet>
      <dgm:spPr/>
      <dgm:t>
        <a:bodyPr/>
        <a:lstStyle/>
        <a:p>
          <a:endParaRPr lang="zh-CN" altLang="en-US"/>
        </a:p>
      </dgm:t>
    </dgm:pt>
    <dgm:pt modelId="{DC26B2D1-20C2-4995-B3AA-5ADF9ED301F0}" type="pres">
      <dgm:prSet presAssocID="{7E1B1FB8-2ECB-4786-8D27-643307E8CFC2}" presName="desTx" presStyleLbl="alignAccFollowNode1" presStyleIdx="0" presStyleCnt="1">
        <dgm:presLayoutVars>
          <dgm:bulletEnabled val="1"/>
        </dgm:presLayoutVars>
      </dgm:prSet>
      <dgm:spPr/>
      <dgm:t>
        <a:bodyPr/>
        <a:lstStyle/>
        <a:p>
          <a:endParaRPr lang="zh-CN" altLang="en-US"/>
        </a:p>
      </dgm:t>
    </dgm:pt>
  </dgm:ptLst>
  <dgm:cxnLst>
    <dgm:cxn modelId="{0AE46C5E-3FF2-485C-A516-5C4D79968A69}" type="presOf" srcId="{F37A8011-D3C9-42DF-8F1E-D7478DAE7A41}" destId="{B5804B03-32CF-464A-A8F3-CC230EEDBCA1}" srcOrd="0" destOrd="0" presId="urn:microsoft.com/office/officeart/2005/8/layout/hList1"/>
    <dgm:cxn modelId="{E488E626-6F90-4BDE-8D67-C91D38637243}" type="presOf" srcId="{6C805076-775B-40EA-9422-E3E194C922F8}" destId="{DC26B2D1-20C2-4995-B3AA-5ADF9ED301F0}" srcOrd="0" destOrd="0" presId="urn:microsoft.com/office/officeart/2005/8/layout/hList1"/>
    <dgm:cxn modelId="{BE0E6DB1-60F1-4E5E-866C-0272325F348D}" type="presOf" srcId="{BEDE0710-9316-4A1E-AC8A-F184D70316EC}" destId="{DC26B2D1-20C2-4995-B3AA-5ADF9ED301F0}" srcOrd="0" destOrd="1" presId="urn:microsoft.com/office/officeart/2005/8/layout/hList1"/>
    <dgm:cxn modelId="{D7D3FDE6-EBD5-49CC-B36B-C0A2B2002436}" type="presOf" srcId="{7E1B1FB8-2ECB-4786-8D27-643307E8CFC2}" destId="{0D697853-A98A-49A1-9554-06E24591D88D}" srcOrd="0" destOrd="0" presId="urn:microsoft.com/office/officeart/2005/8/layout/hList1"/>
    <dgm:cxn modelId="{DF704C5E-E142-4BC4-99EF-DED167878C9D}" srcId="{7E1B1FB8-2ECB-4786-8D27-643307E8CFC2}" destId="{6C805076-775B-40EA-9422-E3E194C922F8}" srcOrd="0" destOrd="0" parTransId="{DFF30BA9-5575-4A4A-96B4-6DE555D67C2F}" sibTransId="{9A7064ED-8E90-4D28-B8B5-91C144567F6C}"/>
    <dgm:cxn modelId="{FC1C5FD5-5BF6-4DE9-98D2-692A7A2D17D7}" srcId="{7E1B1FB8-2ECB-4786-8D27-643307E8CFC2}" destId="{BEDE0710-9316-4A1E-AC8A-F184D70316EC}" srcOrd="1" destOrd="0" parTransId="{1DB99D47-130A-4078-A7E2-9621A073E6FB}" sibTransId="{A0C42894-F933-4618-A338-FDBF8F8C2CFB}"/>
    <dgm:cxn modelId="{EF2464D4-CD6E-4FF0-847E-53D0B69C70D1}" srcId="{F37A8011-D3C9-42DF-8F1E-D7478DAE7A41}" destId="{7E1B1FB8-2ECB-4786-8D27-643307E8CFC2}" srcOrd="0" destOrd="0" parTransId="{2E48B99B-6984-4DD4-B7E3-B023AE490641}" sibTransId="{7862081E-34B1-4592-8CF9-C49A173C0C6B}"/>
    <dgm:cxn modelId="{738EC8E8-EBB0-42BE-84FA-4D909C8E9A92}" type="presParOf" srcId="{B5804B03-32CF-464A-A8F3-CC230EEDBCA1}" destId="{EABC372A-F80E-48BA-B759-FF02B8599A69}" srcOrd="0" destOrd="0" presId="urn:microsoft.com/office/officeart/2005/8/layout/hList1"/>
    <dgm:cxn modelId="{6456528C-7014-49B6-BE1B-1494BA02F6E3}" type="presParOf" srcId="{EABC372A-F80E-48BA-B759-FF02B8599A69}" destId="{0D697853-A98A-49A1-9554-06E24591D88D}" srcOrd="0" destOrd="0" presId="urn:microsoft.com/office/officeart/2005/8/layout/hList1"/>
    <dgm:cxn modelId="{33639BEC-EE2B-4765-B9A0-4E31C8C29AD8}" type="presParOf" srcId="{EABC372A-F80E-48BA-B759-FF02B8599A69}" destId="{DC26B2D1-20C2-4995-B3AA-5ADF9ED301F0}" srcOrd="1" destOrd="0" presId="urn:microsoft.com/office/officeart/2005/8/layout/h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zh-CN" altLang="en-US"/>
        </a:p>
      </dgm:t>
    </dgm:pt>
    <dgm:pt modelId="{A75ABD54-51C8-4B90-954A-A922EA75F0E8}">
      <dgm:prSet custT="1"/>
      <dgm:spPr/>
      <dgm:t>
        <a:bodyPr/>
        <a:lstStyle/>
        <a:p>
          <a:pPr rtl="0"/>
          <a:r>
            <a:rPr lang="en-US" altLang="zh-CN" sz="2400" b="1" baseline="0" dirty="0" smtClean="0">
              <a:latin typeface="+mj-ea"/>
              <a:ea typeface="+mj-ea"/>
            </a:rPr>
            <a:t> </a:t>
          </a:r>
          <a:r>
            <a:rPr lang="zh-CN" altLang="en-US" sz="2400" b="1" baseline="0" dirty="0" smtClean="0">
              <a:latin typeface="+mj-ea"/>
              <a:ea typeface="+mj-ea"/>
            </a:rPr>
            <a:t>信息量小</a:t>
          </a:r>
          <a:endParaRPr lang="zh-CN" sz="2400" dirty="0">
            <a:latin typeface="+mj-ea"/>
            <a:ea typeface="+mj-ea"/>
          </a:endParaRPr>
        </a:p>
      </dgm:t>
    </dgm:pt>
    <dgm:pt modelId="{41C0AC0B-ED40-468E-8CB3-07546839F837}" type="parTrans" cxnId="{7B16D0EB-4155-43D3-987D-F7E8CD5EE20B}">
      <dgm:prSet/>
      <dgm:spPr/>
      <dgm:t>
        <a:bodyPr/>
        <a:lstStyle/>
        <a:p>
          <a:endParaRPr lang="zh-CN" altLang="en-US"/>
        </a:p>
      </dgm:t>
    </dgm:pt>
    <dgm:pt modelId="{5EC6C590-B308-4405-917B-3854B97C6968}" type="sibTrans" cxnId="{7B16D0EB-4155-43D3-987D-F7E8CD5EE20B}">
      <dgm:prSet/>
      <dgm:spPr/>
      <dgm:t>
        <a:bodyPr/>
        <a:lstStyle/>
        <a:p>
          <a:endParaRPr lang="zh-CN" altLang="en-US"/>
        </a:p>
      </dgm:t>
    </dgm:pt>
    <dgm:pt modelId="{36CC5A51-493F-436A-8332-5ACE89EE6952}">
      <dgm:prSet custT="1"/>
      <dgm:spPr/>
      <dgm:t>
        <a:bodyPr/>
        <a:lstStyle/>
        <a:p>
          <a:pPr rtl="0"/>
          <a:r>
            <a:rPr lang="zh-CN" altLang="en-US" sz="2400" b="1" baseline="0" dirty="0" smtClean="0">
              <a:latin typeface="+mj-ea"/>
              <a:ea typeface="+mj-ea"/>
            </a:rPr>
            <a:t>信息量大</a:t>
          </a:r>
          <a:endParaRPr lang="zh-CN" sz="2400" b="1" baseline="0" dirty="0">
            <a:latin typeface="+mj-ea"/>
            <a:ea typeface="+mj-ea"/>
          </a:endParaRPr>
        </a:p>
      </dgm:t>
    </dgm:pt>
    <dgm:pt modelId="{7AE07C77-E15E-4107-AB36-5AE4D35D0C66}" type="parTrans" cxnId="{0A218715-FA27-4B4A-83E1-F96FA0B6FA75}">
      <dgm:prSet/>
      <dgm:spPr/>
      <dgm:t>
        <a:bodyPr/>
        <a:lstStyle/>
        <a:p>
          <a:endParaRPr lang="zh-CN" altLang="en-US"/>
        </a:p>
      </dgm:t>
    </dgm:pt>
    <dgm:pt modelId="{2FBB9033-F716-4A48-BA93-CF7A50A7D707}" type="sibTrans" cxnId="{0A218715-FA27-4B4A-83E1-F96FA0B6FA75}">
      <dgm:prSet/>
      <dgm:spPr/>
      <dgm:t>
        <a:bodyPr/>
        <a:lstStyle/>
        <a:p>
          <a:endParaRPr lang="zh-CN" altLang="en-US"/>
        </a:p>
      </dgm:t>
    </dgm:pt>
    <dgm:pt modelId="{A40E3B62-33A9-4DC1-B04B-1667AA1A9178}"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0F622801-2823-491A-9E05-A6EC7BE36C24}" type="pres">
      <dgm:prSet presAssocID="{A75ABD54-51C8-4B90-954A-A922EA75F0E8}" presName="composite" presStyleCnt="0"/>
      <dgm:spPr/>
      <dgm:t>
        <a:bodyPr/>
        <a:lstStyle/>
        <a:p>
          <a:endParaRPr lang="zh-CN" altLang="en-US"/>
        </a:p>
      </dgm:t>
    </dgm:pt>
    <dgm:pt modelId="{ED92B9C2-72A8-4BFA-A59E-B08BD7B7D598}" type="pres">
      <dgm:prSet presAssocID="{A75ABD54-51C8-4B90-954A-A922EA75F0E8}" presName="parTx" presStyleLbl="alignNode1" presStyleIdx="0" presStyleCnt="2" custLinFactNeighborY="-11111">
        <dgm:presLayoutVars>
          <dgm:chMax val="0"/>
          <dgm:chPref val="0"/>
          <dgm:bulletEnabled val="1"/>
        </dgm:presLayoutVars>
      </dgm:prSet>
      <dgm:spPr/>
      <dgm:t>
        <a:bodyPr/>
        <a:lstStyle/>
        <a:p>
          <a:endParaRPr lang="zh-CN" altLang="en-US"/>
        </a:p>
      </dgm:t>
    </dgm:pt>
    <dgm:pt modelId="{144DB178-0C40-49A6-B79B-61C408AEF321}" type="pres">
      <dgm:prSet presAssocID="{A75ABD54-51C8-4B90-954A-A922EA75F0E8}" presName="desTx" presStyleLbl="alignAccFollowNode1" presStyleIdx="0" presStyleCnt="2">
        <dgm:presLayoutVars>
          <dgm:bulletEnabled val="1"/>
        </dgm:presLayoutVars>
      </dgm:prSet>
      <dgm:spPr/>
      <dgm:t>
        <a:bodyPr/>
        <a:lstStyle/>
        <a:p>
          <a:endParaRPr lang="zh-CN" altLang="en-US"/>
        </a:p>
      </dgm:t>
    </dgm:pt>
    <dgm:pt modelId="{17722369-18AC-4309-AF40-1B2902B15C22}" type="pres">
      <dgm:prSet presAssocID="{5EC6C590-B308-4405-917B-3854B97C6968}" presName="space" presStyleCnt="0"/>
      <dgm:spPr/>
      <dgm:t>
        <a:bodyPr/>
        <a:lstStyle/>
        <a:p>
          <a:endParaRPr lang="zh-CN" altLang="en-US"/>
        </a:p>
      </dgm:t>
    </dgm:pt>
    <dgm:pt modelId="{6017D755-2108-4651-BE3D-C9B2802BCC6A}" type="pres">
      <dgm:prSet presAssocID="{36CC5A51-493F-436A-8332-5ACE89EE6952}" presName="composite" presStyleCnt="0"/>
      <dgm:spPr/>
      <dgm:t>
        <a:bodyPr/>
        <a:lstStyle/>
        <a:p>
          <a:endParaRPr lang="zh-CN" altLang="en-US"/>
        </a:p>
      </dgm:t>
    </dgm:pt>
    <dgm:pt modelId="{A002D3CC-3A5E-4415-8A83-4538FB18F620}" type="pres">
      <dgm:prSet presAssocID="{36CC5A51-493F-436A-8332-5ACE89EE6952}" presName="parTx" presStyleLbl="alignNode1" presStyleIdx="1" presStyleCnt="2">
        <dgm:presLayoutVars>
          <dgm:chMax val="0"/>
          <dgm:chPref val="0"/>
          <dgm:bulletEnabled val="1"/>
        </dgm:presLayoutVars>
      </dgm:prSet>
      <dgm:spPr/>
      <dgm:t>
        <a:bodyPr/>
        <a:lstStyle/>
        <a:p>
          <a:endParaRPr lang="zh-CN" altLang="en-US"/>
        </a:p>
      </dgm:t>
    </dgm:pt>
    <dgm:pt modelId="{DD42A8FD-BD3A-4283-A181-7FC5184A4EE9}" type="pres">
      <dgm:prSet presAssocID="{36CC5A51-493F-436A-8332-5ACE89EE6952}" presName="desTx" presStyleLbl="alignAccFollowNode1" presStyleIdx="1" presStyleCnt="2">
        <dgm:presLayoutVars>
          <dgm:bulletEnabled val="1"/>
        </dgm:presLayoutVars>
      </dgm:prSet>
      <dgm:spPr/>
      <dgm:t>
        <a:bodyPr/>
        <a:lstStyle/>
        <a:p>
          <a:endParaRPr lang="zh-CN" altLang="en-US"/>
        </a:p>
      </dgm:t>
    </dgm:pt>
  </dgm:ptLst>
  <dgm:cxnLst>
    <dgm:cxn modelId="{7B16D0EB-4155-43D3-987D-F7E8CD5EE20B}" srcId="{50784EC3-EC99-472E-ACA6-85AF6ABC9CFE}" destId="{A75ABD54-51C8-4B90-954A-A922EA75F0E8}" srcOrd="0" destOrd="0" parTransId="{41C0AC0B-ED40-468E-8CB3-07546839F837}" sibTransId="{5EC6C590-B308-4405-917B-3854B97C6968}"/>
    <dgm:cxn modelId="{A99BBECB-CD5B-45D4-958D-285760674DC3}" type="presOf" srcId="{A75ABD54-51C8-4B90-954A-A922EA75F0E8}" destId="{ED92B9C2-72A8-4BFA-A59E-B08BD7B7D598}" srcOrd="0" destOrd="0" presId="urn:microsoft.com/office/officeart/2005/8/layout/hList1"/>
    <dgm:cxn modelId="{C0C9147B-CE1D-4D1D-BDA7-5C9BBB3F4E1D}" type="presOf" srcId="{36CC5A51-493F-436A-8332-5ACE89EE6952}" destId="{A002D3CC-3A5E-4415-8A83-4538FB18F620}" srcOrd="0" destOrd="0" presId="urn:microsoft.com/office/officeart/2005/8/layout/hList1"/>
    <dgm:cxn modelId="{0A218715-FA27-4B4A-83E1-F96FA0B6FA75}" srcId="{50784EC3-EC99-472E-ACA6-85AF6ABC9CFE}" destId="{36CC5A51-493F-436A-8332-5ACE89EE6952}" srcOrd="1" destOrd="0" parTransId="{7AE07C77-E15E-4107-AB36-5AE4D35D0C66}" sibTransId="{2FBB9033-F716-4A48-BA93-CF7A50A7D707}"/>
    <dgm:cxn modelId="{CAABDD5E-809B-42AD-A71C-F3E8B1E45C31}" type="presOf" srcId="{50784EC3-EC99-472E-ACA6-85AF6ABC9CFE}" destId="{A40E3B62-33A9-4DC1-B04B-1667AA1A9178}" srcOrd="0" destOrd="0" presId="urn:microsoft.com/office/officeart/2005/8/layout/hList1"/>
    <dgm:cxn modelId="{A080C54F-70CC-4299-8E3E-EC04457F0F28}" type="presParOf" srcId="{A40E3B62-33A9-4DC1-B04B-1667AA1A9178}" destId="{0F622801-2823-491A-9E05-A6EC7BE36C24}" srcOrd="0" destOrd="0" presId="urn:microsoft.com/office/officeart/2005/8/layout/hList1"/>
    <dgm:cxn modelId="{A06C774B-E61D-4A87-BF09-1CBD6840EFFB}" type="presParOf" srcId="{0F622801-2823-491A-9E05-A6EC7BE36C24}" destId="{ED92B9C2-72A8-4BFA-A59E-B08BD7B7D598}" srcOrd="0" destOrd="0" presId="urn:microsoft.com/office/officeart/2005/8/layout/hList1"/>
    <dgm:cxn modelId="{7C336735-4C0A-424B-8801-02B67E1C8A45}" type="presParOf" srcId="{0F622801-2823-491A-9E05-A6EC7BE36C24}" destId="{144DB178-0C40-49A6-B79B-61C408AEF321}" srcOrd="1" destOrd="0" presId="urn:microsoft.com/office/officeart/2005/8/layout/hList1"/>
    <dgm:cxn modelId="{16027D81-0F28-40B2-BF19-063006033ECF}" type="presParOf" srcId="{A40E3B62-33A9-4DC1-B04B-1667AA1A9178}" destId="{17722369-18AC-4309-AF40-1B2902B15C22}" srcOrd="1" destOrd="0" presId="urn:microsoft.com/office/officeart/2005/8/layout/hList1"/>
    <dgm:cxn modelId="{581A074A-05B9-4CB2-840B-14C10DC9ED35}" type="presParOf" srcId="{A40E3B62-33A9-4DC1-B04B-1667AA1A9178}" destId="{6017D755-2108-4651-BE3D-C9B2802BCC6A}" srcOrd="2" destOrd="0" presId="urn:microsoft.com/office/officeart/2005/8/layout/hList1"/>
    <dgm:cxn modelId="{DEAB0EBD-0389-4799-A3FE-62B321C1C6EC}" type="presParOf" srcId="{6017D755-2108-4651-BE3D-C9B2802BCC6A}" destId="{A002D3CC-3A5E-4415-8A83-4538FB18F620}" srcOrd="0" destOrd="0" presId="urn:microsoft.com/office/officeart/2005/8/layout/hList1"/>
    <dgm:cxn modelId="{4E43350D-3754-4FBB-A68E-2C9A06F59DD2}" type="presParOf" srcId="{6017D755-2108-4651-BE3D-C9B2802BCC6A}" destId="{DD42A8FD-BD3A-4283-A181-7FC5184A4EE9}"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colorful5" csCatId="colorful" phldr="1"/>
      <dgm:spPr/>
      <dgm:t>
        <a:bodyPr/>
        <a:lstStyle/>
        <a:p>
          <a:endParaRPr lang="zh-CN" altLang="en-US"/>
        </a:p>
      </dgm:t>
    </dgm:pt>
    <dgm:pt modelId="{A75ABD54-51C8-4B90-954A-A922EA75F0E8}">
      <dgm:prSet custT="1"/>
      <dgm:spPr/>
      <dgm:t>
        <a:bodyPr/>
        <a:lstStyle/>
        <a:p>
          <a:pPr rtl="0"/>
          <a:r>
            <a:rPr lang="en-US" altLang="zh-CN" sz="2400" b="1" baseline="0" dirty="0" smtClean="0">
              <a:latin typeface="+mj-ea"/>
              <a:ea typeface="+mj-ea"/>
            </a:rPr>
            <a:t> </a:t>
          </a:r>
          <a:r>
            <a:rPr lang="zh-CN" altLang="en-US" sz="2400" b="1" baseline="0" dirty="0" smtClean="0">
              <a:latin typeface="+mj-ea"/>
              <a:ea typeface="+mj-ea"/>
            </a:rPr>
            <a:t>大概率事件</a:t>
          </a:r>
          <a:endParaRPr lang="zh-CN" sz="2400" dirty="0">
            <a:latin typeface="+mj-ea"/>
            <a:ea typeface="+mj-ea"/>
          </a:endParaRPr>
        </a:p>
      </dgm:t>
    </dgm:pt>
    <dgm:pt modelId="{41C0AC0B-ED40-468E-8CB3-07546839F837}" type="parTrans" cxnId="{7B16D0EB-4155-43D3-987D-F7E8CD5EE20B}">
      <dgm:prSet/>
      <dgm:spPr/>
      <dgm:t>
        <a:bodyPr/>
        <a:lstStyle/>
        <a:p>
          <a:endParaRPr lang="zh-CN" altLang="en-US"/>
        </a:p>
      </dgm:t>
    </dgm:pt>
    <dgm:pt modelId="{5EC6C590-B308-4405-917B-3854B97C6968}" type="sibTrans" cxnId="{7B16D0EB-4155-43D3-987D-F7E8CD5EE20B}">
      <dgm:prSet/>
      <dgm:spPr/>
      <dgm:t>
        <a:bodyPr/>
        <a:lstStyle/>
        <a:p>
          <a:endParaRPr lang="zh-CN" altLang="en-US"/>
        </a:p>
      </dgm:t>
    </dgm:pt>
    <dgm:pt modelId="{36CC5A51-493F-436A-8332-5ACE89EE6952}">
      <dgm:prSet custT="1"/>
      <dgm:spPr/>
      <dgm:t>
        <a:bodyPr/>
        <a:lstStyle/>
        <a:p>
          <a:pPr rtl="0"/>
          <a:r>
            <a:rPr lang="zh-CN" altLang="en-US" sz="2400" b="1" baseline="0" dirty="0" smtClean="0">
              <a:latin typeface="+mj-ea"/>
              <a:ea typeface="+mj-ea"/>
            </a:rPr>
            <a:t>小概率事件</a:t>
          </a:r>
          <a:endParaRPr lang="zh-CN" sz="2400" b="1" baseline="0" dirty="0">
            <a:latin typeface="+mj-ea"/>
            <a:ea typeface="+mj-ea"/>
          </a:endParaRPr>
        </a:p>
      </dgm:t>
    </dgm:pt>
    <dgm:pt modelId="{7AE07C77-E15E-4107-AB36-5AE4D35D0C66}" type="parTrans" cxnId="{0A218715-FA27-4B4A-83E1-F96FA0B6FA75}">
      <dgm:prSet/>
      <dgm:spPr/>
      <dgm:t>
        <a:bodyPr/>
        <a:lstStyle/>
        <a:p>
          <a:endParaRPr lang="zh-CN" altLang="en-US"/>
        </a:p>
      </dgm:t>
    </dgm:pt>
    <dgm:pt modelId="{2FBB9033-F716-4A48-BA93-CF7A50A7D707}" type="sibTrans" cxnId="{0A218715-FA27-4B4A-83E1-F96FA0B6FA75}">
      <dgm:prSet/>
      <dgm:spPr/>
      <dgm:t>
        <a:bodyPr/>
        <a:lstStyle/>
        <a:p>
          <a:endParaRPr lang="zh-CN" altLang="en-US"/>
        </a:p>
      </dgm:t>
    </dgm:pt>
    <dgm:pt modelId="{A40E3B62-33A9-4DC1-B04B-1667AA1A9178}"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0F622801-2823-491A-9E05-A6EC7BE36C24}" type="pres">
      <dgm:prSet presAssocID="{A75ABD54-51C8-4B90-954A-A922EA75F0E8}" presName="composite" presStyleCnt="0"/>
      <dgm:spPr/>
      <dgm:t>
        <a:bodyPr/>
        <a:lstStyle/>
        <a:p>
          <a:endParaRPr lang="zh-CN" altLang="en-US"/>
        </a:p>
      </dgm:t>
    </dgm:pt>
    <dgm:pt modelId="{ED92B9C2-72A8-4BFA-A59E-B08BD7B7D598}" type="pres">
      <dgm:prSet presAssocID="{A75ABD54-51C8-4B90-954A-A922EA75F0E8}" presName="parTx" presStyleLbl="alignNode1" presStyleIdx="0" presStyleCnt="2">
        <dgm:presLayoutVars>
          <dgm:chMax val="0"/>
          <dgm:chPref val="0"/>
          <dgm:bulletEnabled val="1"/>
        </dgm:presLayoutVars>
      </dgm:prSet>
      <dgm:spPr/>
      <dgm:t>
        <a:bodyPr/>
        <a:lstStyle/>
        <a:p>
          <a:endParaRPr lang="zh-CN" altLang="en-US"/>
        </a:p>
      </dgm:t>
    </dgm:pt>
    <dgm:pt modelId="{144DB178-0C40-49A6-B79B-61C408AEF321}" type="pres">
      <dgm:prSet presAssocID="{A75ABD54-51C8-4B90-954A-A922EA75F0E8}" presName="desTx" presStyleLbl="alignAccFollowNode1" presStyleIdx="0" presStyleCnt="2">
        <dgm:presLayoutVars>
          <dgm:bulletEnabled val="1"/>
        </dgm:presLayoutVars>
      </dgm:prSet>
      <dgm:spPr/>
      <dgm:t>
        <a:bodyPr/>
        <a:lstStyle/>
        <a:p>
          <a:endParaRPr lang="zh-CN" altLang="en-US"/>
        </a:p>
      </dgm:t>
    </dgm:pt>
    <dgm:pt modelId="{17722369-18AC-4309-AF40-1B2902B15C22}" type="pres">
      <dgm:prSet presAssocID="{5EC6C590-B308-4405-917B-3854B97C6968}" presName="space" presStyleCnt="0"/>
      <dgm:spPr/>
      <dgm:t>
        <a:bodyPr/>
        <a:lstStyle/>
        <a:p>
          <a:endParaRPr lang="zh-CN" altLang="en-US"/>
        </a:p>
      </dgm:t>
    </dgm:pt>
    <dgm:pt modelId="{6017D755-2108-4651-BE3D-C9B2802BCC6A}" type="pres">
      <dgm:prSet presAssocID="{36CC5A51-493F-436A-8332-5ACE89EE6952}" presName="composite" presStyleCnt="0"/>
      <dgm:spPr/>
      <dgm:t>
        <a:bodyPr/>
        <a:lstStyle/>
        <a:p>
          <a:endParaRPr lang="zh-CN" altLang="en-US"/>
        </a:p>
      </dgm:t>
    </dgm:pt>
    <dgm:pt modelId="{A002D3CC-3A5E-4415-8A83-4538FB18F620}" type="pres">
      <dgm:prSet presAssocID="{36CC5A51-493F-436A-8332-5ACE89EE6952}" presName="parTx" presStyleLbl="alignNode1" presStyleIdx="1" presStyleCnt="2" custLinFactNeighborX="11333">
        <dgm:presLayoutVars>
          <dgm:chMax val="0"/>
          <dgm:chPref val="0"/>
          <dgm:bulletEnabled val="1"/>
        </dgm:presLayoutVars>
      </dgm:prSet>
      <dgm:spPr/>
      <dgm:t>
        <a:bodyPr/>
        <a:lstStyle/>
        <a:p>
          <a:endParaRPr lang="zh-CN" altLang="en-US"/>
        </a:p>
      </dgm:t>
    </dgm:pt>
    <dgm:pt modelId="{DD42A8FD-BD3A-4283-A181-7FC5184A4EE9}" type="pres">
      <dgm:prSet presAssocID="{36CC5A51-493F-436A-8332-5ACE89EE6952}" presName="desTx" presStyleLbl="alignAccFollowNode1" presStyleIdx="1" presStyleCnt="2">
        <dgm:presLayoutVars>
          <dgm:bulletEnabled val="1"/>
        </dgm:presLayoutVars>
      </dgm:prSet>
      <dgm:spPr/>
      <dgm:t>
        <a:bodyPr/>
        <a:lstStyle/>
        <a:p>
          <a:endParaRPr lang="zh-CN" altLang="en-US"/>
        </a:p>
      </dgm:t>
    </dgm:pt>
  </dgm:ptLst>
  <dgm:cxnLst>
    <dgm:cxn modelId="{7B16D0EB-4155-43D3-987D-F7E8CD5EE20B}" srcId="{50784EC3-EC99-472E-ACA6-85AF6ABC9CFE}" destId="{A75ABD54-51C8-4B90-954A-A922EA75F0E8}" srcOrd="0" destOrd="0" parTransId="{41C0AC0B-ED40-468E-8CB3-07546839F837}" sibTransId="{5EC6C590-B308-4405-917B-3854B97C6968}"/>
    <dgm:cxn modelId="{4A905F13-B6E2-4971-B0C5-17ED52C1CC1F}" type="presOf" srcId="{36CC5A51-493F-436A-8332-5ACE89EE6952}" destId="{A002D3CC-3A5E-4415-8A83-4538FB18F620}" srcOrd="0" destOrd="0" presId="urn:microsoft.com/office/officeart/2005/8/layout/hList1"/>
    <dgm:cxn modelId="{70C1FDBC-99F9-462A-8C17-47BD268EA1BA}" type="presOf" srcId="{50784EC3-EC99-472E-ACA6-85AF6ABC9CFE}" destId="{A40E3B62-33A9-4DC1-B04B-1667AA1A9178}" srcOrd="0" destOrd="0" presId="urn:microsoft.com/office/officeart/2005/8/layout/hList1"/>
    <dgm:cxn modelId="{0A218715-FA27-4B4A-83E1-F96FA0B6FA75}" srcId="{50784EC3-EC99-472E-ACA6-85AF6ABC9CFE}" destId="{36CC5A51-493F-436A-8332-5ACE89EE6952}" srcOrd="1" destOrd="0" parTransId="{7AE07C77-E15E-4107-AB36-5AE4D35D0C66}" sibTransId="{2FBB9033-F716-4A48-BA93-CF7A50A7D707}"/>
    <dgm:cxn modelId="{40932FCD-1401-4C1C-9888-982A1661E88C}" type="presOf" srcId="{A75ABD54-51C8-4B90-954A-A922EA75F0E8}" destId="{ED92B9C2-72A8-4BFA-A59E-B08BD7B7D598}" srcOrd="0" destOrd="0" presId="urn:microsoft.com/office/officeart/2005/8/layout/hList1"/>
    <dgm:cxn modelId="{D3516134-3850-4248-B463-DFE9B0297B37}" type="presParOf" srcId="{A40E3B62-33A9-4DC1-B04B-1667AA1A9178}" destId="{0F622801-2823-491A-9E05-A6EC7BE36C24}" srcOrd="0" destOrd="0" presId="urn:microsoft.com/office/officeart/2005/8/layout/hList1"/>
    <dgm:cxn modelId="{B81920E9-20B6-43FE-80D6-5C8558BDC445}" type="presParOf" srcId="{0F622801-2823-491A-9E05-A6EC7BE36C24}" destId="{ED92B9C2-72A8-4BFA-A59E-B08BD7B7D598}" srcOrd="0" destOrd="0" presId="urn:microsoft.com/office/officeart/2005/8/layout/hList1"/>
    <dgm:cxn modelId="{5E56CCE2-AB36-46E8-B455-9E8C4899C1E9}" type="presParOf" srcId="{0F622801-2823-491A-9E05-A6EC7BE36C24}" destId="{144DB178-0C40-49A6-B79B-61C408AEF321}" srcOrd="1" destOrd="0" presId="urn:microsoft.com/office/officeart/2005/8/layout/hList1"/>
    <dgm:cxn modelId="{E37557B9-FA72-4FFA-B2F8-FC09BA44BF0D}" type="presParOf" srcId="{A40E3B62-33A9-4DC1-B04B-1667AA1A9178}" destId="{17722369-18AC-4309-AF40-1B2902B15C22}" srcOrd="1" destOrd="0" presId="urn:microsoft.com/office/officeart/2005/8/layout/hList1"/>
    <dgm:cxn modelId="{F9E1BC6B-E952-464F-B8FC-052ED7858DB5}" type="presParOf" srcId="{A40E3B62-33A9-4DC1-B04B-1667AA1A9178}" destId="{6017D755-2108-4651-BE3D-C9B2802BCC6A}" srcOrd="2" destOrd="0" presId="urn:microsoft.com/office/officeart/2005/8/layout/hList1"/>
    <dgm:cxn modelId="{A9330C33-C8F0-42BD-86F0-22D97E416264}" type="presParOf" srcId="{6017D755-2108-4651-BE3D-C9B2802BCC6A}" destId="{A002D3CC-3A5E-4415-8A83-4538FB18F620}" srcOrd="0" destOrd="0" presId="urn:microsoft.com/office/officeart/2005/8/layout/hList1"/>
    <dgm:cxn modelId="{ECC947AF-1BDB-40DB-B755-B2DCF3821183}" type="presParOf" srcId="{6017D755-2108-4651-BE3D-C9B2802BCC6A}" destId="{DD42A8FD-BD3A-4283-A181-7FC5184A4EE9}" srcOrd="1" destOrd="0" presId="urn:microsoft.com/office/officeart/2005/8/layout/hLis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36B20-EBE4-4B81-9D03-6DFCA2C105AA}"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CA581EB1-007E-4372-97A4-196500E0874D}">
      <dgm:prSet custT="1"/>
      <dgm:spPr/>
      <dgm:t>
        <a:bodyPr/>
        <a:lstStyle/>
        <a:p>
          <a:pPr rtl="0"/>
          <a:r>
            <a:rPr lang="zh-CN" altLang="en-US" sz="2800" b="1" baseline="0" dirty="0" smtClean="0">
              <a:solidFill>
                <a:srgbClr val="0000FF"/>
              </a:solidFill>
              <a:latin typeface="+mj-ea"/>
              <a:ea typeface="+mj-ea"/>
            </a:rPr>
            <a:t>结论</a:t>
          </a:r>
          <a:r>
            <a:rPr lang="en-US" altLang="zh-CN" sz="2800" b="1" baseline="0" dirty="0" smtClean="0">
              <a:solidFill>
                <a:srgbClr val="0000FF"/>
              </a:solidFill>
              <a:latin typeface="+mj-ea"/>
              <a:ea typeface="+mj-ea"/>
            </a:rPr>
            <a:t>1</a:t>
          </a:r>
          <a:r>
            <a:rPr lang="zh-CN" sz="2800" b="1" baseline="0" dirty="0" smtClean="0">
              <a:solidFill>
                <a:srgbClr val="0000FF"/>
              </a:solidFill>
              <a:latin typeface="+mj-ea"/>
              <a:ea typeface="+mj-ea"/>
            </a:rPr>
            <a:t>：</a:t>
          </a:r>
          <a:r>
            <a:rPr lang="zh-CN" altLang="en-US" sz="2800" b="1" dirty="0" smtClean="0">
              <a:solidFill>
                <a:srgbClr val="0000FF"/>
              </a:solidFill>
              <a:latin typeface="+mj-ea"/>
              <a:ea typeface="+mj-ea"/>
            </a:rPr>
            <a:t>　</a:t>
          </a:r>
          <a:r>
            <a:rPr lang="zh-CN" sz="2800" b="1" dirty="0" smtClean="0">
              <a:solidFill>
                <a:srgbClr val="0000FF"/>
              </a:solidFill>
              <a:latin typeface="+mj-ea"/>
              <a:ea typeface="+mj-ea"/>
            </a:rPr>
            <a:t>概率越小，信息量越大</a:t>
          </a:r>
          <a:endParaRPr lang="en-US" altLang="zh-CN" sz="2800" b="1" dirty="0" smtClean="0">
            <a:solidFill>
              <a:srgbClr val="0000FF"/>
            </a:solidFill>
            <a:latin typeface="+mj-ea"/>
            <a:ea typeface="+mj-ea"/>
          </a:endParaRPr>
        </a:p>
      </dgm:t>
    </dgm:pt>
    <dgm:pt modelId="{E942C8C9-11CE-4A96-BE82-560D220D0629}" type="parTrans" cxnId="{C721962E-45D5-45E8-9E78-86039A4E0F04}">
      <dgm:prSet/>
      <dgm:spPr/>
      <dgm:t>
        <a:bodyPr/>
        <a:lstStyle/>
        <a:p>
          <a:endParaRPr lang="zh-CN" altLang="en-US">
            <a:latin typeface="+mj-ea"/>
            <a:ea typeface="+mj-ea"/>
          </a:endParaRPr>
        </a:p>
      </dgm:t>
    </dgm:pt>
    <dgm:pt modelId="{3E4EEAEF-00B8-4061-93A1-D8A59AE921F7}" type="sibTrans" cxnId="{C721962E-45D5-45E8-9E78-86039A4E0F04}">
      <dgm:prSet/>
      <dgm:spPr/>
      <dgm:t>
        <a:bodyPr/>
        <a:lstStyle/>
        <a:p>
          <a:endParaRPr lang="zh-CN" altLang="en-US">
            <a:latin typeface="+mj-ea"/>
            <a:ea typeface="+mj-ea"/>
          </a:endParaRPr>
        </a:p>
      </dgm:t>
    </dgm:pt>
    <dgm:pt modelId="{C30E1740-ECD9-46AC-8D78-A88196A0E900}" type="pres">
      <dgm:prSet presAssocID="{DEC36B20-EBE4-4B81-9D03-6DFCA2C105AA}" presName="Name0" presStyleCnt="0">
        <dgm:presLayoutVars>
          <dgm:dir/>
          <dgm:animLvl val="lvl"/>
          <dgm:resizeHandles val="exact"/>
        </dgm:presLayoutVars>
      </dgm:prSet>
      <dgm:spPr/>
      <dgm:t>
        <a:bodyPr/>
        <a:lstStyle/>
        <a:p>
          <a:endParaRPr lang="zh-CN" altLang="en-US"/>
        </a:p>
      </dgm:t>
    </dgm:pt>
    <dgm:pt modelId="{D4C68C34-7C6B-4034-AD6F-76135D584B53}" type="pres">
      <dgm:prSet presAssocID="{CA581EB1-007E-4372-97A4-196500E0874D}" presName="boxAndChildren" presStyleCnt="0"/>
      <dgm:spPr/>
    </dgm:pt>
    <dgm:pt modelId="{04B5079D-50A3-4F6D-8888-BDCAC80ACBDE}" type="pres">
      <dgm:prSet presAssocID="{CA581EB1-007E-4372-97A4-196500E0874D}" presName="parentTextBox" presStyleLbl="node1" presStyleIdx="0" presStyleCnt="1" custScaleY="100098" custLinFactNeighborY="-23833"/>
      <dgm:spPr/>
      <dgm:t>
        <a:bodyPr/>
        <a:lstStyle/>
        <a:p>
          <a:endParaRPr lang="zh-CN" altLang="en-US"/>
        </a:p>
      </dgm:t>
    </dgm:pt>
  </dgm:ptLst>
  <dgm:cxnLst>
    <dgm:cxn modelId="{C721962E-45D5-45E8-9E78-86039A4E0F04}" srcId="{DEC36B20-EBE4-4B81-9D03-6DFCA2C105AA}" destId="{CA581EB1-007E-4372-97A4-196500E0874D}" srcOrd="0" destOrd="0" parTransId="{E942C8C9-11CE-4A96-BE82-560D220D0629}" sibTransId="{3E4EEAEF-00B8-4061-93A1-D8A59AE921F7}"/>
    <dgm:cxn modelId="{03FDE92E-97DC-4ACA-8C7B-CADFC087A3F4}" type="presOf" srcId="{DEC36B20-EBE4-4B81-9D03-6DFCA2C105AA}" destId="{C30E1740-ECD9-46AC-8D78-A88196A0E900}" srcOrd="0" destOrd="0" presId="urn:microsoft.com/office/officeart/2005/8/layout/process4"/>
    <dgm:cxn modelId="{3F874B2C-82D7-4036-9B30-66E680FC14C3}" type="presOf" srcId="{CA581EB1-007E-4372-97A4-196500E0874D}" destId="{04B5079D-50A3-4F6D-8888-BDCAC80ACBDE}" srcOrd="0" destOrd="0" presId="urn:microsoft.com/office/officeart/2005/8/layout/process4"/>
    <dgm:cxn modelId="{37C5610F-361F-4ACC-8E4A-EDF08D3A985F}" type="presParOf" srcId="{C30E1740-ECD9-46AC-8D78-A88196A0E900}" destId="{D4C68C34-7C6B-4034-AD6F-76135D584B53}" srcOrd="0" destOrd="0" presId="urn:microsoft.com/office/officeart/2005/8/layout/process4"/>
    <dgm:cxn modelId="{753DE7DE-A65E-485E-83A8-208A5E15C459}" type="presParOf" srcId="{D4C68C34-7C6B-4034-AD6F-76135D584B53}" destId="{04B5079D-50A3-4F6D-8888-BDCAC80ACBDE}" srcOrd="0" destOrd="0" presId="urn:microsoft.com/office/officeart/2005/8/layout/process4"/>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36B20-EBE4-4B81-9D03-6DFCA2C105AA}"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CA581EB1-007E-4372-97A4-196500E0874D}">
      <dgm:prSet custT="1"/>
      <dgm:spPr/>
      <dgm:t>
        <a:bodyPr/>
        <a:lstStyle/>
        <a:p>
          <a:pPr rtl="0">
            <a:lnSpc>
              <a:spcPct val="100000"/>
            </a:lnSpc>
            <a:spcAft>
              <a:spcPts val="600"/>
            </a:spcAft>
          </a:pPr>
          <a:r>
            <a:rPr lang="zh-CN" altLang="en-US" sz="2800" b="1" baseline="0" dirty="0" smtClean="0">
              <a:solidFill>
                <a:srgbClr val="0000FF"/>
              </a:solidFill>
              <a:latin typeface="+mj-ea"/>
              <a:ea typeface="+mj-ea"/>
            </a:rPr>
            <a:t>结论</a:t>
          </a:r>
          <a:r>
            <a:rPr lang="en-US" altLang="zh-CN" sz="2800" b="1" baseline="0" dirty="0" smtClean="0">
              <a:solidFill>
                <a:srgbClr val="0000FF"/>
              </a:solidFill>
              <a:latin typeface="+mj-ea"/>
              <a:ea typeface="+mj-ea"/>
            </a:rPr>
            <a:t>2.1</a:t>
          </a:r>
          <a:r>
            <a:rPr lang="zh-CN" sz="2800" b="1" baseline="0" dirty="0" smtClean="0">
              <a:solidFill>
                <a:srgbClr val="0000FF"/>
              </a:solidFill>
              <a:latin typeface="+mj-ea"/>
              <a:ea typeface="+mj-ea"/>
            </a:rPr>
            <a:t>：</a:t>
          </a:r>
          <a:r>
            <a:rPr lang="zh-CN" altLang="en-US" sz="2800" b="1" dirty="0" smtClean="0">
              <a:solidFill>
                <a:srgbClr val="0000FF"/>
              </a:solidFill>
              <a:latin typeface="+mj-ea"/>
              <a:ea typeface="+mj-ea"/>
            </a:rPr>
            <a:t>　确定事件（</a:t>
          </a:r>
          <a:r>
            <a:rPr lang="en-US" altLang="zh-CN" sz="2800" b="1" dirty="0" smtClean="0">
              <a:solidFill>
                <a:srgbClr val="0000FF"/>
              </a:solidFill>
              <a:latin typeface="+mj-ea"/>
              <a:ea typeface="+mj-ea"/>
            </a:rPr>
            <a:t>1</a:t>
          </a:r>
          <a:r>
            <a:rPr lang="zh-CN" altLang="en-US" sz="2800" b="1" dirty="0" smtClean="0">
              <a:solidFill>
                <a:srgbClr val="0000FF"/>
              </a:solidFill>
              <a:latin typeface="+mj-ea"/>
              <a:ea typeface="+mj-ea"/>
            </a:rPr>
            <a:t>概率）</a:t>
          </a:r>
          <a:r>
            <a:rPr lang="zh-CN" sz="2800" b="1" dirty="0" smtClean="0">
              <a:solidFill>
                <a:srgbClr val="0000FF"/>
              </a:solidFill>
              <a:latin typeface="+mj-ea"/>
              <a:ea typeface="+mj-ea"/>
            </a:rPr>
            <a:t>，信息量</a:t>
          </a:r>
          <a:r>
            <a:rPr lang="zh-CN" altLang="en-US" sz="2800" b="1" dirty="0" smtClean="0">
              <a:solidFill>
                <a:srgbClr val="0000FF"/>
              </a:solidFill>
              <a:latin typeface="+mj-ea"/>
              <a:ea typeface="+mj-ea"/>
            </a:rPr>
            <a:t>为</a:t>
          </a:r>
          <a:r>
            <a:rPr lang="en-US" altLang="zh-CN" sz="2800" b="1" dirty="0" smtClean="0">
              <a:solidFill>
                <a:srgbClr val="0000FF"/>
              </a:solidFill>
              <a:latin typeface="+mj-ea"/>
              <a:ea typeface="+mj-ea"/>
            </a:rPr>
            <a:t>0</a:t>
          </a:r>
        </a:p>
      </dgm:t>
    </dgm:pt>
    <dgm:pt modelId="{E942C8C9-11CE-4A96-BE82-560D220D0629}" type="parTrans" cxnId="{C721962E-45D5-45E8-9E78-86039A4E0F04}">
      <dgm:prSet/>
      <dgm:spPr/>
      <dgm:t>
        <a:bodyPr/>
        <a:lstStyle/>
        <a:p>
          <a:endParaRPr lang="zh-CN" altLang="en-US">
            <a:latin typeface="+mj-ea"/>
            <a:ea typeface="+mj-ea"/>
          </a:endParaRPr>
        </a:p>
      </dgm:t>
    </dgm:pt>
    <dgm:pt modelId="{3E4EEAEF-00B8-4061-93A1-D8A59AE921F7}" type="sibTrans" cxnId="{C721962E-45D5-45E8-9E78-86039A4E0F04}">
      <dgm:prSet/>
      <dgm:spPr/>
      <dgm:t>
        <a:bodyPr/>
        <a:lstStyle/>
        <a:p>
          <a:endParaRPr lang="zh-CN" altLang="en-US">
            <a:latin typeface="+mj-ea"/>
            <a:ea typeface="+mj-ea"/>
          </a:endParaRPr>
        </a:p>
      </dgm:t>
    </dgm:pt>
    <dgm:pt modelId="{2E96534B-E733-4916-963E-735AEF7EA159}" type="pres">
      <dgm:prSet presAssocID="{DEC36B20-EBE4-4B81-9D03-6DFCA2C105AA}" presName="Name0" presStyleCnt="0">
        <dgm:presLayoutVars>
          <dgm:dir/>
          <dgm:animLvl val="lvl"/>
          <dgm:resizeHandles val="exact"/>
        </dgm:presLayoutVars>
      </dgm:prSet>
      <dgm:spPr/>
      <dgm:t>
        <a:bodyPr/>
        <a:lstStyle/>
        <a:p>
          <a:endParaRPr lang="zh-CN" altLang="en-US"/>
        </a:p>
      </dgm:t>
    </dgm:pt>
    <dgm:pt modelId="{A95A268E-F61F-45AD-A225-0202B3AC26DE}" type="pres">
      <dgm:prSet presAssocID="{CA581EB1-007E-4372-97A4-196500E0874D}" presName="boxAndChildren" presStyleCnt="0"/>
      <dgm:spPr/>
    </dgm:pt>
    <dgm:pt modelId="{9992C296-76C6-4E9B-AF93-1C73E5838A16}" type="pres">
      <dgm:prSet presAssocID="{CA581EB1-007E-4372-97A4-196500E0874D}" presName="parentTextBox" presStyleLbl="node1" presStyleIdx="0" presStyleCnt="1" custScaleY="100098" custLinFactNeighborY="-10068"/>
      <dgm:spPr/>
      <dgm:t>
        <a:bodyPr/>
        <a:lstStyle/>
        <a:p>
          <a:endParaRPr lang="zh-CN" altLang="en-US"/>
        </a:p>
      </dgm:t>
    </dgm:pt>
  </dgm:ptLst>
  <dgm:cxnLst>
    <dgm:cxn modelId="{C721962E-45D5-45E8-9E78-86039A4E0F04}" srcId="{DEC36B20-EBE4-4B81-9D03-6DFCA2C105AA}" destId="{CA581EB1-007E-4372-97A4-196500E0874D}" srcOrd="0" destOrd="0" parTransId="{E942C8C9-11CE-4A96-BE82-560D220D0629}" sibTransId="{3E4EEAEF-00B8-4061-93A1-D8A59AE921F7}"/>
    <dgm:cxn modelId="{9B73A4BB-03BA-4321-9DCA-2CFFE114A382}" type="presOf" srcId="{DEC36B20-EBE4-4B81-9D03-6DFCA2C105AA}" destId="{2E96534B-E733-4916-963E-735AEF7EA159}" srcOrd="0" destOrd="0" presId="urn:microsoft.com/office/officeart/2005/8/layout/process4"/>
    <dgm:cxn modelId="{7AFB5062-9BEA-4203-B842-64C428B64B1E}" type="presOf" srcId="{CA581EB1-007E-4372-97A4-196500E0874D}" destId="{9992C296-76C6-4E9B-AF93-1C73E5838A16}" srcOrd="0" destOrd="0" presId="urn:microsoft.com/office/officeart/2005/8/layout/process4"/>
    <dgm:cxn modelId="{3D140E65-D34C-4540-8836-E96BE048D7DB}" type="presParOf" srcId="{2E96534B-E733-4916-963E-735AEF7EA159}" destId="{A95A268E-F61F-45AD-A225-0202B3AC26DE}" srcOrd="0" destOrd="0" presId="urn:microsoft.com/office/officeart/2005/8/layout/process4"/>
    <dgm:cxn modelId="{BB031E8E-3BE8-4AF0-9D84-2CBD9D147A1C}" type="presParOf" srcId="{A95A268E-F61F-45AD-A225-0202B3AC26DE}" destId="{9992C296-76C6-4E9B-AF93-1C73E5838A1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colorful1" csCatId="colorful" phldr="1"/>
      <dgm:spPr/>
      <dgm:t>
        <a:bodyPr/>
        <a:lstStyle/>
        <a:p>
          <a:endParaRPr lang="zh-CN" altLang="en-US"/>
        </a:p>
      </dgm:t>
    </dgm:pt>
    <dgm:pt modelId="{36CC5A51-493F-436A-8332-5ACE89EE6952}">
      <dgm:prSet custT="1"/>
      <dgm:spPr/>
      <dgm:t>
        <a:bodyPr/>
        <a:lstStyle/>
        <a:p>
          <a:pPr rtl="0"/>
          <a:r>
            <a:rPr lang="zh-CN" altLang="en-US" sz="2400" b="1" baseline="0" dirty="0" smtClean="0">
              <a:latin typeface="+mj-ea"/>
              <a:ea typeface="+mj-ea"/>
            </a:rPr>
            <a:t>消息</a:t>
          </a:r>
          <a:r>
            <a:rPr lang="en-US" altLang="zh-CN" sz="2400" b="1" baseline="0" dirty="0" smtClean="0">
              <a:latin typeface="+mj-ea"/>
              <a:ea typeface="+mj-ea"/>
            </a:rPr>
            <a:t>3</a:t>
          </a:r>
          <a:r>
            <a:rPr lang="zh-CN" altLang="en-US" sz="2400" b="1" baseline="0" dirty="0" smtClean="0">
              <a:latin typeface="+mj-ea"/>
              <a:ea typeface="+mj-ea"/>
            </a:rPr>
            <a:t>： 现在是周三下午</a:t>
          </a:r>
          <a:endParaRPr lang="zh-CN" sz="2400" dirty="0">
            <a:latin typeface="+mj-ea"/>
            <a:ea typeface="+mj-ea"/>
          </a:endParaRPr>
        </a:p>
      </dgm:t>
    </dgm:pt>
    <dgm:pt modelId="{7AE07C77-E15E-4107-AB36-5AE4D35D0C66}" type="parTrans" cxnId="{0A218715-FA27-4B4A-83E1-F96FA0B6FA75}">
      <dgm:prSet/>
      <dgm:spPr/>
      <dgm:t>
        <a:bodyPr/>
        <a:lstStyle/>
        <a:p>
          <a:endParaRPr lang="zh-CN" altLang="en-US"/>
        </a:p>
      </dgm:t>
    </dgm:pt>
    <dgm:pt modelId="{2FBB9033-F716-4A48-BA93-CF7A50A7D707}" type="sibTrans" cxnId="{0A218715-FA27-4B4A-83E1-F96FA0B6FA75}">
      <dgm:prSet/>
      <dgm:spPr/>
      <dgm:t>
        <a:bodyPr/>
        <a:lstStyle/>
        <a:p>
          <a:endParaRPr lang="zh-CN" altLang="en-US"/>
        </a:p>
      </dgm:t>
    </dgm:pt>
    <dgm:pt modelId="{E508E957-FC52-4CF1-9CAC-0B5C1B68C6AC}">
      <dgm:prSet custT="1"/>
      <dgm:spPr/>
      <dgm:t>
        <a:bodyPr/>
        <a:lstStyle/>
        <a:p>
          <a:pPr rtl="0"/>
          <a:r>
            <a:rPr lang="zh-CN" altLang="en-US" sz="2400" b="1" baseline="0" dirty="0" smtClean="0">
              <a:latin typeface="+mj-ea"/>
              <a:ea typeface="+mj-ea"/>
            </a:rPr>
            <a:t>消息</a:t>
          </a:r>
          <a:r>
            <a:rPr lang="en-US" altLang="zh-CN" sz="2400" b="1" baseline="0" dirty="0" smtClean="0">
              <a:latin typeface="+mj-ea"/>
              <a:ea typeface="+mj-ea"/>
            </a:rPr>
            <a:t>4</a:t>
          </a:r>
          <a:r>
            <a:rPr lang="zh-CN" altLang="en-US" sz="2400" b="1" baseline="0" dirty="0" smtClean="0">
              <a:latin typeface="+mj-ea"/>
              <a:ea typeface="+mj-ea"/>
            </a:rPr>
            <a:t>：</a:t>
          </a:r>
          <a:r>
            <a:rPr lang="en-US" altLang="zh-CN" sz="2400" b="1" baseline="0" dirty="0" smtClean="0">
              <a:latin typeface="+mj-ea"/>
              <a:ea typeface="+mj-ea"/>
            </a:rPr>
            <a:t> </a:t>
          </a:r>
          <a:r>
            <a:rPr lang="zh-CN" altLang="en-US" sz="2400" b="1" baseline="0" dirty="0" smtClean="0">
              <a:latin typeface="+mj-ea"/>
              <a:ea typeface="+mj-ea"/>
            </a:rPr>
            <a:t>第二次有人告诉“你考上了研究生”</a:t>
          </a:r>
          <a:endParaRPr lang="zh-CN" sz="2400" dirty="0">
            <a:latin typeface="+mj-ea"/>
            <a:ea typeface="+mj-ea"/>
          </a:endParaRPr>
        </a:p>
      </dgm:t>
    </dgm:pt>
    <dgm:pt modelId="{2BC06E08-2224-4AB3-87CE-50004EAFDA02}" type="parTrans" cxnId="{38C17B0F-6651-4AB9-99B6-A608FDFF3FA6}">
      <dgm:prSet/>
      <dgm:spPr/>
      <dgm:t>
        <a:bodyPr/>
        <a:lstStyle/>
        <a:p>
          <a:endParaRPr lang="zh-CN" altLang="en-US"/>
        </a:p>
      </dgm:t>
    </dgm:pt>
    <dgm:pt modelId="{D2FF71D0-C460-444D-9E42-3B79A0C048FA}" type="sibTrans" cxnId="{38C17B0F-6651-4AB9-99B6-A608FDFF3FA6}">
      <dgm:prSet/>
      <dgm:spPr/>
      <dgm:t>
        <a:bodyPr/>
        <a:lstStyle/>
        <a:p>
          <a:endParaRPr lang="zh-CN" altLang="en-US"/>
        </a:p>
      </dgm:t>
    </dgm:pt>
    <dgm:pt modelId="{A40E3B62-33A9-4DC1-B04B-1667AA1A9178}"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6017D755-2108-4651-BE3D-C9B2802BCC6A}" type="pres">
      <dgm:prSet presAssocID="{36CC5A51-493F-436A-8332-5ACE89EE6952}" presName="composite" presStyleCnt="0"/>
      <dgm:spPr/>
      <dgm:t>
        <a:bodyPr/>
        <a:lstStyle/>
        <a:p>
          <a:endParaRPr lang="zh-CN" altLang="en-US"/>
        </a:p>
      </dgm:t>
    </dgm:pt>
    <dgm:pt modelId="{A002D3CC-3A5E-4415-8A83-4538FB18F620}" type="pres">
      <dgm:prSet presAssocID="{36CC5A51-493F-436A-8332-5ACE89EE6952}" presName="parTx" presStyleLbl="alignNode1" presStyleIdx="0" presStyleCnt="2">
        <dgm:presLayoutVars>
          <dgm:chMax val="0"/>
          <dgm:chPref val="0"/>
          <dgm:bulletEnabled val="1"/>
        </dgm:presLayoutVars>
      </dgm:prSet>
      <dgm:spPr/>
      <dgm:t>
        <a:bodyPr/>
        <a:lstStyle/>
        <a:p>
          <a:endParaRPr lang="zh-CN" altLang="en-US"/>
        </a:p>
      </dgm:t>
    </dgm:pt>
    <dgm:pt modelId="{DD42A8FD-BD3A-4283-A181-7FC5184A4EE9}" type="pres">
      <dgm:prSet presAssocID="{36CC5A51-493F-436A-8332-5ACE89EE6952}" presName="desTx" presStyleLbl="alignAccFollowNode1" presStyleIdx="0" presStyleCnt="2">
        <dgm:presLayoutVars>
          <dgm:bulletEnabled val="1"/>
        </dgm:presLayoutVars>
      </dgm:prSet>
      <dgm:spPr/>
      <dgm:t>
        <a:bodyPr/>
        <a:lstStyle/>
        <a:p>
          <a:endParaRPr lang="zh-CN" altLang="en-US"/>
        </a:p>
      </dgm:t>
    </dgm:pt>
    <dgm:pt modelId="{DDC87D9B-6DAE-4A47-8AF2-3829632CFEEF}" type="pres">
      <dgm:prSet presAssocID="{2FBB9033-F716-4A48-BA93-CF7A50A7D707}" presName="space" presStyleCnt="0"/>
      <dgm:spPr/>
      <dgm:t>
        <a:bodyPr/>
        <a:lstStyle/>
        <a:p>
          <a:endParaRPr lang="zh-CN" altLang="en-US"/>
        </a:p>
      </dgm:t>
    </dgm:pt>
    <dgm:pt modelId="{1EEF99E8-3F85-428C-A991-B731DDB2400C}" type="pres">
      <dgm:prSet presAssocID="{E508E957-FC52-4CF1-9CAC-0B5C1B68C6AC}" presName="composite" presStyleCnt="0"/>
      <dgm:spPr/>
      <dgm:t>
        <a:bodyPr/>
        <a:lstStyle/>
        <a:p>
          <a:endParaRPr lang="zh-CN" altLang="en-US"/>
        </a:p>
      </dgm:t>
    </dgm:pt>
    <dgm:pt modelId="{D80FA82F-308B-4DCB-A360-F17E51D90F26}" type="pres">
      <dgm:prSet presAssocID="{E508E957-FC52-4CF1-9CAC-0B5C1B68C6AC}" presName="parTx" presStyleLbl="alignNode1" presStyleIdx="1" presStyleCnt="2">
        <dgm:presLayoutVars>
          <dgm:chMax val="0"/>
          <dgm:chPref val="0"/>
          <dgm:bulletEnabled val="1"/>
        </dgm:presLayoutVars>
      </dgm:prSet>
      <dgm:spPr/>
      <dgm:t>
        <a:bodyPr/>
        <a:lstStyle/>
        <a:p>
          <a:endParaRPr lang="zh-CN" altLang="en-US"/>
        </a:p>
      </dgm:t>
    </dgm:pt>
    <dgm:pt modelId="{47514299-4BDC-41ED-9118-D9261DD0A574}" type="pres">
      <dgm:prSet presAssocID="{E508E957-FC52-4CF1-9CAC-0B5C1B68C6AC}" presName="desTx" presStyleLbl="alignAccFollowNode1" presStyleIdx="1" presStyleCnt="2">
        <dgm:presLayoutVars>
          <dgm:bulletEnabled val="1"/>
        </dgm:presLayoutVars>
      </dgm:prSet>
      <dgm:spPr/>
      <dgm:t>
        <a:bodyPr/>
        <a:lstStyle/>
        <a:p>
          <a:endParaRPr lang="zh-CN" altLang="en-US"/>
        </a:p>
      </dgm:t>
    </dgm:pt>
  </dgm:ptLst>
  <dgm:cxnLst>
    <dgm:cxn modelId="{38C17B0F-6651-4AB9-99B6-A608FDFF3FA6}" srcId="{50784EC3-EC99-472E-ACA6-85AF6ABC9CFE}" destId="{E508E957-FC52-4CF1-9CAC-0B5C1B68C6AC}" srcOrd="1" destOrd="0" parTransId="{2BC06E08-2224-4AB3-87CE-50004EAFDA02}" sibTransId="{D2FF71D0-C460-444D-9E42-3B79A0C048FA}"/>
    <dgm:cxn modelId="{42E63E00-5F73-40D3-BF5C-74EA851A0C66}" type="presOf" srcId="{E508E957-FC52-4CF1-9CAC-0B5C1B68C6AC}" destId="{D80FA82F-308B-4DCB-A360-F17E51D90F26}" srcOrd="0" destOrd="0" presId="urn:microsoft.com/office/officeart/2005/8/layout/hList1"/>
    <dgm:cxn modelId="{0A218715-FA27-4B4A-83E1-F96FA0B6FA75}" srcId="{50784EC3-EC99-472E-ACA6-85AF6ABC9CFE}" destId="{36CC5A51-493F-436A-8332-5ACE89EE6952}" srcOrd="0" destOrd="0" parTransId="{7AE07C77-E15E-4107-AB36-5AE4D35D0C66}" sibTransId="{2FBB9033-F716-4A48-BA93-CF7A50A7D707}"/>
    <dgm:cxn modelId="{291E56E5-180F-40A5-927D-B176089045DD}" type="presOf" srcId="{36CC5A51-493F-436A-8332-5ACE89EE6952}" destId="{A002D3CC-3A5E-4415-8A83-4538FB18F620}" srcOrd="0" destOrd="0" presId="urn:microsoft.com/office/officeart/2005/8/layout/hList1"/>
    <dgm:cxn modelId="{CC1AB7A7-B49C-476A-9A03-25EE8CAC2A75}" type="presOf" srcId="{50784EC3-EC99-472E-ACA6-85AF6ABC9CFE}" destId="{A40E3B62-33A9-4DC1-B04B-1667AA1A9178}" srcOrd="0" destOrd="0" presId="urn:microsoft.com/office/officeart/2005/8/layout/hList1"/>
    <dgm:cxn modelId="{13BB228F-D923-47E7-B5E4-D675CE05F297}" type="presParOf" srcId="{A40E3B62-33A9-4DC1-B04B-1667AA1A9178}" destId="{6017D755-2108-4651-BE3D-C9B2802BCC6A}" srcOrd="0" destOrd="0" presId="urn:microsoft.com/office/officeart/2005/8/layout/hList1"/>
    <dgm:cxn modelId="{0AACA407-EA30-4544-9646-E0DEE883F275}" type="presParOf" srcId="{6017D755-2108-4651-BE3D-C9B2802BCC6A}" destId="{A002D3CC-3A5E-4415-8A83-4538FB18F620}" srcOrd="0" destOrd="0" presId="urn:microsoft.com/office/officeart/2005/8/layout/hList1"/>
    <dgm:cxn modelId="{A940E574-16CF-4DF4-8788-715BA57D0844}" type="presParOf" srcId="{6017D755-2108-4651-BE3D-C9B2802BCC6A}" destId="{DD42A8FD-BD3A-4283-A181-7FC5184A4EE9}" srcOrd="1" destOrd="0" presId="urn:microsoft.com/office/officeart/2005/8/layout/hList1"/>
    <dgm:cxn modelId="{358ABAB8-B762-4474-AEA1-2A2366E23D59}" type="presParOf" srcId="{A40E3B62-33A9-4DC1-B04B-1667AA1A9178}" destId="{DDC87D9B-6DAE-4A47-8AF2-3829632CFEEF}" srcOrd="1" destOrd="0" presId="urn:microsoft.com/office/officeart/2005/8/layout/hList1"/>
    <dgm:cxn modelId="{D92B9D63-42DE-4F1E-BF83-1C5764FA5248}" type="presParOf" srcId="{A40E3B62-33A9-4DC1-B04B-1667AA1A9178}" destId="{1EEF99E8-3F85-428C-A991-B731DDB2400C}" srcOrd="2" destOrd="0" presId="urn:microsoft.com/office/officeart/2005/8/layout/hList1"/>
    <dgm:cxn modelId="{25AA1D6C-E55B-4246-A299-B16DCE9288C1}" type="presParOf" srcId="{1EEF99E8-3F85-428C-A991-B731DDB2400C}" destId="{D80FA82F-308B-4DCB-A360-F17E51D90F26}" srcOrd="0" destOrd="0" presId="urn:microsoft.com/office/officeart/2005/8/layout/hList1"/>
    <dgm:cxn modelId="{0D8C97DC-D799-416B-A46A-2DE591B658BF}" type="presParOf" srcId="{1EEF99E8-3F85-428C-A991-B731DDB2400C}" destId="{47514299-4BDC-41ED-9118-D9261DD0A574}"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784EC3-EC99-472E-ACA6-85AF6ABC9CFE}" type="doc">
      <dgm:prSet loTypeId="urn:microsoft.com/office/officeart/2005/8/layout/hList1" loCatId="list" qsTypeId="urn:microsoft.com/office/officeart/2005/8/quickstyle/simple3" qsCatId="simple" csTypeId="urn:microsoft.com/office/officeart/2005/8/colors/accent4_5" csCatId="accent4" phldr="1"/>
      <dgm:spPr/>
      <dgm:t>
        <a:bodyPr/>
        <a:lstStyle/>
        <a:p>
          <a:endParaRPr lang="zh-CN" altLang="en-US"/>
        </a:p>
      </dgm:t>
    </dgm:pt>
    <dgm:pt modelId="{A75ABD54-51C8-4B90-954A-A922EA75F0E8}">
      <dgm:prSet custT="1"/>
      <dgm:spPr/>
      <dgm:t>
        <a:bodyPr/>
        <a:lstStyle/>
        <a:p>
          <a:pPr rtl="0"/>
          <a:r>
            <a:rPr lang="zh-CN" altLang="en-US" sz="2400" b="1" baseline="0" dirty="0" smtClean="0">
              <a:latin typeface="+mj-ea"/>
              <a:ea typeface="+mj-ea"/>
            </a:rPr>
            <a:t>消息</a:t>
          </a:r>
          <a:r>
            <a:rPr lang="en-US" altLang="zh-CN" sz="2400" b="1" baseline="0" dirty="0" smtClean="0">
              <a:latin typeface="+mj-ea"/>
              <a:ea typeface="+mj-ea"/>
            </a:rPr>
            <a:t>5</a:t>
          </a:r>
          <a:r>
            <a:rPr lang="zh-CN" altLang="en-US" sz="2400" b="1" baseline="0" dirty="0" smtClean="0">
              <a:latin typeface="+mj-ea"/>
              <a:ea typeface="+mj-ea"/>
            </a:rPr>
            <a:t>：</a:t>
          </a:r>
          <a:r>
            <a:rPr lang="en-US" altLang="zh-CN" sz="2400" b="1" baseline="0" dirty="0" smtClean="0">
              <a:latin typeface="+mj-ea"/>
              <a:ea typeface="+mj-ea"/>
            </a:rPr>
            <a:t> </a:t>
          </a:r>
          <a:r>
            <a:rPr lang="zh-CN" altLang="en-US" sz="2400" b="1" baseline="0" dirty="0" smtClean="0">
              <a:latin typeface="+mj-ea"/>
              <a:ea typeface="+mj-ea"/>
            </a:rPr>
            <a:t>明天</a:t>
          </a:r>
          <a:r>
            <a:rPr lang="en-US" altLang="zh-CN" sz="2400" b="1" baseline="0" dirty="0" smtClean="0">
              <a:latin typeface="+mj-ea"/>
              <a:ea typeface="+mj-ea"/>
            </a:rPr>
            <a:t>38</a:t>
          </a:r>
          <a:r>
            <a:rPr lang="zh-CN" altLang="en-US" sz="2400" b="1" baseline="0" dirty="0" smtClean="0">
              <a:latin typeface="+mj-ea"/>
              <a:ea typeface="+mj-ea"/>
            </a:rPr>
            <a:t>度高温</a:t>
          </a:r>
          <a:endParaRPr lang="zh-CN" sz="2400" dirty="0">
            <a:latin typeface="+mj-ea"/>
            <a:ea typeface="+mj-ea"/>
          </a:endParaRPr>
        </a:p>
      </dgm:t>
    </dgm:pt>
    <dgm:pt modelId="{41C0AC0B-ED40-468E-8CB3-07546839F837}" type="parTrans" cxnId="{7B16D0EB-4155-43D3-987D-F7E8CD5EE20B}">
      <dgm:prSet/>
      <dgm:spPr/>
      <dgm:t>
        <a:bodyPr/>
        <a:lstStyle/>
        <a:p>
          <a:endParaRPr lang="zh-CN" altLang="en-US"/>
        </a:p>
      </dgm:t>
    </dgm:pt>
    <dgm:pt modelId="{5EC6C590-B308-4405-917B-3854B97C6968}" type="sibTrans" cxnId="{7B16D0EB-4155-43D3-987D-F7E8CD5EE20B}">
      <dgm:prSet/>
      <dgm:spPr/>
      <dgm:t>
        <a:bodyPr/>
        <a:lstStyle/>
        <a:p>
          <a:endParaRPr lang="zh-CN" altLang="en-US"/>
        </a:p>
      </dgm:t>
    </dgm:pt>
    <dgm:pt modelId="{F635CF60-6995-4C3E-ACBD-A6F3596B118E}" type="pres">
      <dgm:prSet presAssocID="{50784EC3-EC99-472E-ACA6-85AF6ABC9CFE}" presName="Name0" presStyleCnt="0">
        <dgm:presLayoutVars>
          <dgm:dir/>
          <dgm:animLvl val="lvl"/>
          <dgm:resizeHandles val="exact"/>
        </dgm:presLayoutVars>
      </dgm:prSet>
      <dgm:spPr/>
      <dgm:t>
        <a:bodyPr/>
        <a:lstStyle/>
        <a:p>
          <a:endParaRPr lang="zh-CN" altLang="en-US"/>
        </a:p>
      </dgm:t>
    </dgm:pt>
    <dgm:pt modelId="{C25E8CE4-31D1-4E81-B299-7C90D731393F}" type="pres">
      <dgm:prSet presAssocID="{A75ABD54-51C8-4B90-954A-A922EA75F0E8}" presName="composite" presStyleCnt="0"/>
      <dgm:spPr/>
      <dgm:t>
        <a:bodyPr/>
        <a:lstStyle/>
        <a:p>
          <a:endParaRPr lang="zh-CN" altLang="en-US"/>
        </a:p>
      </dgm:t>
    </dgm:pt>
    <dgm:pt modelId="{1A283FD1-6BE5-452A-B121-B736CEE18FAD}" type="pres">
      <dgm:prSet presAssocID="{A75ABD54-51C8-4B90-954A-A922EA75F0E8}" presName="parTx" presStyleLbl="alignNode1" presStyleIdx="0" presStyleCnt="1" custLinFactY="100000" custLinFactNeighborX="-1081" custLinFactNeighborY="176923">
        <dgm:presLayoutVars>
          <dgm:chMax val="0"/>
          <dgm:chPref val="0"/>
          <dgm:bulletEnabled val="1"/>
        </dgm:presLayoutVars>
      </dgm:prSet>
      <dgm:spPr/>
      <dgm:t>
        <a:bodyPr/>
        <a:lstStyle/>
        <a:p>
          <a:endParaRPr lang="zh-CN" altLang="en-US"/>
        </a:p>
      </dgm:t>
    </dgm:pt>
    <dgm:pt modelId="{FBE3F723-68A6-4E9A-8814-7BC46C88D4D6}" type="pres">
      <dgm:prSet presAssocID="{A75ABD54-51C8-4B90-954A-A922EA75F0E8}" presName="desTx" presStyleLbl="alignAccFollowNode1" presStyleIdx="0" presStyleCnt="1" custLinFactY="100000" custLinFactNeighborY="100022">
        <dgm:presLayoutVars>
          <dgm:bulletEnabled val="1"/>
        </dgm:presLayoutVars>
      </dgm:prSet>
      <dgm:spPr/>
      <dgm:t>
        <a:bodyPr/>
        <a:lstStyle/>
        <a:p>
          <a:endParaRPr lang="zh-CN" altLang="en-US"/>
        </a:p>
      </dgm:t>
    </dgm:pt>
  </dgm:ptLst>
  <dgm:cxnLst>
    <dgm:cxn modelId="{7B16D0EB-4155-43D3-987D-F7E8CD5EE20B}" srcId="{50784EC3-EC99-472E-ACA6-85AF6ABC9CFE}" destId="{A75ABD54-51C8-4B90-954A-A922EA75F0E8}" srcOrd="0" destOrd="0" parTransId="{41C0AC0B-ED40-468E-8CB3-07546839F837}" sibTransId="{5EC6C590-B308-4405-917B-3854B97C6968}"/>
    <dgm:cxn modelId="{5B3EFD17-4E14-41C7-99A5-F31C99A32C44}" type="presOf" srcId="{A75ABD54-51C8-4B90-954A-A922EA75F0E8}" destId="{1A283FD1-6BE5-452A-B121-B736CEE18FAD}" srcOrd="0" destOrd="0" presId="urn:microsoft.com/office/officeart/2005/8/layout/hList1"/>
    <dgm:cxn modelId="{D7CFDB44-954C-4CF4-9DFA-085C01D3A38C}" type="presOf" srcId="{50784EC3-EC99-472E-ACA6-85AF6ABC9CFE}" destId="{F635CF60-6995-4C3E-ACBD-A6F3596B118E}" srcOrd="0" destOrd="0" presId="urn:microsoft.com/office/officeart/2005/8/layout/hList1"/>
    <dgm:cxn modelId="{A465D73F-894E-40F7-A595-5057C68C61E4}" type="presParOf" srcId="{F635CF60-6995-4C3E-ACBD-A6F3596B118E}" destId="{C25E8CE4-31D1-4E81-B299-7C90D731393F}" srcOrd="0" destOrd="0" presId="urn:microsoft.com/office/officeart/2005/8/layout/hList1"/>
    <dgm:cxn modelId="{5E1BEFA3-788A-482B-95D1-E2DED39B8349}" type="presParOf" srcId="{C25E8CE4-31D1-4E81-B299-7C90D731393F}" destId="{1A283FD1-6BE5-452A-B121-B736CEE18FAD}" srcOrd="0" destOrd="0" presId="urn:microsoft.com/office/officeart/2005/8/layout/hList1"/>
    <dgm:cxn modelId="{A9AC32F9-2358-47F3-9DE4-DA0E67822087}" type="presParOf" srcId="{C25E8CE4-31D1-4E81-B299-7C90D731393F}" destId="{FBE3F723-68A6-4E9A-8814-7BC46C88D4D6}"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A3866-8574-4A86-8704-B4F6AB246BA2}">
      <dsp:nvSpPr>
        <dsp:cNvPr id="0" name=""/>
        <dsp:cNvSpPr/>
      </dsp:nvSpPr>
      <dsp:spPr>
        <a:xfrm>
          <a:off x="421" y="838569"/>
          <a:ext cx="966201" cy="483100"/>
        </a:xfrm>
        <a:prstGeom prst="roundRect">
          <a:avLst>
            <a:gd name="adj" fmla="val 10000"/>
          </a:avLst>
        </a:prstGeom>
        <a:gradFill rotWithShape="0">
          <a:gsLst>
            <a:gs pos="0">
              <a:schemeClr val="accent3">
                <a:hueOff val="0"/>
                <a:satOff val="0"/>
                <a:lumOff val="0"/>
                <a:alphaOff val="0"/>
                <a:shade val="58000"/>
                <a:satMod val="150000"/>
              </a:schemeClr>
            </a:gs>
            <a:gs pos="72000">
              <a:schemeClr val="accent3">
                <a:hueOff val="0"/>
                <a:satOff val="0"/>
                <a:lumOff val="0"/>
                <a:alphaOff val="0"/>
                <a:tint val="90000"/>
                <a:satMod val="135000"/>
              </a:schemeClr>
            </a:gs>
            <a:gs pos="100000">
              <a:schemeClr val="accent3">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dirty="0" smtClean="0">
              <a:solidFill>
                <a:schemeClr val="bg1"/>
              </a:solidFill>
            </a:rPr>
            <a:t>考生</a:t>
          </a:r>
          <a:endParaRPr lang="zh-CN" sz="1500" b="1" kern="1200" dirty="0">
            <a:solidFill>
              <a:schemeClr val="bg1"/>
            </a:solidFill>
          </a:endParaRPr>
        </a:p>
      </dsp:txBody>
      <dsp:txXfrm>
        <a:off x="14571" y="852719"/>
        <a:ext cx="937901" cy="454800"/>
      </dsp:txXfrm>
    </dsp:sp>
    <dsp:sp modelId="{11727052-D717-4B29-973C-60CE623AF6F3}">
      <dsp:nvSpPr>
        <dsp:cNvPr id="0" name=""/>
        <dsp:cNvSpPr/>
      </dsp:nvSpPr>
      <dsp:spPr>
        <a:xfrm rot="18289469">
          <a:off x="821477" y="782210"/>
          <a:ext cx="676771" cy="40253"/>
        </a:xfrm>
        <a:custGeom>
          <a:avLst/>
          <a:gdLst/>
          <a:ahLst/>
          <a:cxnLst/>
          <a:rect l="0" t="0" r="0" b="0"/>
          <a:pathLst>
            <a:path>
              <a:moveTo>
                <a:pt x="0" y="20126"/>
              </a:moveTo>
              <a:lnTo>
                <a:pt x="676771" y="20126"/>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1142943" y="785417"/>
        <a:ext cx="33838" cy="33838"/>
      </dsp:txXfrm>
    </dsp:sp>
    <dsp:sp modelId="{ADEFE3FE-DB9C-4B73-9EBB-20F7509C28E7}">
      <dsp:nvSpPr>
        <dsp:cNvPr id="0" name=""/>
        <dsp:cNvSpPr/>
      </dsp:nvSpPr>
      <dsp:spPr>
        <a:xfrm>
          <a:off x="1353103" y="283004"/>
          <a:ext cx="966201" cy="483100"/>
        </a:xfrm>
        <a:prstGeom prst="roundRect">
          <a:avLst>
            <a:gd name="adj" fmla="val 10000"/>
          </a:avLst>
        </a:prstGeom>
        <a:gradFill rotWithShape="0">
          <a:gsLst>
            <a:gs pos="0">
              <a:schemeClr val="accent5">
                <a:hueOff val="0"/>
                <a:satOff val="0"/>
                <a:lumOff val="0"/>
                <a:alphaOff val="0"/>
                <a:shade val="58000"/>
                <a:satMod val="150000"/>
              </a:schemeClr>
            </a:gs>
            <a:gs pos="72000">
              <a:schemeClr val="accent5">
                <a:hueOff val="0"/>
                <a:satOff val="0"/>
                <a:lumOff val="0"/>
                <a:alphaOff val="0"/>
                <a:tint val="90000"/>
                <a:satMod val="135000"/>
              </a:schemeClr>
            </a:gs>
            <a:gs pos="100000">
              <a:schemeClr val="accent5">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dirty="0" smtClean="0">
              <a:solidFill>
                <a:schemeClr val="bg1"/>
              </a:solidFill>
            </a:rPr>
            <a:t>录取 </a:t>
          </a:r>
          <a:r>
            <a:rPr lang="en-US" sz="1500" b="1" kern="1200" dirty="0" smtClean="0">
              <a:solidFill>
                <a:schemeClr val="bg1"/>
              </a:solidFill>
            </a:rPr>
            <a:t>25%</a:t>
          </a:r>
          <a:endParaRPr lang="zh-CN" sz="1500" b="1" kern="1200" dirty="0">
            <a:solidFill>
              <a:schemeClr val="bg1"/>
            </a:solidFill>
          </a:endParaRPr>
        </a:p>
      </dsp:txBody>
      <dsp:txXfrm>
        <a:off x="1367253" y="297154"/>
        <a:ext cx="937901" cy="454800"/>
      </dsp:txXfrm>
    </dsp:sp>
    <dsp:sp modelId="{75DD198B-7A9F-49F6-BC5F-AAB1A8239468}">
      <dsp:nvSpPr>
        <dsp:cNvPr id="0" name=""/>
        <dsp:cNvSpPr/>
      </dsp:nvSpPr>
      <dsp:spPr>
        <a:xfrm rot="19457599">
          <a:off x="2274568" y="365536"/>
          <a:ext cx="475952" cy="40253"/>
        </a:xfrm>
        <a:custGeom>
          <a:avLst/>
          <a:gdLst/>
          <a:ahLst/>
          <a:cxnLst/>
          <a:rect l="0" t="0" r="0" b="0"/>
          <a:pathLst>
            <a:path>
              <a:moveTo>
                <a:pt x="0" y="20126"/>
              </a:moveTo>
              <a:lnTo>
                <a:pt x="475952" y="20126"/>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2500645" y="373764"/>
        <a:ext cx="23797" cy="23797"/>
      </dsp:txXfrm>
    </dsp:sp>
    <dsp:sp modelId="{947BA8EB-B049-401D-A612-E27DE29B0C64}">
      <dsp:nvSpPr>
        <dsp:cNvPr id="0" name=""/>
        <dsp:cNvSpPr/>
      </dsp:nvSpPr>
      <dsp:spPr>
        <a:xfrm>
          <a:off x="2705784" y="5221"/>
          <a:ext cx="966201" cy="483100"/>
        </a:xfrm>
        <a:prstGeom prst="roundRect">
          <a:avLst>
            <a:gd name="adj" fmla="val 10000"/>
          </a:avLst>
        </a:prstGeom>
        <a:gradFill rotWithShape="0">
          <a:gsLst>
            <a:gs pos="0">
              <a:schemeClr val="accent6">
                <a:hueOff val="0"/>
                <a:satOff val="0"/>
                <a:lumOff val="0"/>
                <a:alphaOff val="0"/>
                <a:shade val="58000"/>
                <a:satMod val="150000"/>
              </a:schemeClr>
            </a:gs>
            <a:gs pos="72000">
              <a:schemeClr val="accent6">
                <a:hueOff val="0"/>
                <a:satOff val="0"/>
                <a:lumOff val="0"/>
                <a:alphaOff val="0"/>
                <a:tint val="90000"/>
                <a:satMod val="135000"/>
              </a:schemeClr>
            </a:gs>
            <a:gs pos="100000">
              <a:schemeClr val="accent6">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smtClean="0">
              <a:solidFill>
                <a:schemeClr val="bg1"/>
              </a:solidFill>
            </a:rPr>
            <a:t>本市 </a:t>
          </a:r>
          <a:r>
            <a:rPr lang="en-US" sz="1500" b="1" kern="1200" smtClean="0">
              <a:solidFill>
                <a:schemeClr val="bg1"/>
              </a:solidFill>
            </a:rPr>
            <a:t>50%</a:t>
          </a:r>
          <a:endParaRPr lang="zh-CN" sz="1500" b="1" kern="1200">
            <a:solidFill>
              <a:schemeClr val="bg1"/>
            </a:solidFill>
          </a:endParaRPr>
        </a:p>
      </dsp:txBody>
      <dsp:txXfrm>
        <a:off x="2719934" y="19371"/>
        <a:ext cx="937901" cy="454800"/>
      </dsp:txXfrm>
    </dsp:sp>
    <dsp:sp modelId="{8B60220A-0EDC-4012-A031-E235610802A1}">
      <dsp:nvSpPr>
        <dsp:cNvPr id="0" name=""/>
        <dsp:cNvSpPr/>
      </dsp:nvSpPr>
      <dsp:spPr>
        <a:xfrm rot="2142401">
          <a:off x="2274568" y="643318"/>
          <a:ext cx="475952" cy="40253"/>
        </a:xfrm>
        <a:custGeom>
          <a:avLst/>
          <a:gdLst/>
          <a:ahLst/>
          <a:cxnLst/>
          <a:rect l="0" t="0" r="0" b="0"/>
          <a:pathLst>
            <a:path>
              <a:moveTo>
                <a:pt x="0" y="20126"/>
              </a:moveTo>
              <a:lnTo>
                <a:pt x="475952" y="20126"/>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2500645" y="651546"/>
        <a:ext cx="23797" cy="23797"/>
      </dsp:txXfrm>
    </dsp:sp>
    <dsp:sp modelId="{78471A53-0983-47E3-B442-9BBE34255982}">
      <dsp:nvSpPr>
        <dsp:cNvPr id="0" name=""/>
        <dsp:cNvSpPr/>
      </dsp:nvSpPr>
      <dsp:spPr>
        <a:xfrm>
          <a:off x="2705784" y="560786"/>
          <a:ext cx="966201" cy="483100"/>
        </a:xfrm>
        <a:prstGeom prst="roundRect">
          <a:avLst>
            <a:gd name="adj" fmla="val 10000"/>
          </a:avLst>
        </a:prstGeom>
        <a:gradFill rotWithShape="0">
          <a:gsLst>
            <a:gs pos="0">
              <a:schemeClr val="accent6">
                <a:hueOff val="0"/>
                <a:satOff val="0"/>
                <a:lumOff val="0"/>
                <a:alphaOff val="0"/>
                <a:shade val="58000"/>
                <a:satMod val="150000"/>
              </a:schemeClr>
            </a:gs>
            <a:gs pos="72000">
              <a:schemeClr val="accent6">
                <a:hueOff val="0"/>
                <a:satOff val="0"/>
                <a:lumOff val="0"/>
                <a:alphaOff val="0"/>
                <a:tint val="90000"/>
                <a:satMod val="135000"/>
              </a:schemeClr>
            </a:gs>
            <a:gs pos="100000">
              <a:schemeClr val="accent6">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smtClean="0">
              <a:solidFill>
                <a:schemeClr val="bg1"/>
              </a:solidFill>
            </a:rPr>
            <a:t>外地 </a:t>
          </a:r>
          <a:r>
            <a:rPr lang="en-US" sz="1500" b="1" kern="1200" smtClean="0">
              <a:solidFill>
                <a:schemeClr val="bg1"/>
              </a:solidFill>
            </a:rPr>
            <a:t>50%</a:t>
          </a:r>
          <a:endParaRPr lang="zh-CN" sz="1500" b="1" kern="1200">
            <a:solidFill>
              <a:schemeClr val="bg1"/>
            </a:solidFill>
          </a:endParaRPr>
        </a:p>
      </dsp:txBody>
      <dsp:txXfrm>
        <a:off x="2719934" y="574936"/>
        <a:ext cx="937901" cy="454800"/>
      </dsp:txXfrm>
    </dsp:sp>
    <dsp:sp modelId="{F69AFB98-5E59-4B38-869E-E86C2A1C6FC3}">
      <dsp:nvSpPr>
        <dsp:cNvPr id="0" name=""/>
        <dsp:cNvSpPr/>
      </dsp:nvSpPr>
      <dsp:spPr>
        <a:xfrm rot="3310531">
          <a:off x="821477" y="1337775"/>
          <a:ext cx="676771" cy="40253"/>
        </a:xfrm>
        <a:custGeom>
          <a:avLst/>
          <a:gdLst/>
          <a:ahLst/>
          <a:cxnLst/>
          <a:rect l="0" t="0" r="0" b="0"/>
          <a:pathLst>
            <a:path>
              <a:moveTo>
                <a:pt x="0" y="20126"/>
              </a:moveTo>
              <a:lnTo>
                <a:pt x="676771" y="20126"/>
              </a:lnTo>
            </a:path>
          </a:pathLst>
        </a:custGeom>
        <a:noFill/>
        <a:ln w="381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1142943" y="1340983"/>
        <a:ext cx="33838" cy="33838"/>
      </dsp:txXfrm>
    </dsp:sp>
    <dsp:sp modelId="{67434A2B-F84A-44BD-AEEB-1D6692DFF20D}">
      <dsp:nvSpPr>
        <dsp:cNvPr id="0" name=""/>
        <dsp:cNvSpPr/>
      </dsp:nvSpPr>
      <dsp:spPr>
        <a:xfrm>
          <a:off x="1353103" y="1394135"/>
          <a:ext cx="966201" cy="483100"/>
        </a:xfrm>
        <a:prstGeom prst="roundRect">
          <a:avLst>
            <a:gd name="adj" fmla="val 10000"/>
          </a:avLst>
        </a:prstGeom>
        <a:gradFill rotWithShape="0">
          <a:gsLst>
            <a:gs pos="0">
              <a:schemeClr val="accent5">
                <a:hueOff val="0"/>
                <a:satOff val="0"/>
                <a:lumOff val="0"/>
                <a:alphaOff val="0"/>
                <a:shade val="58000"/>
                <a:satMod val="150000"/>
              </a:schemeClr>
            </a:gs>
            <a:gs pos="72000">
              <a:schemeClr val="accent5">
                <a:hueOff val="0"/>
                <a:satOff val="0"/>
                <a:lumOff val="0"/>
                <a:alphaOff val="0"/>
                <a:tint val="90000"/>
                <a:satMod val="135000"/>
              </a:schemeClr>
            </a:gs>
            <a:gs pos="100000">
              <a:schemeClr val="accent5">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dirty="0" smtClean="0">
              <a:solidFill>
                <a:schemeClr val="bg1"/>
              </a:solidFill>
            </a:rPr>
            <a:t>未录取 </a:t>
          </a:r>
          <a:r>
            <a:rPr lang="en-US" sz="1500" b="1" kern="1200" dirty="0" smtClean="0">
              <a:solidFill>
                <a:schemeClr val="bg1"/>
              </a:solidFill>
            </a:rPr>
            <a:t>75%</a:t>
          </a:r>
          <a:endParaRPr lang="zh-CN" sz="1500" b="1" kern="1200" dirty="0">
            <a:solidFill>
              <a:schemeClr val="bg1"/>
            </a:solidFill>
          </a:endParaRPr>
        </a:p>
      </dsp:txBody>
      <dsp:txXfrm>
        <a:off x="1367253" y="1408285"/>
        <a:ext cx="937901" cy="454800"/>
      </dsp:txXfrm>
    </dsp:sp>
    <dsp:sp modelId="{A08198F9-9337-4391-B496-AC251C592BF0}">
      <dsp:nvSpPr>
        <dsp:cNvPr id="0" name=""/>
        <dsp:cNvSpPr/>
      </dsp:nvSpPr>
      <dsp:spPr>
        <a:xfrm rot="19457599">
          <a:off x="2274568" y="1476667"/>
          <a:ext cx="475952" cy="40253"/>
        </a:xfrm>
        <a:custGeom>
          <a:avLst/>
          <a:gdLst/>
          <a:ahLst/>
          <a:cxnLst/>
          <a:rect l="0" t="0" r="0" b="0"/>
          <a:pathLst>
            <a:path>
              <a:moveTo>
                <a:pt x="0" y="20126"/>
              </a:moveTo>
              <a:lnTo>
                <a:pt x="475952" y="20126"/>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2500645" y="1484895"/>
        <a:ext cx="23797" cy="23797"/>
      </dsp:txXfrm>
    </dsp:sp>
    <dsp:sp modelId="{643ACECC-B471-42D7-830C-445B45785D27}">
      <dsp:nvSpPr>
        <dsp:cNvPr id="0" name=""/>
        <dsp:cNvSpPr/>
      </dsp:nvSpPr>
      <dsp:spPr>
        <a:xfrm>
          <a:off x="2705784" y="1116352"/>
          <a:ext cx="966201" cy="483100"/>
        </a:xfrm>
        <a:prstGeom prst="roundRect">
          <a:avLst>
            <a:gd name="adj" fmla="val 10000"/>
          </a:avLst>
        </a:prstGeom>
        <a:gradFill rotWithShape="0">
          <a:gsLst>
            <a:gs pos="0">
              <a:schemeClr val="accent6">
                <a:hueOff val="0"/>
                <a:satOff val="0"/>
                <a:lumOff val="0"/>
                <a:alphaOff val="0"/>
                <a:shade val="58000"/>
                <a:satMod val="150000"/>
              </a:schemeClr>
            </a:gs>
            <a:gs pos="72000">
              <a:schemeClr val="accent6">
                <a:hueOff val="0"/>
                <a:satOff val="0"/>
                <a:lumOff val="0"/>
                <a:alphaOff val="0"/>
                <a:tint val="90000"/>
                <a:satMod val="135000"/>
              </a:schemeClr>
            </a:gs>
            <a:gs pos="100000">
              <a:schemeClr val="accent6">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smtClean="0">
              <a:solidFill>
                <a:schemeClr val="bg1"/>
              </a:solidFill>
            </a:rPr>
            <a:t>本市 </a:t>
          </a:r>
          <a:r>
            <a:rPr lang="en-US" sz="1500" b="1" kern="1200" smtClean="0">
              <a:solidFill>
                <a:schemeClr val="bg1"/>
              </a:solidFill>
            </a:rPr>
            <a:t>10%</a:t>
          </a:r>
          <a:endParaRPr lang="zh-CN" sz="1500" b="1" kern="1200">
            <a:solidFill>
              <a:schemeClr val="bg1"/>
            </a:solidFill>
          </a:endParaRPr>
        </a:p>
      </dsp:txBody>
      <dsp:txXfrm>
        <a:off x="2719934" y="1130502"/>
        <a:ext cx="937901" cy="454800"/>
      </dsp:txXfrm>
    </dsp:sp>
    <dsp:sp modelId="{20796769-0BDA-4E13-B92D-03C5C9564B06}">
      <dsp:nvSpPr>
        <dsp:cNvPr id="0" name=""/>
        <dsp:cNvSpPr/>
      </dsp:nvSpPr>
      <dsp:spPr>
        <a:xfrm rot="2142401">
          <a:off x="2274568" y="1754450"/>
          <a:ext cx="475952" cy="40253"/>
        </a:xfrm>
        <a:custGeom>
          <a:avLst/>
          <a:gdLst/>
          <a:ahLst/>
          <a:cxnLst/>
          <a:rect l="0" t="0" r="0" b="0"/>
          <a:pathLst>
            <a:path>
              <a:moveTo>
                <a:pt x="0" y="20126"/>
              </a:moveTo>
              <a:lnTo>
                <a:pt x="475952" y="20126"/>
              </a:lnTo>
            </a:path>
          </a:pathLst>
        </a:custGeom>
        <a:noFill/>
        <a:ln w="381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b="1" kern="1200">
            <a:solidFill>
              <a:schemeClr val="bg1"/>
            </a:solidFill>
          </a:endParaRPr>
        </a:p>
      </dsp:txBody>
      <dsp:txXfrm>
        <a:off x="2500645" y="1762678"/>
        <a:ext cx="23797" cy="23797"/>
      </dsp:txXfrm>
    </dsp:sp>
    <dsp:sp modelId="{9C42B962-B21A-41F2-80AC-CA37B2124658}">
      <dsp:nvSpPr>
        <dsp:cNvPr id="0" name=""/>
        <dsp:cNvSpPr/>
      </dsp:nvSpPr>
      <dsp:spPr>
        <a:xfrm>
          <a:off x="2705784" y="1671918"/>
          <a:ext cx="966201" cy="483100"/>
        </a:xfrm>
        <a:prstGeom prst="roundRect">
          <a:avLst>
            <a:gd name="adj" fmla="val 10000"/>
          </a:avLst>
        </a:prstGeom>
        <a:gradFill rotWithShape="0">
          <a:gsLst>
            <a:gs pos="0">
              <a:schemeClr val="accent6">
                <a:hueOff val="0"/>
                <a:satOff val="0"/>
                <a:lumOff val="0"/>
                <a:alphaOff val="0"/>
                <a:shade val="58000"/>
                <a:satMod val="150000"/>
              </a:schemeClr>
            </a:gs>
            <a:gs pos="72000">
              <a:schemeClr val="accent6">
                <a:hueOff val="0"/>
                <a:satOff val="0"/>
                <a:lumOff val="0"/>
                <a:alphaOff val="0"/>
                <a:tint val="90000"/>
                <a:satMod val="135000"/>
              </a:schemeClr>
            </a:gs>
            <a:gs pos="100000">
              <a:schemeClr val="accent6">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sz="1500" b="1" kern="1200" dirty="0" smtClean="0">
              <a:solidFill>
                <a:schemeClr val="bg1"/>
              </a:solidFill>
            </a:rPr>
            <a:t>外地 </a:t>
          </a:r>
          <a:r>
            <a:rPr lang="en-US" sz="1500" b="1" kern="1200" dirty="0" smtClean="0">
              <a:solidFill>
                <a:schemeClr val="bg1"/>
              </a:solidFill>
            </a:rPr>
            <a:t>90%</a:t>
          </a:r>
          <a:endParaRPr lang="zh-CN" sz="1500" b="1" kern="1200" dirty="0">
            <a:solidFill>
              <a:schemeClr val="bg1"/>
            </a:solidFill>
          </a:endParaRPr>
        </a:p>
      </dsp:txBody>
      <dsp:txXfrm>
        <a:off x="2719934" y="1686068"/>
        <a:ext cx="937901" cy="4548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E2727-1F58-4404-A0AB-F6EF7E23615A}">
      <dsp:nvSpPr>
        <dsp:cNvPr id="0" name=""/>
        <dsp:cNvSpPr/>
      </dsp:nvSpPr>
      <dsp:spPr>
        <a:xfrm>
          <a:off x="0" y="4341"/>
          <a:ext cx="6480720" cy="547200"/>
        </a:xfrm>
        <a:prstGeom prst="rect">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w="9525" cap="flat" cmpd="sng" algn="ctr">
          <a:solidFill>
            <a:schemeClr val="accent1">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zh-CN" sz="1900" b="1" kern="1200" dirty="0" smtClean="0"/>
            <a:t>比较：</a:t>
          </a:r>
          <a:endParaRPr lang="zh-CN" sz="1900" b="1" kern="1200" dirty="0"/>
        </a:p>
      </dsp:txBody>
      <dsp:txXfrm>
        <a:off x="0" y="4341"/>
        <a:ext cx="6480720" cy="547200"/>
      </dsp:txXfrm>
    </dsp:sp>
    <dsp:sp modelId="{E51C64B9-E013-418F-AE7E-51D44ED43D42}">
      <dsp:nvSpPr>
        <dsp:cNvPr id="0" name=""/>
        <dsp:cNvSpPr/>
      </dsp:nvSpPr>
      <dsp:spPr>
        <a:xfrm>
          <a:off x="0" y="551541"/>
          <a:ext cx="6480720" cy="146033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t>当不知道考生是本地或外地时：</a:t>
          </a:r>
          <a:endParaRPr lang="zh-CN" sz="1900" b="1" kern="1200" dirty="0"/>
        </a:p>
        <a:p>
          <a:pPr marL="342900" lvl="2" indent="-171450" algn="l" defTabSz="844550" rtl="0">
            <a:lnSpc>
              <a:spcPct val="90000"/>
            </a:lnSpc>
            <a:spcBef>
              <a:spcPct val="0"/>
            </a:spcBef>
            <a:spcAft>
              <a:spcPct val="15000"/>
            </a:spcAft>
            <a:buChar char="••"/>
          </a:pPr>
          <a:endParaRPr lang="zh-CN" sz="1900" b="1" kern="1200" dirty="0"/>
        </a:p>
        <a:p>
          <a:pPr marL="171450" lvl="1" indent="-171450" algn="l" defTabSz="844550" rtl="0">
            <a:lnSpc>
              <a:spcPct val="90000"/>
            </a:lnSpc>
            <a:spcBef>
              <a:spcPct val="0"/>
            </a:spcBef>
            <a:spcAft>
              <a:spcPct val="15000"/>
            </a:spcAft>
            <a:buChar char="••"/>
          </a:pPr>
          <a:endParaRPr lang="zh-CN" sz="1900" b="1" kern="1200" dirty="0"/>
        </a:p>
        <a:p>
          <a:pPr marL="171450" lvl="1" indent="-171450" algn="l" defTabSz="844550" rtl="0">
            <a:lnSpc>
              <a:spcPct val="90000"/>
            </a:lnSpc>
            <a:spcBef>
              <a:spcPct val="0"/>
            </a:spcBef>
            <a:spcAft>
              <a:spcPct val="15000"/>
            </a:spcAft>
            <a:buChar char="••"/>
          </a:pPr>
          <a:r>
            <a:rPr lang="zh-CN" sz="1900" b="1" kern="1200" dirty="0" smtClean="0"/>
            <a:t>由于不确定度的减少，获得了一定的信息量</a:t>
          </a:r>
          <a:endParaRPr lang="zh-CN" sz="1900" b="1" kern="1200" dirty="0"/>
        </a:p>
      </dsp:txBody>
      <dsp:txXfrm>
        <a:off x="0" y="551541"/>
        <a:ext cx="6480720" cy="146033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71F7A-A225-4E26-B2B1-042F27CCFC3E}">
      <dsp:nvSpPr>
        <dsp:cNvPr id="0" name=""/>
        <dsp:cNvSpPr/>
      </dsp:nvSpPr>
      <dsp:spPr>
        <a:xfrm>
          <a:off x="0" y="85401"/>
          <a:ext cx="2808312" cy="604800"/>
        </a:xfrm>
        <a:prstGeom prst="rect">
          <a:avLst/>
        </a:prstGeom>
        <a:gradFill rotWithShape="0">
          <a:gsLst>
            <a:gs pos="0">
              <a:schemeClr val="accent2">
                <a:hueOff val="0"/>
                <a:satOff val="0"/>
                <a:lumOff val="0"/>
                <a:alphaOff val="0"/>
                <a:shade val="58000"/>
                <a:satMod val="150000"/>
              </a:schemeClr>
            </a:gs>
            <a:gs pos="72000">
              <a:schemeClr val="accent2">
                <a:hueOff val="0"/>
                <a:satOff val="0"/>
                <a:lumOff val="0"/>
                <a:alphaOff val="0"/>
                <a:tint val="90000"/>
                <a:satMod val="135000"/>
              </a:schemeClr>
            </a:gs>
            <a:gs pos="100000">
              <a:schemeClr val="accent2">
                <a:hueOff val="0"/>
                <a:satOff val="0"/>
                <a:lumOff val="0"/>
                <a:alphaOff val="0"/>
                <a:tint val="80000"/>
                <a:satMod val="155000"/>
              </a:schemeClr>
            </a:gs>
          </a:gsLst>
          <a:lin ang="16200000" scaled="0"/>
        </a:gradFill>
        <a:ln w="9525" cap="flat" cmpd="sng" algn="ctr">
          <a:solidFill>
            <a:schemeClr val="accent2">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b="1" kern="1200" smtClean="0"/>
            <a:t>物理意义：</a:t>
          </a:r>
          <a:endParaRPr lang="zh-CN" sz="2100" b="1" kern="1200"/>
        </a:p>
      </dsp:txBody>
      <dsp:txXfrm>
        <a:off x="0" y="85401"/>
        <a:ext cx="2808312" cy="604800"/>
      </dsp:txXfrm>
    </dsp:sp>
    <dsp:sp modelId="{78CE9B8E-6619-4552-BD81-4058B10069C0}">
      <dsp:nvSpPr>
        <dsp:cNvPr id="0" name=""/>
        <dsp:cNvSpPr/>
      </dsp:nvSpPr>
      <dsp:spPr>
        <a:xfrm>
          <a:off x="0" y="690201"/>
          <a:ext cx="2808312" cy="311283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t>两个随机事件同时发生后，其所提供的联合自信息量等于其中一个事件发生后提供的自信息量，与该事件发生后另一个事件也发生所提供的条件自信息量，二者的和。</a:t>
          </a:r>
          <a:endParaRPr lang="zh-CN" sz="2100" b="1" kern="1200" dirty="0"/>
        </a:p>
      </dsp:txBody>
      <dsp:txXfrm>
        <a:off x="0" y="690201"/>
        <a:ext cx="2808312" cy="31128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3D758-CC3A-47E7-9462-5D58EB7D3CF6}">
      <dsp:nvSpPr>
        <dsp:cNvPr id="0" name=""/>
        <dsp:cNvSpPr/>
      </dsp:nvSpPr>
      <dsp:spPr>
        <a:xfrm>
          <a:off x="0" y="3567"/>
          <a:ext cx="2736304" cy="979200"/>
        </a:xfrm>
        <a:prstGeom prst="rect">
          <a:avLst/>
        </a:prstGeom>
        <a:gradFill rotWithShape="0">
          <a:gsLst>
            <a:gs pos="0">
              <a:schemeClr val="accent4">
                <a:hueOff val="0"/>
                <a:satOff val="0"/>
                <a:lumOff val="0"/>
                <a:alphaOff val="0"/>
                <a:shade val="58000"/>
                <a:satMod val="150000"/>
              </a:schemeClr>
            </a:gs>
            <a:gs pos="72000">
              <a:schemeClr val="accent4">
                <a:hueOff val="0"/>
                <a:satOff val="0"/>
                <a:lumOff val="0"/>
                <a:alphaOff val="0"/>
                <a:tint val="90000"/>
                <a:satMod val="135000"/>
              </a:schemeClr>
            </a:gs>
            <a:gs pos="100000">
              <a:schemeClr val="accent4">
                <a:hueOff val="0"/>
                <a:satOff val="0"/>
                <a:lumOff val="0"/>
                <a:alphaOff val="0"/>
                <a:tint val="80000"/>
                <a:satMod val="155000"/>
              </a:schemeClr>
            </a:gs>
          </a:gsLst>
          <a:lin ang="16200000" scaled="0"/>
        </a:gradFill>
        <a:ln w="9525" cap="flat" cmpd="sng" algn="ctr">
          <a:solidFill>
            <a:schemeClr val="accent4">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rtl="0">
            <a:lnSpc>
              <a:spcPct val="90000"/>
            </a:lnSpc>
            <a:spcBef>
              <a:spcPct val="0"/>
            </a:spcBef>
            <a:spcAft>
              <a:spcPct val="35000"/>
            </a:spcAft>
          </a:pPr>
          <a:r>
            <a:rPr lang="zh-CN" altLang="en-US" sz="2000" b="1" kern="1200" dirty="0" smtClean="0">
              <a:latin typeface="+mj-ea"/>
              <a:ea typeface="+mj-ea"/>
            </a:rPr>
            <a:t>分析：甲、乙谁的平均不确定度大？</a:t>
          </a:r>
          <a:endParaRPr lang="zh-CN" altLang="en-US" sz="2000" b="1" kern="1200" dirty="0">
            <a:latin typeface="+mj-ea"/>
            <a:ea typeface="+mj-ea"/>
          </a:endParaRPr>
        </a:p>
      </dsp:txBody>
      <dsp:txXfrm>
        <a:off x="0" y="3567"/>
        <a:ext cx="2736304" cy="979200"/>
      </dsp:txXfrm>
    </dsp:sp>
    <dsp:sp modelId="{AEE249FC-92F6-4424-8C53-70C920FF23A2}">
      <dsp:nvSpPr>
        <dsp:cNvPr id="0" name=""/>
        <dsp:cNvSpPr/>
      </dsp:nvSpPr>
      <dsp:spPr>
        <a:xfrm>
          <a:off x="0" y="982767"/>
          <a:ext cx="2736304" cy="1866600"/>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rtl="0">
            <a:lnSpc>
              <a:spcPct val="90000"/>
            </a:lnSpc>
            <a:spcBef>
              <a:spcPct val="0"/>
            </a:spcBef>
            <a:spcAft>
              <a:spcPct val="15000"/>
            </a:spcAft>
            <a:buChar char="••"/>
          </a:pPr>
          <a:r>
            <a:rPr lang="zh-CN" altLang="en-US" sz="2000" b="1" kern="1200" dirty="0" smtClean="0">
              <a:solidFill>
                <a:srgbClr val="C00000"/>
              </a:solidFill>
              <a:latin typeface="+mj-ea"/>
              <a:ea typeface="+mj-ea"/>
            </a:rPr>
            <a:t>猜测：</a:t>
          </a:r>
          <a:r>
            <a:rPr lang="zh-CN" altLang="en-US" sz="2000" b="1" kern="1200" dirty="0" smtClean="0">
              <a:latin typeface="+mj-ea"/>
              <a:ea typeface="+mj-ea"/>
            </a:rPr>
            <a:t>甲的平均不确定度大，因为其消息数更多，分布也相对更均匀。</a:t>
          </a:r>
          <a:endParaRPr lang="zh-CN" altLang="en-US" sz="2000" b="1" kern="1200" dirty="0">
            <a:latin typeface="+mj-ea"/>
            <a:ea typeface="+mj-ea"/>
          </a:endParaRPr>
        </a:p>
      </dsp:txBody>
      <dsp:txXfrm>
        <a:off x="0" y="982767"/>
        <a:ext cx="2736304" cy="18666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DF060-EB9F-4B66-A69E-231C1C3DB136}">
      <dsp:nvSpPr>
        <dsp:cNvPr id="0" name=""/>
        <dsp:cNvSpPr/>
      </dsp:nvSpPr>
      <dsp:spPr>
        <a:xfrm rot="5400000">
          <a:off x="4294684" y="-2708288"/>
          <a:ext cx="748883" cy="6352680"/>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确定性信源的平均自信息量</a:t>
          </a:r>
          <a:r>
            <a:rPr lang="en-US" altLang="zh-CN" sz="2400" b="1" kern="1200" dirty="0" smtClean="0"/>
            <a:t>(</a:t>
          </a:r>
          <a:r>
            <a:rPr lang="zh-CN" altLang="en-US" sz="2400" b="1" kern="1200" dirty="0" smtClean="0"/>
            <a:t>不确定度</a:t>
          </a:r>
          <a:r>
            <a:rPr lang="en-US" altLang="zh-CN" sz="2400" b="1" kern="1200" dirty="0" smtClean="0"/>
            <a:t>)</a:t>
          </a:r>
          <a:r>
            <a:rPr lang="zh-CN" altLang="en-US" sz="2400" b="1" kern="1200" dirty="0" smtClean="0"/>
            <a:t>为</a:t>
          </a:r>
          <a:r>
            <a:rPr lang="en-US" altLang="zh-CN" sz="2400" b="1" kern="1200" dirty="0" smtClean="0"/>
            <a:t>0</a:t>
          </a:r>
          <a:r>
            <a:rPr lang="zh-CN" altLang="en-US" sz="2400" b="1" kern="1200" dirty="0" smtClean="0"/>
            <a:t>。</a:t>
          </a:r>
          <a:endParaRPr lang="zh-CN" altLang="en-US" sz="2400" b="1" kern="1200" dirty="0"/>
        </a:p>
      </dsp:txBody>
      <dsp:txXfrm rot="-5400000">
        <a:off x="1492786" y="130167"/>
        <a:ext cx="6316123" cy="675769"/>
      </dsp:txXfrm>
    </dsp:sp>
    <dsp:sp modelId="{2091EC94-3631-4E39-A3DC-2C229BBE77E3}">
      <dsp:nvSpPr>
        <dsp:cNvPr id="0" name=""/>
        <dsp:cNvSpPr/>
      </dsp:nvSpPr>
      <dsp:spPr>
        <a:xfrm>
          <a:off x="3405" y="0"/>
          <a:ext cx="1489380" cy="936104"/>
        </a:xfrm>
        <a:prstGeom prst="roundRect">
          <a:avLst/>
        </a:prstGeom>
        <a:gradFill rotWithShape="0">
          <a:gsLst>
            <a:gs pos="0">
              <a:schemeClr val="accent2">
                <a:alpha val="90000"/>
                <a:hueOff val="0"/>
                <a:satOff val="0"/>
                <a:lumOff val="0"/>
                <a:alphaOff val="0"/>
                <a:shade val="58000"/>
                <a:satMod val="150000"/>
              </a:schemeClr>
            </a:gs>
            <a:gs pos="72000">
              <a:schemeClr val="accent2">
                <a:alpha val="90000"/>
                <a:hueOff val="0"/>
                <a:satOff val="0"/>
                <a:lumOff val="0"/>
                <a:alphaOff val="0"/>
                <a:tint val="90000"/>
                <a:satMod val="135000"/>
              </a:schemeClr>
            </a:gs>
            <a:gs pos="100000">
              <a:schemeClr val="accent2">
                <a:alpha val="90000"/>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rtl="0">
            <a:lnSpc>
              <a:spcPct val="90000"/>
            </a:lnSpc>
            <a:spcBef>
              <a:spcPct val="0"/>
            </a:spcBef>
            <a:spcAft>
              <a:spcPct val="35000"/>
            </a:spcAft>
          </a:pPr>
          <a:r>
            <a:rPr lang="zh-CN" altLang="en-US" sz="2800" kern="1200" dirty="0" smtClean="0"/>
            <a:t>结论：</a:t>
          </a:r>
          <a:endParaRPr lang="zh-CN" altLang="en-US" sz="2800" kern="1200" dirty="0"/>
        </a:p>
      </dsp:txBody>
      <dsp:txXfrm>
        <a:off x="49102" y="45697"/>
        <a:ext cx="1397986" cy="84471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38EAD-B34C-437E-95DD-77A057106727}">
      <dsp:nvSpPr>
        <dsp:cNvPr id="0" name=""/>
        <dsp:cNvSpPr/>
      </dsp:nvSpPr>
      <dsp:spPr>
        <a:xfrm rot="5400000">
          <a:off x="3852332" y="-2364168"/>
          <a:ext cx="806489" cy="5736449"/>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t>平均不确定度为</a:t>
          </a:r>
          <a:r>
            <a:rPr lang="en-US" altLang="zh-CN" sz="2400" b="1" kern="1200" dirty="0" smtClean="0"/>
            <a:t>0</a:t>
          </a:r>
          <a:r>
            <a:rPr lang="zh-CN" altLang="en-US" sz="2400" b="1" kern="1200" dirty="0" smtClean="0"/>
            <a:t>。</a:t>
          </a:r>
          <a:r>
            <a:rPr lang="en-US" altLang="zh-CN" sz="2400" b="1" kern="1200" dirty="0" smtClean="0"/>
            <a:t>(</a:t>
          </a:r>
          <a:r>
            <a:rPr lang="zh-CN" altLang="en-US" sz="2400" b="1" kern="1200" dirty="0" smtClean="0"/>
            <a:t>只有一种可能性</a:t>
          </a:r>
          <a:r>
            <a:rPr lang="en-US" altLang="zh-CN" sz="2400" b="1" kern="1200" dirty="0" smtClean="0"/>
            <a:t>)</a:t>
          </a:r>
          <a:endParaRPr lang="zh-CN" altLang="en-US" sz="2400" b="1" kern="1200" dirty="0"/>
        </a:p>
      </dsp:txBody>
      <dsp:txXfrm rot="-5400000">
        <a:off x="1387352" y="140182"/>
        <a:ext cx="5697079" cy="727749"/>
      </dsp:txXfrm>
    </dsp:sp>
    <dsp:sp modelId="{FCC6DF07-60C6-40EC-9CC3-C802446F25CF}">
      <dsp:nvSpPr>
        <dsp:cNvPr id="0" name=""/>
        <dsp:cNvSpPr/>
      </dsp:nvSpPr>
      <dsp:spPr>
        <a:xfrm>
          <a:off x="4990" y="0"/>
          <a:ext cx="1382361" cy="1008111"/>
        </a:xfrm>
        <a:prstGeom prst="roundRect">
          <a:avLst/>
        </a:prstGeom>
        <a:gradFill rotWithShape="0">
          <a:gsLst>
            <a:gs pos="0">
              <a:schemeClr val="accent4">
                <a:hueOff val="0"/>
                <a:satOff val="0"/>
                <a:lumOff val="0"/>
                <a:alphaOff val="0"/>
                <a:shade val="58000"/>
                <a:satMod val="150000"/>
              </a:schemeClr>
            </a:gs>
            <a:gs pos="72000">
              <a:schemeClr val="accent4">
                <a:hueOff val="0"/>
                <a:satOff val="0"/>
                <a:lumOff val="0"/>
                <a:alphaOff val="0"/>
                <a:tint val="90000"/>
                <a:satMod val="135000"/>
              </a:schemeClr>
            </a:gs>
            <a:gs pos="100000">
              <a:schemeClr val="accent4">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猜测：</a:t>
          </a:r>
          <a:endParaRPr lang="zh-CN" altLang="en-US" sz="2400" kern="1200" dirty="0"/>
        </a:p>
      </dsp:txBody>
      <dsp:txXfrm>
        <a:off x="54202" y="49212"/>
        <a:ext cx="1283937" cy="90968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38EAD-B34C-437E-95DD-77A057106727}">
      <dsp:nvSpPr>
        <dsp:cNvPr id="0" name=""/>
        <dsp:cNvSpPr/>
      </dsp:nvSpPr>
      <dsp:spPr>
        <a:xfrm rot="5400000">
          <a:off x="3294266" y="-2037601"/>
          <a:ext cx="633051" cy="4867290"/>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zh-CN" altLang="en-US" sz="1800" b="1" kern="1200" dirty="0" smtClean="0"/>
            <a:t>消息数相同的前提下</a:t>
          </a:r>
          <a:r>
            <a:rPr lang="en-US" altLang="zh-CN" sz="1800" b="1" kern="1200" dirty="0" smtClean="0"/>
            <a:t>, </a:t>
          </a:r>
          <a:r>
            <a:rPr lang="zh-CN" altLang="en-US" sz="1800" b="1" kern="1200" dirty="0" smtClean="0"/>
            <a:t>均匀分布的不确定度更大。</a:t>
          </a:r>
          <a:endParaRPr lang="zh-CN" altLang="en-US" sz="1800" b="1" kern="1200" dirty="0"/>
        </a:p>
      </dsp:txBody>
      <dsp:txXfrm rot="-5400000">
        <a:off x="1177147" y="110421"/>
        <a:ext cx="4836387" cy="571245"/>
      </dsp:txXfrm>
    </dsp:sp>
    <dsp:sp modelId="{FCC6DF07-60C6-40EC-9CC3-C802446F25CF}">
      <dsp:nvSpPr>
        <dsp:cNvPr id="0" name=""/>
        <dsp:cNvSpPr/>
      </dsp:nvSpPr>
      <dsp:spPr>
        <a:xfrm>
          <a:off x="4234" y="386"/>
          <a:ext cx="1172913" cy="791314"/>
        </a:xfrm>
        <a:prstGeom prst="roundRect">
          <a:avLst/>
        </a:prstGeom>
        <a:gradFill rotWithShape="0">
          <a:gsLst>
            <a:gs pos="0">
              <a:schemeClr val="accent4">
                <a:hueOff val="0"/>
                <a:satOff val="0"/>
                <a:lumOff val="0"/>
                <a:alphaOff val="0"/>
                <a:shade val="58000"/>
                <a:satMod val="150000"/>
              </a:schemeClr>
            </a:gs>
            <a:gs pos="72000">
              <a:schemeClr val="accent4">
                <a:hueOff val="0"/>
                <a:satOff val="0"/>
                <a:lumOff val="0"/>
                <a:alphaOff val="0"/>
                <a:tint val="90000"/>
                <a:satMod val="135000"/>
              </a:schemeClr>
            </a:gs>
            <a:gs pos="100000">
              <a:schemeClr val="accent4">
                <a:hueOff val="0"/>
                <a:satOff val="0"/>
                <a:lumOff val="0"/>
                <a:alphaOff val="0"/>
                <a:tint val="80000"/>
                <a:satMod val="155000"/>
              </a:schemeClr>
            </a:gs>
          </a:gsLst>
          <a:lin ang="16200000" scaled="0"/>
        </a:gradFill>
        <a:ln>
          <a:noFill/>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t>猜测：</a:t>
          </a:r>
          <a:endParaRPr lang="zh-CN" altLang="en-US" sz="2400" kern="1200" dirty="0"/>
        </a:p>
      </dsp:txBody>
      <dsp:txXfrm>
        <a:off x="42863" y="39015"/>
        <a:ext cx="1095655" cy="71405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3E287A-4559-4749-9DD0-7A82E724452A}">
      <dsp:nvSpPr>
        <dsp:cNvPr id="0" name=""/>
        <dsp:cNvSpPr/>
      </dsp:nvSpPr>
      <dsp:spPr>
        <a:xfrm>
          <a:off x="0" y="72009"/>
          <a:ext cx="4464495" cy="691200"/>
        </a:xfrm>
        <a:prstGeom prst="rect">
          <a:avLst/>
        </a:prstGeom>
        <a:gradFill rotWithShape="0">
          <a:gsLst>
            <a:gs pos="0">
              <a:schemeClr val="accent2">
                <a:hueOff val="0"/>
                <a:satOff val="0"/>
                <a:lumOff val="0"/>
                <a:alphaOff val="0"/>
                <a:shade val="58000"/>
                <a:satMod val="150000"/>
              </a:schemeClr>
            </a:gs>
            <a:gs pos="72000">
              <a:schemeClr val="accent2">
                <a:hueOff val="0"/>
                <a:satOff val="0"/>
                <a:lumOff val="0"/>
                <a:alphaOff val="0"/>
                <a:tint val="90000"/>
                <a:satMod val="135000"/>
              </a:schemeClr>
            </a:gs>
            <a:gs pos="100000">
              <a:schemeClr val="accent2">
                <a:hueOff val="0"/>
                <a:satOff val="0"/>
                <a:lumOff val="0"/>
                <a:alphaOff val="0"/>
                <a:tint val="80000"/>
                <a:satMod val="155000"/>
              </a:schemeClr>
            </a:gs>
          </a:gsLst>
          <a:lin ang="16200000" scaled="0"/>
        </a:gradFill>
        <a:ln w="9525" cap="flat" cmpd="sng" algn="ctr">
          <a:solidFill>
            <a:schemeClr val="accent2">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rtl="0">
            <a:lnSpc>
              <a:spcPct val="90000"/>
            </a:lnSpc>
            <a:spcBef>
              <a:spcPct val="0"/>
            </a:spcBef>
            <a:spcAft>
              <a:spcPct val="35000"/>
            </a:spcAft>
          </a:pPr>
          <a:r>
            <a:rPr lang="zh-CN" altLang="en-US" sz="2800" b="1" kern="1200" dirty="0" smtClean="0"/>
            <a:t>物理意义：</a:t>
          </a:r>
          <a:endParaRPr lang="zh-CN" altLang="en-US" sz="2800" b="1" kern="1200" dirty="0"/>
        </a:p>
      </dsp:txBody>
      <dsp:txXfrm>
        <a:off x="0" y="72009"/>
        <a:ext cx="4464495" cy="691200"/>
      </dsp:txXfrm>
    </dsp:sp>
    <dsp:sp modelId="{B6863FC6-740E-4DFA-9C03-5731E8BC650E}">
      <dsp:nvSpPr>
        <dsp:cNvPr id="0" name=""/>
        <dsp:cNvSpPr/>
      </dsp:nvSpPr>
      <dsp:spPr>
        <a:xfrm>
          <a:off x="0" y="732443"/>
          <a:ext cx="4464495" cy="2898720"/>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t>两个随机变量所提供的平均信息量等于其中一个随机变量提供的平均信息量，与已知第一个随机变量后第二个随机变量提供的平均条件信息量，二者的和。</a:t>
          </a:r>
          <a:endParaRPr lang="zh-CN" sz="2400" b="1" kern="1200" dirty="0">
            <a:solidFill>
              <a:schemeClr val="accent2">
                <a:lumMod val="50000"/>
              </a:schemeClr>
            </a:solidFill>
          </a:endParaRPr>
        </a:p>
        <a:p>
          <a:pPr marL="228600" lvl="1" indent="-228600" algn="l" defTabSz="1066800" rtl="0">
            <a:lnSpc>
              <a:spcPct val="90000"/>
            </a:lnSpc>
            <a:spcBef>
              <a:spcPct val="0"/>
            </a:spcBef>
            <a:spcAft>
              <a:spcPct val="15000"/>
            </a:spcAft>
            <a:buChar char="••"/>
          </a:pPr>
          <a:r>
            <a:rPr lang="zh-CN" sz="2400" b="1" kern="1200" dirty="0" smtClean="0">
              <a:solidFill>
                <a:schemeClr val="accent2">
                  <a:lumMod val="50000"/>
                </a:schemeClr>
              </a:solidFill>
            </a:rPr>
            <a:t>(也适用于不确定度)</a:t>
          </a:r>
          <a:endParaRPr lang="zh-CN" sz="2400" b="1" kern="1200" dirty="0">
            <a:solidFill>
              <a:schemeClr val="accent2">
                <a:lumMod val="50000"/>
              </a:schemeClr>
            </a:solidFill>
          </a:endParaRPr>
        </a:p>
      </dsp:txBody>
      <dsp:txXfrm>
        <a:off x="0" y="732443"/>
        <a:ext cx="4464495" cy="289872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EBE8A-3A95-4A3E-9CEF-68735A076B59}">
      <dsp:nvSpPr>
        <dsp:cNvPr id="0" name=""/>
        <dsp:cNvSpPr/>
      </dsp:nvSpPr>
      <dsp:spPr>
        <a:xfrm>
          <a:off x="0" y="184293"/>
          <a:ext cx="3168351" cy="682226"/>
        </a:xfrm>
        <a:prstGeom prst="rect">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w="9525" cap="flat" cmpd="sng" algn="ctr">
          <a:solidFill>
            <a:schemeClr val="accent1">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solidFill>
                <a:srgbClr val="FFC000"/>
              </a:solidFill>
              <a:latin typeface="+mj-ea"/>
              <a:ea typeface="+mj-ea"/>
            </a:rPr>
            <a:t>物理意义</a:t>
          </a:r>
          <a:endParaRPr lang="zh-CN" altLang="en-US" sz="2400" b="1" kern="1200" dirty="0">
            <a:solidFill>
              <a:srgbClr val="FFC000"/>
            </a:solidFill>
            <a:latin typeface="+mj-ea"/>
            <a:ea typeface="+mj-ea"/>
          </a:endParaRPr>
        </a:p>
      </dsp:txBody>
      <dsp:txXfrm>
        <a:off x="0" y="184293"/>
        <a:ext cx="3168351" cy="682226"/>
      </dsp:txXfrm>
    </dsp:sp>
    <dsp:sp modelId="{4A6294F6-313D-4ADD-8A51-BBBEF26FE0A7}">
      <dsp:nvSpPr>
        <dsp:cNvPr id="0" name=""/>
        <dsp:cNvSpPr/>
      </dsp:nvSpPr>
      <dsp:spPr>
        <a:xfrm>
          <a:off x="0" y="844272"/>
          <a:ext cx="3168351" cy="2190509"/>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zh-CN" sz="1900" b="1" kern="1200" dirty="0" smtClean="0">
              <a:latin typeface="+mj-ea"/>
              <a:ea typeface="+mj-ea"/>
            </a:rPr>
            <a:t>熵的结果与信源中各消息的具体取值无关，它只取决于信源的总体概率分布。</a:t>
          </a:r>
          <a:endParaRPr lang="zh-CN" sz="1900" b="1" kern="1200" dirty="0">
            <a:latin typeface="+mj-ea"/>
            <a:ea typeface="+mj-ea"/>
          </a:endParaRPr>
        </a:p>
        <a:p>
          <a:pPr marL="171450" lvl="1" indent="-171450" algn="l" defTabSz="844550" rtl="0">
            <a:lnSpc>
              <a:spcPct val="90000"/>
            </a:lnSpc>
            <a:spcBef>
              <a:spcPct val="0"/>
            </a:spcBef>
            <a:spcAft>
              <a:spcPct val="15000"/>
            </a:spcAft>
            <a:buChar char="••"/>
          </a:pPr>
          <a:r>
            <a:rPr lang="zh-CN" sz="1900" b="1" kern="1200" dirty="0" smtClean="0">
              <a:latin typeface="+mj-ea"/>
              <a:ea typeface="+mj-ea"/>
            </a:rPr>
            <a:t>熵反映的是信源的总体特性。</a:t>
          </a:r>
          <a:endParaRPr lang="zh-CN" sz="1900" b="1" kern="1200" dirty="0">
            <a:latin typeface="+mj-ea"/>
            <a:ea typeface="+mj-ea"/>
          </a:endParaRPr>
        </a:p>
      </dsp:txBody>
      <dsp:txXfrm>
        <a:off x="0" y="844272"/>
        <a:ext cx="3168351" cy="219050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EB6E9-619B-42BF-B5E8-F0DBA47A2059}">
      <dsp:nvSpPr>
        <dsp:cNvPr id="0" name=""/>
        <dsp:cNvSpPr/>
      </dsp:nvSpPr>
      <dsp:spPr>
        <a:xfrm>
          <a:off x="0" y="35661"/>
          <a:ext cx="7704856" cy="604800"/>
        </a:xfrm>
        <a:prstGeom prst="rect">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w="9525" cap="flat" cmpd="sng" algn="ctr">
          <a:solidFill>
            <a:schemeClr val="accent1">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rtl="0">
            <a:lnSpc>
              <a:spcPct val="90000"/>
            </a:lnSpc>
            <a:spcBef>
              <a:spcPct val="0"/>
            </a:spcBef>
            <a:spcAft>
              <a:spcPct val="35000"/>
            </a:spcAft>
          </a:pPr>
          <a:r>
            <a:rPr lang="zh-CN" sz="2100" b="1" kern="1200" dirty="0" smtClean="0">
              <a:solidFill>
                <a:srgbClr val="FFC000"/>
              </a:solidFill>
              <a:latin typeface="Century Schoolbook" pitchFamily="18" charset="0"/>
              <a:ea typeface="+mj-ea"/>
            </a:rPr>
            <a:t>物理意义：</a:t>
          </a:r>
          <a:endParaRPr lang="zh-CN" sz="2100" b="1" kern="1200" dirty="0">
            <a:solidFill>
              <a:srgbClr val="FFC000"/>
            </a:solidFill>
            <a:latin typeface="Century Schoolbook" pitchFamily="18" charset="0"/>
            <a:ea typeface="+mj-ea"/>
          </a:endParaRPr>
        </a:p>
      </dsp:txBody>
      <dsp:txXfrm>
        <a:off x="0" y="35661"/>
        <a:ext cx="7704856" cy="604800"/>
      </dsp:txXfrm>
    </dsp:sp>
    <dsp:sp modelId="{E9FEF9D1-8272-441C-86CD-10B424D58F09}">
      <dsp:nvSpPr>
        <dsp:cNvPr id="0" name=""/>
        <dsp:cNvSpPr/>
      </dsp:nvSpPr>
      <dsp:spPr>
        <a:xfrm>
          <a:off x="0" y="640461"/>
          <a:ext cx="7704856" cy="112407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rtl="0">
            <a:lnSpc>
              <a:spcPct val="90000"/>
            </a:lnSpc>
            <a:spcBef>
              <a:spcPct val="0"/>
            </a:spcBef>
            <a:spcAft>
              <a:spcPct val="15000"/>
            </a:spcAft>
            <a:buChar char="••"/>
          </a:pPr>
          <a:r>
            <a:rPr lang="zh-CN" sz="2100" b="1" kern="1200" dirty="0" smtClean="0">
              <a:solidFill>
                <a:srgbClr val="0000FF"/>
              </a:solidFill>
              <a:latin typeface="Century Schoolbook" pitchFamily="18" charset="0"/>
              <a:ea typeface="+mj-ea"/>
            </a:rPr>
            <a:t>已知</a:t>
          </a:r>
          <a:r>
            <a:rPr lang="en-US" sz="2100" b="1" i="1" kern="1200" dirty="0" smtClean="0">
              <a:solidFill>
                <a:srgbClr val="0000FF"/>
              </a:solidFill>
              <a:latin typeface="Century Schoolbook" pitchFamily="18" charset="0"/>
              <a:ea typeface="+mj-ea"/>
            </a:rPr>
            <a:t>Y</a:t>
          </a:r>
          <a:r>
            <a:rPr lang="zh-CN" sz="2100" b="1" kern="1200" dirty="0" smtClean="0">
              <a:solidFill>
                <a:srgbClr val="0000FF"/>
              </a:solidFill>
              <a:latin typeface="Century Schoolbook" pitchFamily="18" charset="0"/>
              <a:ea typeface="+mj-ea"/>
            </a:rPr>
            <a:t>时对</a:t>
          </a:r>
          <a:r>
            <a:rPr lang="en-US" sz="2100" b="1" i="1" kern="1200" dirty="0" smtClean="0">
              <a:solidFill>
                <a:srgbClr val="0000FF"/>
              </a:solidFill>
              <a:latin typeface="Century Schoolbook" pitchFamily="18" charset="0"/>
              <a:ea typeface="+mj-ea"/>
            </a:rPr>
            <a:t>X</a:t>
          </a:r>
          <a:r>
            <a:rPr lang="zh-CN" sz="2100" b="1" kern="1200" dirty="0" smtClean="0">
              <a:solidFill>
                <a:srgbClr val="0000FF"/>
              </a:solidFill>
              <a:latin typeface="Century Schoolbook" pitchFamily="18" charset="0"/>
              <a:ea typeface="+mj-ea"/>
            </a:rPr>
            <a:t>的平均不确定度，一般情况下小于对</a:t>
          </a:r>
          <a:r>
            <a:rPr lang="en-US" altLang="zh-CN" sz="2100" b="1" i="1" kern="1200" dirty="0" smtClean="0">
              <a:solidFill>
                <a:srgbClr val="0000FF"/>
              </a:solidFill>
              <a:latin typeface="Century Schoolbook" pitchFamily="18" charset="0"/>
              <a:ea typeface="+mj-ea"/>
            </a:rPr>
            <a:t>Y</a:t>
          </a:r>
          <a:r>
            <a:rPr lang="zh-CN" sz="2100" b="1" kern="1200" dirty="0" smtClean="0">
              <a:solidFill>
                <a:srgbClr val="0000FF"/>
              </a:solidFill>
              <a:latin typeface="Century Schoolbook" pitchFamily="18" charset="0"/>
              <a:ea typeface="+mj-ea"/>
            </a:rPr>
            <a:t>一无所知时的平均不确定度；或反之（</a:t>
          </a:r>
          <a:r>
            <a:rPr lang="en-US" altLang="zh-CN" sz="2100" b="1" i="1" kern="1200" dirty="0" smtClean="0">
              <a:solidFill>
                <a:srgbClr val="0000FF"/>
              </a:solidFill>
              <a:latin typeface="Century Schoolbook" pitchFamily="18" charset="0"/>
              <a:ea typeface="+mj-ea"/>
            </a:rPr>
            <a:t>X</a:t>
          </a:r>
          <a:r>
            <a:rPr lang="zh-CN" sz="2100" b="1" kern="1200" dirty="0" smtClean="0">
              <a:solidFill>
                <a:srgbClr val="0000FF"/>
              </a:solidFill>
              <a:latin typeface="Century Schoolbook" pitchFamily="18" charset="0"/>
              <a:ea typeface="+mj-ea"/>
            </a:rPr>
            <a:t>、</a:t>
          </a:r>
          <a:r>
            <a:rPr lang="en-US" altLang="zh-CN" sz="2100" b="1" i="1" kern="1200" dirty="0" smtClean="0">
              <a:solidFill>
                <a:srgbClr val="0000FF"/>
              </a:solidFill>
              <a:latin typeface="Century Schoolbook" pitchFamily="18" charset="0"/>
              <a:ea typeface="+mj-ea"/>
            </a:rPr>
            <a:t>Y</a:t>
          </a:r>
          <a:r>
            <a:rPr lang="zh-CN" sz="2100" b="1" kern="1200" dirty="0" smtClean="0">
              <a:solidFill>
                <a:srgbClr val="0000FF"/>
              </a:solidFill>
              <a:latin typeface="Century Schoolbook" pitchFamily="18" charset="0"/>
              <a:ea typeface="+mj-ea"/>
            </a:rPr>
            <a:t> 颠倒位置）。</a:t>
          </a:r>
          <a:endParaRPr lang="zh-CN" sz="2100" b="1" kern="1200" dirty="0">
            <a:solidFill>
              <a:srgbClr val="0000FF"/>
            </a:solidFill>
            <a:latin typeface="Century Schoolbook" pitchFamily="18" charset="0"/>
            <a:ea typeface="+mj-ea"/>
          </a:endParaRPr>
        </a:p>
      </dsp:txBody>
      <dsp:txXfrm>
        <a:off x="0" y="640461"/>
        <a:ext cx="7704856" cy="1124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1DAA1-76EA-43D1-B8E8-090F040AC221}">
      <dsp:nvSpPr>
        <dsp:cNvPr id="0" name=""/>
        <dsp:cNvSpPr/>
      </dsp:nvSpPr>
      <dsp:spPr>
        <a:xfrm>
          <a:off x="0" y="0"/>
          <a:ext cx="7560840" cy="593080"/>
        </a:xfrm>
        <a:prstGeom prst="rect">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w="9525" cap="flat" cmpd="sng" algn="ctr">
          <a:solidFill>
            <a:schemeClr val="accent1">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marL="1701800" lvl="0" indent="0" algn="l" defTabSz="1200150" rtl="0">
            <a:lnSpc>
              <a:spcPct val="90000"/>
            </a:lnSpc>
            <a:spcBef>
              <a:spcPct val="0"/>
            </a:spcBef>
            <a:spcAft>
              <a:spcPct val="35000"/>
            </a:spcAft>
          </a:pPr>
          <a:r>
            <a:rPr lang="en-US" sz="2700" b="1" kern="1200" dirty="0" smtClean="0">
              <a:solidFill>
                <a:schemeClr val="tx1"/>
              </a:solidFill>
              <a:latin typeface="Century Schoolbook" pitchFamily="18" charset="0"/>
            </a:rPr>
            <a:t>1.</a:t>
          </a:r>
          <a:r>
            <a:rPr lang="en-US" altLang="zh-CN" sz="2700" b="1" kern="1200" dirty="0" smtClean="0">
              <a:solidFill>
                <a:schemeClr val="tx1"/>
              </a:solidFill>
              <a:latin typeface="Century Schoolbook" pitchFamily="18" charset="0"/>
            </a:rPr>
            <a:t> </a:t>
          </a:r>
          <a:endParaRPr lang="zh-CN" sz="2700" b="1" kern="1200" dirty="0">
            <a:solidFill>
              <a:schemeClr val="tx1"/>
            </a:solidFill>
            <a:latin typeface="Century Schoolbook" pitchFamily="18" charset="0"/>
          </a:endParaRPr>
        </a:p>
      </dsp:txBody>
      <dsp:txXfrm>
        <a:off x="0" y="0"/>
        <a:ext cx="7560840" cy="593080"/>
      </dsp:txXfrm>
    </dsp:sp>
    <dsp:sp modelId="{D2D4B748-B412-4E71-A465-A54A5055D53E}">
      <dsp:nvSpPr>
        <dsp:cNvPr id="0" name=""/>
        <dsp:cNvSpPr/>
      </dsp:nvSpPr>
      <dsp:spPr>
        <a:xfrm>
          <a:off x="0" y="588254"/>
          <a:ext cx="7560840" cy="2220057"/>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1DAA1-76EA-43D1-B8E8-090F040AC221}">
      <dsp:nvSpPr>
        <dsp:cNvPr id="0" name=""/>
        <dsp:cNvSpPr/>
      </dsp:nvSpPr>
      <dsp:spPr>
        <a:xfrm>
          <a:off x="0" y="0"/>
          <a:ext cx="7560840" cy="593080"/>
        </a:xfrm>
        <a:prstGeom prst="rect">
          <a:avLst/>
        </a:prstGeom>
        <a:gradFill rotWithShape="0">
          <a:gsLst>
            <a:gs pos="0">
              <a:schemeClr val="accent2">
                <a:hueOff val="0"/>
                <a:satOff val="0"/>
                <a:lumOff val="0"/>
                <a:alphaOff val="0"/>
                <a:shade val="58000"/>
                <a:satMod val="150000"/>
              </a:schemeClr>
            </a:gs>
            <a:gs pos="72000">
              <a:schemeClr val="accent2">
                <a:hueOff val="0"/>
                <a:satOff val="0"/>
                <a:lumOff val="0"/>
                <a:alphaOff val="0"/>
                <a:tint val="90000"/>
                <a:satMod val="135000"/>
              </a:schemeClr>
            </a:gs>
            <a:gs pos="100000">
              <a:schemeClr val="accent2">
                <a:hueOff val="0"/>
                <a:satOff val="0"/>
                <a:lumOff val="0"/>
                <a:alphaOff val="0"/>
                <a:tint val="80000"/>
                <a:satMod val="155000"/>
              </a:schemeClr>
            </a:gs>
          </a:gsLst>
          <a:lin ang="16200000" scaled="0"/>
        </a:gradFill>
        <a:ln w="9525" cap="flat" cmpd="sng" algn="ctr">
          <a:solidFill>
            <a:schemeClr val="accent2">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marL="1701800" lvl="0" indent="0" algn="l" defTabSz="1200150" rtl="0">
            <a:lnSpc>
              <a:spcPct val="90000"/>
            </a:lnSpc>
            <a:spcBef>
              <a:spcPct val="0"/>
            </a:spcBef>
            <a:spcAft>
              <a:spcPct val="35000"/>
            </a:spcAft>
          </a:pPr>
          <a:r>
            <a:rPr lang="en-US" altLang="zh-CN" sz="2700" b="1" kern="1200" dirty="0" smtClean="0">
              <a:solidFill>
                <a:schemeClr val="bg1"/>
              </a:solidFill>
              <a:latin typeface="Century Schoolbook" pitchFamily="18" charset="0"/>
            </a:rPr>
            <a:t>2</a:t>
          </a:r>
          <a:r>
            <a:rPr lang="en-US" sz="2700" b="1" kern="1200" dirty="0" smtClean="0">
              <a:solidFill>
                <a:schemeClr val="bg1"/>
              </a:solidFill>
              <a:latin typeface="Century Schoolbook" pitchFamily="18" charset="0"/>
            </a:rPr>
            <a:t>.</a:t>
          </a:r>
          <a:r>
            <a:rPr lang="en-US" altLang="zh-CN" sz="2700" b="1" kern="1200" dirty="0" smtClean="0">
              <a:latin typeface="Century Schoolbook" pitchFamily="18" charset="0"/>
            </a:rPr>
            <a:t> </a:t>
          </a:r>
          <a:endParaRPr lang="zh-CN" sz="2700" b="1" kern="1200" dirty="0">
            <a:latin typeface="Century Schoolbook" pitchFamily="18" charset="0"/>
          </a:endParaRPr>
        </a:p>
      </dsp:txBody>
      <dsp:txXfrm>
        <a:off x="0" y="0"/>
        <a:ext cx="7560840" cy="593080"/>
      </dsp:txXfrm>
    </dsp:sp>
    <dsp:sp modelId="{D2D4B748-B412-4E71-A465-A54A5055D53E}">
      <dsp:nvSpPr>
        <dsp:cNvPr id="0" name=""/>
        <dsp:cNvSpPr/>
      </dsp:nvSpPr>
      <dsp:spPr>
        <a:xfrm>
          <a:off x="0" y="588254"/>
          <a:ext cx="7560840" cy="222005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1DAA1-76EA-43D1-B8E8-090F040AC221}">
      <dsp:nvSpPr>
        <dsp:cNvPr id="0" name=""/>
        <dsp:cNvSpPr/>
      </dsp:nvSpPr>
      <dsp:spPr>
        <a:xfrm>
          <a:off x="0" y="0"/>
          <a:ext cx="7560840" cy="593080"/>
        </a:xfrm>
        <a:prstGeom prst="rect">
          <a:avLst/>
        </a:prstGeom>
        <a:gradFill rotWithShape="0">
          <a:gsLst>
            <a:gs pos="0">
              <a:schemeClr val="accent3">
                <a:hueOff val="0"/>
                <a:satOff val="0"/>
                <a:lumOff val="0"/>
                <a:alphaOff val="0"/>
                <a:shade val="58000"/>
                <a:satMod val="150000"/>
              </a:schemeClr>
            </a:gs>
            <a:gs pos="72000">
              <a:schemeClr val="accent3">
                <a:hueOff val="0"/>
                <a:satOff val="0"/>
                <a:lumOff val="0"/>
                <a:alphaOff val="0"/>
                <a:tint val="90000"/>
                <a:satMod val="135000"/>
              </a:schemeClr>
            </a:gs>
            <a:gs pos="100000">
              <a:schemeClr val="accent3">
                <a:hueOff val="0"/>
                <a:satOff val="0"/>
                <a:lumOff val="0"/>
                <a:alphaOff val="0"/>
                <a:tint val="80000"/>
                <a:satMod val="155000"/>
              </a:schemeClr>
            </a:gs>
          </a:gsLst>
          <a:lin ang="16200000" scaled="0"/>
        </a:gradFill>
        <a:ln w="9525" cap="flat" cmpd="sng" algn="ctr">
          <a:solidFill>
            <a:schemeClr val="accent3">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92024" tIns="109728" rIns="192024" bIns="109728" numCol="1" spcCol="1270" anchor="ctr" anchorCtr="0">
          <a:noAutofit/>
        </a:bodyPr>
        <a:lstStyle/>
        <a:p>
          <a:pPr marL="1701800" lvl="0" indent="0" algn="l" defTabSz="1200150" rtl="0">
            <a:lnSpc>
              <a:spcPct val="90000"/>
            </a:lnSpc>
            <a:spcBef>
              <a:spcPct val="0"/>
            </a:spcBef>
            <a:spcAft>
              <a:spcPct val="35000"/>
            </a:spcAft>
          </a:pPr>
          <a:r>
            <a:rPr lang="en-US" altLang="zh-CN" sz="2700" b="1" kern="1200" dirty="0" smtClean="0">
              <a:solidFill>
                <a:schemeClr val="bg1"/>
              </a:solidFill>
              <a:latin typeface="Century Schoolbook" pitchFamily="18" charset="0"/>
            </a:rPr>
            <a:t>3</a:t>
          </a:r>
          <a:r>
            <a:rPr lang="en-US" sz="2700" b="1" kern="1200" dirty="0" smtClean="0">
              <a:solidFill>
                <a:schemeClr val="bg1"/>
              </a:solidFill>
              <a:latin typeface="Century Schoolbook" pitchFamily="18" charset="0"/>
            </a:rPr>
            <a:t>.</a:t>
          </a:r>
          <a:r>
            <a:rPr lang="en-US" altLang="zh-CN" sz="2700" b="1" kern="1200" dirty="0" smtClean="0">
              <a:solidFill>
                <a:schemeClr val="bg1"/>
              </a:solidFill>
              <a:latin typeface="Century Schoolbook" pitchFamily="18" charset="0"/>
            </a:rPr>
            <a:t> </a:t>
          </a:r>
          <a:endParaRPr lang="zh-CN" sz="2700" b="1" kern="1200" dirty="0">
            <a:solidFill>
              <a:schemeClr val="bg1"/>
            </a:solidFill>
            <a:latin typeface="Century Schoolbook" pitchFamily="18" charset="0"/>
          </a:endParaRPr>
        </a:p>
      </dsp:txBody>
      <dsp:txXfrm>
        <a:off x="0" y="0"/>
        <a:ext cx="7560840" cy="593080"/>
      </dsp:txXfrm>
    </dsp:sp>
    <dsp:sp modelId="{D2D4B748-B412-4E71-A465-A54A5055D53E}">
      <dsp:nvSpPr>
        <dsp:cNvPr id="0" name=""/>
        <dsp:cNvSpPr/>
      </dsp:nvSpPr>
      <dsp:spPr>
        <a:xfrm>
          <a:off x="0" y="588254"/>
          <a:ext cx="7560840" cy="2220057"/>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47827-B86C-490A-8988-5AD5ECBEFBBA}">
      <dsp:nvSpPr>
        <dsp:cNvPr id="0" name=""/>
        <dsp:cNvSpPr/>
      </dsp:nvSpPr>
      <dsp:spPr>
        <a:xfrm>
          <a:off x="2187" y="-33837"/>
          <a:ext cx="2238272" cy="566610"/>
        </a:xfrm>
        <a:prstGeom prst="rect">
          <a:avLst/>
        </a:prstGeom>
        <a:gradFill rotWithShape="0">
          <a:gsLst>
            <a:gs pos="0">
              <a:schemeClr val="accent2">
                <a:hueOff val="0"/>
                <a:satOff val="0"/>
                <a:lumOff val="0"/>
                <a:alphaOff val="0"/>
                <a:shade val="58000"/>
                <a:satMod val="150000"/>
              </a:schemeClr>
            </a:gs>
            <a:gs pos="72000">
              <a:schemeClr val="accent2">
                <a:hueOff val="0"/>
                <a:satOff val="0"/>
                <a:lumOff val="0"/>
                <a:alphaOff val="0"/>
                <a:tint val="90000"/>
                <a:satMod val="135000"/>
              </a:schemeClr>
            </a:gs>
            <a:gs pos="100000">
              <a:schemeClr val="accent2">
                <a:hueOff val="0"/>
                <a:satOff val="0"/>
                <a:lumOff val="0"/>
                <a:alphaOff val="0"/>
                <a:tint val="80000"/>
                <a:satMod val="155000"/>
              </a:schemeClr>
            </a:gs>
          </a:gsLst>
          <a:lin ang="16200000" scaled="0"/>
        </a:gradFill>
        <a:ln w="9525" cap="flat" cmpd="sng" algn="ctr">
          <a:solidFill>
            <a:schemeClr val="accent2">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altLang="en-US" sz="2400" b="1" kern="1200" dirty="0" smtClean="0">
              <a:solidFill>
                <a:srgbClr val="0000FF"/>
              </a:solidFill>
            </a:rPr>
            <a:t>思考：</a:t>
          </a:r>
          <a:endParaRPr lang="zh-CN" altLang="en-US" sz="2400" b="1" kern="1200" dirty="0">
            <a:solidFill>
              <a:srgbClr val="0000FF"/>
            </a:solidFill>
          </a:endParaRPr>
        </a:p>
      </dsp:txBody>
      <dsp:txXfrm>
        <a:off x="2187" y="-33837"/>
        <a:ext cx="2238272" cy="566610"/>
      </dsp:txXfrm>
    </dsp:sp>
    <dsp:sp modelId="{8E9A2AD1-B8F6-48B0-81BD-7FE3A1DF636C}">
      <dsp:nvSpPr>
        <dsp:cNvPr id="0" name=""/>
        <dsp:cNvSpPr/>
      </dsp:nvSpPr>
      <dsp:spPr>
        <a:xfrm>
          <a:off x="2187" y="532773"/>
          <a:ext cx="2238272" cy="2525399"/>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altLang="en-US" sz="2400" b="1" kern="1200" dirty="0" smtClean="0">
              <a:solidFill>
                <a:srgbClr val="0000FF"/>
              </a:solidFill>
            </a:rPr>
            <a:t>为什么是等概率时，熵（平均不确定度）最大？</a:t>
          </a:r>
          <a:endParaRPr lang="zh-CN" altLang="en-US" sz="2400" b="1" kern="1200" dirty="0">
            <a:solidFill>
              <a:srgbClr val="0000FF"/>
            </a:solidFill>
          </a:endParaRPr>
        </a:p>
        <a:p>
          <a:pPr marL="228600" lvl="1" indent="-228600" algn="l" defTabSz="1066800" rtl="0">
            <a:lnSpc>
              <a:spcPct val="90000"/>
            </a:lnSpc>
            <a:spcBef>
              <a:spcPct val="0"/>
            </a:spcBef>
            <a:spcAft>
              <a:spcPct val="15000"/>
            </a:spcAft>
            <a:buChar char="••"/>
          </a:pPr>
          <a:r>
            <a:rPr lang="zh-CN" altLang="en-US" sz="2400" b="1" kern="1200" dirty="0" smtClean="0">
              <a:solidFill>
                <a:srgbClr val="0000FF"/>
              </a:solidFill>
            </a:rPr>
            <a:t>现实中有何实例？</a:t>
          </a:r>
          <a:endParaRPr lang="zh-CN" altLang="en-US" sz="2400" b="1" kern="1200" dirty="0">
            <a:solidFill>
              <a:srgbClr val="0000FF"/>
            </a:solidFill>
          </a:endParaRPr>
        </a:p>
      </dsp:txBody>
      <dsp:txXfrm>
        <a:off x="2187" y="532773"/>
        <a:ext cx="2238272" cy="252539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EA03C-C166-4F4A-AED4-7C3C2EF8C1FA}">
      <dsp:nvSpPr>
        <dsp:cNvPr id="0" name=""/>
        <dsp:cNvSpPr/>
      </dsp:nvSpPr>
      <dsp:spPr>
        <a:xfrm>
          <a:off x="39" y="25323"/>
          <a:ext cx="3802254" cy="864000"/>
        </a:xfrm>
        <a:prstGeom prst="rect">
          <a:avLst/>
        </a:prstGeom>
        <a:gradFill rotWithShape="0">
          <a:gsLst>
            <a:gs pos="0">
              <a:schemeClr val="accent3">
                <a:hueOff val="0"/>
                <a:satOff val="0"/>
                <a:lumOff val="0"/>
                <a:alphaOff val="0"/>
                <a:tint val="70000"/>
                <a:satMod val="180000"/>
              </a:schemeClr>
            </a:gs>
            <a:gs pos="62000">
              <a:schemeClr val="accent3">
                <a:hueOff val="0"/>
                <a:satOff val="0"/>
                <a:lumOff val="0"/>
                <a:alphaOff val="0"/>
                <a:tint val="30000"/>
                <a:satMod val="180000"/>
              </a:schemeClr>
            </a:gs>
            <a:gs pos="100000">
              <a:schemeClr val="accent3">
                <a:hueOff val="0"/>
                <a:satOff val="0"/>
                <a:lumOff val="0"/>
                <a:alphaOff val="0"/>
                <a:tint val="22000"/>
                <a:satMod val="180000"/>
              </a:schemeClr>
            </a:gs>
          </a:gsLst>
          <a:lin ang="16200000" scaled="0"/>
        </a:gradFill>
        <a:ln w="9525" cap="flat" cmpd="sng" algn="ctr">
          <a:solidFill>
            <a:schemeClr val="accent3">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lvl="0" algn="l" defTabSz="800100" rtl="0">
            <a:lnSpc>
              <a:spcPct val="90000"/>
            </a:lnSpc>
            <a:spcBef>
              <a:spcPct val="0"/>
            </a:spcBef>
            <a:spcAft>
              <a:spcPct val="35000"/>
            </a:spcAft>
          </a:pPr>
          <a:r>
            <a:rPr lang="zh-CN" altLang="en-US" sz="1800" b="1" kern="1200" dirty="0" smtClean="0">
              <a:solidFill>
                <a:srgbClr val="0000FF"/>
              </a:solidFill>
              <a:latin typeface="+mj-ea"/>
              <a:ea typeface="+mj-ea"/>
            </a:rPr>
            <a:t>思考</a:t>
          </a:r>
          <a:r>
            <a:rPr lang="en-US" altLang="zh-CN" sz="1800" b="1" kern="1200" dirty="0" smtClean="0">
              <a:solidFill>
                <a:srgbClr val="0000FF"/>
              </a:solidFill>
              <a:latin typeface="+mj-ea"/>
              <a:ea typeface="+mj-ea"/>
            </a:rPr>
            <a:t>1</a:t>
          </a:r>
          <a:r>
            <a:rPr lang="zh-CN" altLang="en-US" sz="1800" b="1" kern="1200" dirty="0" smtClean="0">
              <a:solidFill>
                <a:srgbClr val="0000FF"/>
              </a:solidFill>
              <a:latin typeface="+mj-ea"/>
              <a:ea typeface="+mj-ea"/>
            </a:rPr>
            <a:t>：上凸函数中是否可能存在极小值点</a:t>
          </a:r>
          <a:r>
            <a:rPr lang="en-US" altLang="zh-CN" sz="1800" b="1" kern="1200" dirty="0" smtClean="0">
              <a:solidFill>
                <a:srgbClr val="0000FF"/>
              </a:solidFill>
              <a:latin typeface="+mj-ea"/>
              <a:ea typeface="+mj-ea"/>
            </a:rPr>
            <a:t>(</a:t>
          </a:r>
          <a:r>
            <a:rPr lang="zh-CN" altLang="en-US" sz="1800" b="1" kern="1200" dirty="0" smtClean="0">
              <a:solidFill>
                <a:srgbClr val="0000FF"/>
              </a:solidFill>
              <a:latin typeface="+mj-ea"/>
              <a:ea typeface="+mj-ea"/>
            </a:rPr>
            <a:t>不计边界点</a:t>
          </a:r>
          <a:r>
            <a:rPr lang="en-US" altLang="zh-CN" sz="1800" b="1" kern="1200" dirty="0" smtClean="0">
              <a:solidFill>
                <a:srgbClr val="0000FF"/>
              </a:solidFill>
              <a:latin typeface="+mj-ea"/>
              <a:ea typeface="+mj-ea"/>
            </a:rPr>
            <a:t>)</a:t>
          </a:r>
          <a:r>
            <a:rPr lang="zh-CN" altLang="en-US" sz="1800" b="1" kern="1200" dirty="0" smtClean="0">
              <a:solidFill>
                <a:srgbClr val="0000FF"/>
              </a:solidFill>
              <a:latin typeface="+mj-ea"/>
              <a:ea typeface="+mj-ea"/>
            </a:rPr>
            <a:t>？</a:t>
          </a:r>
          <a:endParaRPr lang="zh-CN" altLang="en-US" sz="1800" b="1" kern="1200" dirty="0">
            <a:solidFill>
              <a:srgbClr val="0000FF"/>
            </a:solidFill>
            <a:latin typeface="+mj-ea"/>
            <a:ea typeface="+mj-ea"/>
          </a:endParaRPr>
        </a:p>
      </dsp:txBody>
      <dsp:txXfrm>
        <a:off x="39" y="25323"/>
        <a:ext cx="3802254" cy="864000"/>
      </dsp:txXfrm>
    </dsp:sp>
    <dsp:sp modelId="{7FD289CC-E224-4A2A-99DE-DC5A5B1BCA0D}">
      <dsp:nvSpPr>
        <dsp:cNvPr id="0" name=""/>
        <dsp:cNvSpPr/>
      </dsp:nvSpPr>
      <dsp:spPr>
        <a:xfrm>
          <a:off x="39" y="889323"/>
          <a:ext cx="3802254" cy="1317600"/>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smtClean="0">
              <a:latin typeface="+mj-ea"/>
              <a:ea typeface="+mj-ea"/>
            </a:rPr>
            <a:t>回答：</a:t>
          </a:r>
          <a:r>
            <a:rPr lang="zh-CN" altLang="en-US" sz="1800" b="1" kern="1200" dirty="0" smtClean="0">
              <a:solidFill>
                <a:srgbClr val="FF0000"/>
              </a:solidFill>
              <a:latin typeface="+mj-ea"/>
              <a:ea typeface="+mj-ea"/>
            </a:rPr>
            <a:t>不可能</a:t>
          </a:r>
          <a:r>
            <a:rPr lang="zh-CN" altLang="en-US" sz="1800" b="1" kern="1200" dirty="0" smtClean="0">
              <a:latin typeface="+mj-ea"/>
              <a:ea typeface="+mj-ea"/>
            </a:rPr>
            <a:t>。极小值点一定对应有向内凹的部分。</a:t>
          </a:r>
          <a:endParaRPr lang="zh-CN" altLang="en-US" sz="1800" b="1" kern="1200" dirty="0">
            <a:latin typeface="+mj-ea"/>
            <a:ea typeface="+mj-ea"/>
          </a:endParaRPr>
        </a:p>
      </dsp:txBody>
      <dsp:txXfrm>
        <a:off x="39" y="889323"/>
        <a:ext cx="3802254" cy="1317600"/>
      </dsp:txXfrm>
    </dsp:sp>
    <dsp:sp modelId="{F8106CA0-57BD-4AB0-B5D0-C26AB2943CA4}">
      <dsp:nvSpPr>
        <dsp:cNvPr id="0" name=""/>
        <dsp:cNvSpPr/>
      </dsp:nvSpPr>
      <dsp:spPr>
        <a:xfrm>
          <a:off x="4334609" y="25323"/>
          <a:ext cx="3802254" cy="864000"/>
        </a:xfrm>
        <a:prstGeom prst="rect">
          <a:avLst/>
        </a:prstGeom>
        <a:gradFill rotWithShape="0">
          <a:gsLst>
            <a:gs pos="0">
              <a:schemeClr val="accent3">
                <a:hueOff val="11250264"/>
                <a:satOff val="-16880"/>
                <a:lumOff val="-2745"/>
                <a:alphaOff val="0"/>
                <a:tint val="70000"/>
                <a:satMod val="180000"/>
              </a:schemeClr>
            </a:gs>
            <a:gs pos="62000">
              <a:schemeClr val="accent3">
                <a:hueOff val="11250264"/>
                <a:satOff val="-16880"/>
                <a:lumOff val="-2745"/>
                <a:alphaOff val="0"/>
                <a:tint val="30000"/>
                <a:satMod val="180000"/>
              </a:schemeClr>
            </a:gs>
            <a:gs pos="100000">
              <a:schemeClr val="accent3">
                <a:hueOff val="11250264"/>
                <a:satOff val="-16880"/>
                <a:lumOff val="-2745"/>
                <a:alphaOff val="0"/>
                <a:tint val="22000"/>
                <a:satMod val="180000"/>
              </a:schemeClr>
            </a:gs>
          </a:gsLst>
          <a:lin ang="16200000" scaled="0"/>
        </a:gradFill>
        <a:ln w="9525" cap="flat" cmpd="sng" algn="ctr">
          <a:solidFill>
            <a:schemeClr val="accent3">
              <a:hueOff val="11250264"/>
              <a:satOff val="-16880"/>
              <a:lumOff val="-2745"/>
              <a:alphaOff val="0"/>
            </a:schemeClr>
          </a:solidFill>
          <a:prstDash val="solid"/>
        </a:ln>
        <a:effectLst>
          <a:outerShdw blurRad="50800" dist="38100" dir="5400000" rotWithShape="0">
            <a:srgbClr val="000000">
              <a:alpha val="43137"/>
            </a:srgb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28016" tIns="73152" rIns="128016" bIns="73152" numCol="1" spcCol="1270" anchor="ctr" anchorCtr="0">
          <a:noAutofit/>
        </a:bodyPr>
        <a:lstStyle/>
        <a:p>
          <a:pPr lvl="0" algn="l" defTabSz="800100" rtl="0">
            <a:lnSpc>
              <a:spcPct val="90000"/>
            </a:lnSpc>
            <a:spcBef>
              <a:spcPct val="0"/>
            </a:spcBef>
            <a:spcAft>
              <a:spcPct val="35000"/>
            </a:spcAft>
          </a:pPr>
          <a:r>
            <a:rPr lang="zh-CN" altLang="en-US" sz="1800" b="1" kern="1200" dirty="0" smtClean="0">
              <a:solidFill>
                <a:srgbClr val="0000FF"/>
              </a:solidFill>
              <a:latin typeface="+mj-ea"/>
              <a:ea typeface="+mj-ea"/>
            </a:rPr>
            <a:t>思考</a:t>
          </a:r>
          <a:r>
            <a:rPr lang="en-US" altLang="zh-CN" sz="1800" b="1" kern="1200" dirty="0" smtClean="0">
              <a:solidFill>
                <a:srgbClr val="0000FF"/>
              </a:solidFill>
              <a:latin typeface="+mj-ea"/>
              <a:ea typeface="+mj-ea"/>
            </a:rPr>
            <a:t>2</a:t>
          </a:r>
          <a:r>
            <a:rPr lang="zh-CN" altLang="en-US" sz="1800" b="1" kern="1200" dirty="0" smtClean="0">
              <a:solidFill>
                <a:srgbClr val="0000FF"/>
              </a:solidFill>
              <a:latin typeface="+mj-ea"/>
              <a:ea typeface="+mj-ea"/>
            </a:rPr>
            <a:t>：</a:t>
          </a:r>
          <a:r>
            <a:rPr lang="zh-CN" sz="1800" b="1" kern="1200" dirty="0" smtClean="0">
              <a:solidFill>
                <a:srgbClr val="0000FF"/>
              </a:solidFill>
              <a:latin typeface="+mj-ea"/>
              <a:ea typeface="+mj-ea"/>
            </a:rPr>
            <a:t>上凸函数中是否可能存在两个以上的极大值点</a:t>
          </a:r>
          <a:r>
            <a:rPr lang="zh-CN" altLang="zh-CN" sz="1800" b="1" kern="1200" dirty="0" smtClean="0">
              <a:solidFill>
                <a:srgbClr val="0000FF"/>
              </a:solidFill>
              <a:latin typeface="+mj-ea"/>
              <a:ea typeface="+mj-ea"/>
            </a:rPr>
            <a:t>(</a:t>
          </a:r>
          <a:r>
            <a:rPr lang="zh-CN" sz="1800" b="1" kern="1200" dirty="0" smtClean="0">
              <a:solidFill>
                <a:srgbClr val="0000FF"/>
              </a:solidFill>
              <a:latin typeface="+mj-ea"/>
              <a:ea typeface="+mj-ea"/>
            </a:rPr>
            <a:t>不计边界点</a:t>
          </a:r>
          <a:r>
            <a:rPr lang="zh-CN" altLang="zh-CN" sz="1800" b="1" kern="1200" dirty="0" smtClean="0">
              <a:solidFill>
                <a:srgbClr val="0000FF"/>
              </a:solidFill>
              <a:latin typeface="+mj-ea"/>
              <a:ea typeface="+mj-ea"/>
            </a:rPr>
            <a:t>)</a:t>
          </a:r>
          <a:r>
            <a:rPr lang="zh-CN" sz="1800" b="1" kern="1200" dirty="0" smtClean="0">
              <a:solidFill>
                <a:srgbClr val="0000FF"/>
              </a:solidFill>
              <a:latin typeface="+mj-ea"/>
              <a:ea typeface="+mj-ea"/>
            </a:rPr>
            <a:t>？</a:t>
          </a:r>
          <a:endParaRPr lang="zh-CN" altLang="en-US" sz="1800" b="1" kern="1200" dirty="0">
            <a:solidFill>
              <a:srgbClr val="0000FF"/>
            </a:solidFill>
            <a:latin typeface="+mj-ea"/>
            <a:ea typeface="+mj-ea"/>
          </a:endParaRPr>
        </a:p>
      </dsp:txBody>
      <dsp:txXfrm>
        <a:off x="4334609" y="25323"/>
        <a:ext cx="3802254" cy="864000"/>
      </dsp:txXfrm>
    </dsp:sp>
    <dsp:sp modelId="{482AA2D1-C10C-44D8-9D35-BE9B52FCC45B}">
      <dsp:nvSpPr>
        <dsp:cNvPr id="0" name=""/>
        <dsp:cNvSpPr/>
      </dsp:nvSpPr>
      <dsp:spPr>
        <a:xfrm>
          <a:off x="4334609" y="889323"/>
          <a:ext cx="3802254" cy="1317600"/>
        </a:xfrm>
        <a:prstGeom prst="rect">
          <a:avLst/>
        </a:prstGeom>
        <a:solidFill>
          <a:schemeClr val="accent3">
            <a:tint val="40000"/>
            <a:alpha val="90000"/>
            <a:hueOff val="10716850"/>
            <a:satOff val="-13793"/>
            <a:lumOff val="-1075"/>
            <a:alphaOff val="0"/>
          </a:schemeClr>
        </a:solidFill>
        <a:ln w="9525" cap="flat" cmpd="sng" algn="ctr">
          <a:solidFill>
            <a:schemeClr val="accent3">
              <a:tint val="40000"/>
              <a:alpha val="90000"/>
              <a:hueOff val="10716850"/>
              <a:satOff val="-13793"/>
              <a:lumOff val="-10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zh-CN" altLang="en-US" sz="1800" b="1" kern="1200" dirty="0" smtClean="0">
              <a:latin typeface="+mj-ea"/>
              <a:ea typeface="+mj-ea"/>
            </a:rPr>
            <a:t>回答：</a:t>
          </a:r>
          <a:r>
            <a:rPr lang="zh-CN" altLang="en-US" sz="1800" b="1" kern="1200" dirty="0" smtClean="0">
              <a:solidFill>
                <a:srgbClr val="FF0000"/>
              </a:solidFill>
              <a:latin typeface="+mj-ea"/>
              <a:ea typeface="+mj-ea"/>
            </a:rPr>
            <a:t>不可能</a:t>
          </a:r>
          <a:r>
            <a:rPr lang="zh-CN" altLang="en-US" sz="1800" b="1" kern="1200" dirty="0" smtClean="0">
              <a:latin typeface="+mj-ea"/>
              <a:ea typeface="+mj-ea"/>
            </a:rPr>
            <a:t>。因为连续可微函数中的极大值点间一定存在着极小值点。</a:t>
          </a:r>
          <a:endParaRPr lang="zh-CN" altLang="en-US" sz="1800" b="1" kern="1200" dirty="0">
            <a:latin typeface="+mj-ea"/>
            <a:ea typeface="+mj-ea"/>
          </a:endParaRPr>
        </a:p>
      </dsp:txBody>
      <dsp:txXfrm>
        <a:off x="4334609" y="889323"/>
        <a:ext cx="3802254" cy="13176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97853-A98A-49A1-9554-06E24591D88D}">
      <dsp:nvSpPr>
        <dsp:cNvPr id="0" name=""/>
        <dsp:cNvSpPr/>
      </dsp:nvSpPr>
      <dsp:spPr>
        <a:xfrm>
          <a:off x="0" y="11019"/>
          <a:ext cx="8367214" cy="691200"/>
        </a:xfrm>
        <a:prstGeom prst="rect">
          <a:avLst/>
        </a:prstGeom>
        <a:gradFill rotWithShape="0">
          <a:gsLst>
            <a:gs pos="0">
              <a:schemeClr val="accent1">
                <a:hueOff val="0"/>
                <a:satOff val="0"/>
                <a:lumOff val="0"/>
                <a:alphaOff val="0"/>
                <a:shade val="58000"/>
                <a:satMod val="150000"/>
              </a:schemeClr>
            </a:gs>
            <a:gs pos="72000">
              <a:schemeClr val="accent1">
                <a:hueOff val="0"/>
                <a:satOff val="0"/>
                <a:lumOff val="0"/>
                <a:alphaOff val="0"/>
                <a:tint val="90000"/>
                <a:satMod val="135000"/>
              </a:schemeClr>
            </a:gs>
            <a:gs pos="100000">
              <a:schemeClr val="accent1">
                <a:hueOff val="0"/>
                <a:satOff val="0"/>
                <a:lumOff val="0"/>
                <a:alphaOff val="0"/>
                <a:tint val="80000"/>
                <a:satMod val="155000"/>
              </a:schemeClr>
            </a:gs>
          </a:gsLst>
          <a:lin ang="16200000" scaled="0"/>
        </a:gradFill>
        <a:ln w="9525" cap="flat" cmpd="sng" algn="ctr">
          <a:solidFill>
            <a:schemeClr val="accent1">
              <a:hueOff val="0"/>
              <a:satOff val="0"/>
              <a:lumOff val="0"/>
              <a:alphaOff val="0"/>
            </a:schemeClr>
          </a:solidFill>
          <a:prstDash val="solid"/>
        </a:ln>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rtl="0">
            <a:lnSpc>
              <a:spcPct val="90000"/>
            </a:lnSpc>
            <a:spcBef>
              <a:spcPct val="0"/>
            </a:spcBef>
            <a:spcAft>
              <a:spcPct val="35000"/>
            </a:spcAft>
          </a:pPr>
          <a:r>
            <a:rPr lang="zh-CN" sz="2400" b="1" kern="1200" dirty="0" smtClean="0"/>
            <a:t>注意：</a:t>
          </a:r>
          <a:endParaRPr lang="zh-CN" sz="2400" b="1" kern="1200" dirty="0"/>
        </a:p>
      </dsp:txBody>
      <dsp:txXfrm>
        <a:off x="0" y="11019"/>
        <a:ext cx="8367214" cy="691200"/>
      </dsp:txXfrm>
    </dsp:sp>
    <dsp:sp modelId="{DC26B2D1-20C2-4995-B3AA-5ADF9ED301F0}">
      <dsp:nvSpPr>
        <dsp:cNvPr id="0" name=""/>
        <dsp:cNvSpPr/>
      </dsp:nvSpPr>
      <dsp:spPr>
        <a:xfrm>
          <a:off x="0" y="702219"/>
          <a:ext cx="8367214" cy="144936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50800" dist="38100" dir="5400000" rotWithShape="0">
            <a:srgbClr val="000000">
              <a:alpha val="43137"/>
            </a:srgbClr>
          </a:outerShdw>
        </a:effectLst>
      </dsp:spPr>
      <dsp:style>
        <a:lnRef idx="1">
          <a:scrgbClr r="0" g="0" b="0"/>
        </a:lnRef>
        <a:fillRef idx="1">
          <a:scrgbClr r="0" g="0" b="0"/>
        </a:fillRef>
        <a:effectRef idx="2">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rtl="0">
            <a:lnSpc>
              <a:spcPct val="90000"/>
            </a:lnSpc>
            <a:spcBef>
              <a:spcPct val="0"/>
            </a:spcBef>
            <a:spcAft>
              <a:spcPct val="15000"/>
            </a:spcAft>
            <a:buChar char="••"/>
          </a:pPr>
          <a:r>
            <a:rPr lang="zh-CN" sz="2400" b="1" kern="1200" dirty="0" smtClean="0"/>
            <a:t>要求          </a:t>
          </a:r>
          <a:r>
            <a:rPr lang="en-US" altLang="zh-CN" sz="2400" b="1" kern="1200" dirty="0" smtClean="0"/>
            <a:t>      </a:t>
          </a:r>
          <a:r>
            <a:rPr lang="zh-CN" sz="2400" b="1" kern="1200" dirty="0" smtClean="0"/>
            <a:t>,但没有要求         </a:t>
          </a:r>
          <a:r>
            <a:rPr lang="en-US" altLang="zh-CN" sz="2400" b="1" kern="1200" dirty="0" smtClean="0"/>
            <a:t>       </a:t>
          </a:r>
          <a:r>
            <a:rPr lang="zh-CN" sz="2400" b="1" kern="1200" dirty="0" smtClean="0"/>
            <a:t>, 也没有归一性的要求。</a:t>
          </a:r>
          <a:endParaRPr lang="zh-CN" sz="2400" b="1" kern="1200" dirty="0"/>
        </a:p>
        <a:p>
          <a:pPr marL="228600" lvl="1" indent="-228600" algn="l" defTabSz="1066800" rtl="0">
            <a:lnSpc>
              <a:spcPct val="90000"/>
            </a:lnSpc>
            <a:spcBef>
              <a:spcPct val="0"/>
            </a:spcBef>
            <a:spcAft>
              <a:spcPct val="15000"/>
            </a:spcAft>
            <a:buChar char="••"/>
          </a:pPr>
          <a:r>
            <a:rPr lang="zh-CN" sz="2400" b="1" kern="1200" dirty="0" smtClean="0"/>
            <a:t>目前仍没有很理想的分配权重的方法，权重的分配更多地依靠人为设定，影响了加权熵的发展。</a:t>
          </a:r>
          <a:endParaRPr lang="zh-CN" sz="2400" b="1" kern="1200" dirty="0"/>
        </a:p>
      </dsp:txBody>
      <dsp:txXfrm>
        <a:off x="0" y="702219"/>
        <a:ext cx="8367214" cy="1449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1/layout/TabList">
  <dgm:title val="选项卡列表"/>
  <dgm:desc val="用于显示非有序信息块或者分组信息块。非常适合于包含少量级别 1 文本的列表。第一个级别 2 显示在级别 1 文本旁边，其余级别 2 文本显示在级别 1 文本下方。"/>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8.wmf"/><Relationship Id="rId2" Type="http://schemas.openxmlformats.org/officeDocument/2006/relationships/image" Target="../media/image3.wmf"/><Relationship Id="rId1" Type="http://schemas.openxmlformats.org/officeDocument/2006/relationships/image" Target="../media/image2.wmf"/><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539.wmf"/><Relationship Id="rId2" Type="http://schemas.openxmlformats.org/officeDocument/2006/relationships/image" Target="../media/image538.wmf"/><Relationship Id="rId1" Type="http://schemas.openxmlformats.org/officeDocument/2006/relationships/image" Target="../media/image537.wmf"/><Relationship Id="rId4" Type="http://schemas.openxmlformats.org/officeDocument/2006/relationships/image" Target="../media/image540.e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548.wmf"/><Relationship Id="rId13" Type="http://schemas.openxmlformats.org/officeDocument/2006/relationships/image" Target="../media/image553.wmf"/><Relationship Id="rId3" Type="http://schemas.openxmlformats.org/officeDocument/2006/relationships/image" Target="../media/image543.wmf"/><Relationship Id="rId7" Type="http://schemas.openxmlformats.org/officeDocument/2006/relationships/image" Target="../media/image547.wmf"/><Relationship Id="rId12" Type="http://schemas.openxmlformats.org/officeDocument/2006/relationships/image" Target="../media/image552.wmf"/><Relationship Id="rId2" Type="http://schemas.openxmlformats.org/officeDocument/2006/relationships/image" Target="../media/image542.wmf"/><Relationship Id="rId16" Type="http://schemas.openxmlformats.org/officeDocument/2006/relationships/image" Target="../media/image556.wmf"/><Relationship Id="rId1" Type="http://schemas.openxmlformats.org/officeDocument/2006/relationships/image" Target="../media/image541.emf"/><Relationship Id="rId6" Type="http://schemas.openxmlformats.org/officeDocument/2006/relationships/image" Target="../media/image546.wmf"/><Relationship Id="rId11" Type="http://schemas.openxmlformats.org/officeDocument/2006/relationships/image" Target="../media/image551.wmf"/><Relationship Id="rId5" Type="http://schemas.openxmlformats.org/officeDocument/2006/relationships/image" Target="../media/image545.wmf"/><Relationship Id="rId15" Type="http://schemas.openxmlformats.org/officeDocument/2006/relationships/image" Target="../media/image555.wmf"/><Relationship Id="rId10" Type="http://schemas.openxmlformats.org/officeDocument/2006/relationships/image" Target="../media/image550.wmf"/><Relationship Id="rId4" Type="http://schemas.openxmlformats.org/officeDocument/2006/relationships/image" Target="../media/image544.wmf"/><Relationship Id="rId9" Type="http://schemas.openxmlformats.org/officeDocument/2006/relationships/image" Target="../media/image549.wmf"/><Relationship Id="rId14" Type="http://schemas.openxmlformats.org/officeDocument/2006/relationships/image" Target="../media/image554.wmf"/></Relationships>
</file>

<file path=ppt/drawings/_rels/vmlDrawing102.vml.rels><?xml version="1.0" encoding="UTF-8" standalone="yes"?>
<Relationships xmlns="http://schemas.openxmlformats.org/package/2006/relationships"><Relationship Id="rId3" Type="http://schemas.openxmlformats.org/officeDocument/2006/relationships/image" Target="../media/image559.wmf"/><Relationship Id="rId7" Type="http://schemas.openxmlformats.org/officeDocument/2006/relationships/image" Target="../media/image563.wmf"/><Relationship Id="rId2" Type="http://schemas.openxmlformats.org/officeDocument/2006/relationships/image" Target="../media/image558.wmf"/><Relationship Id="rId1" Type="http://schemas.openxmlformats.org/officeDocument/2006/relationships/image" Target="../media/image557.emf"/><Relationship Id="rId6" Type="http://schemas.openxmlformats.org/officeDocument/2006/relationships/image" Target="../media/image562.wmf"/><Relationship Id="rId5" Type="http://schemas.openxmlformats.org/officeDocument/2006/relationships/image" Target="../media/image561.wmf"/><Relationship Id="rId4" Type="http://schemas.openxmlformats.org/officeDocument/2006/relationships/image" Target="../media/image560.w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571.wmf"/><Relationship Id="rId13" Type="http://schemas.openxmlformats.org/officeDocument/2006/relationships/image" Target="../media/image576.wmf"/><Relationship Id="rId18" Type="http://schemas.openxmlformats.org/officeDocument/2006/relationships/image" Target="../media/image581.wmf"/><Relationship Id="rId3" Type="http://schemas.openxmlformats.org/officeDocument/2006/relationships/image" Target="../media/image566.wmf"/><Relationship Id="rId21" Type="http://schemas.openxmlformats.org/officeDocument/2006/relationships/image" Target="../media/image584.wmf"/><Relationship Id="rId7" Type="http://schemas.openxmlformats.org/officeDocument/2006/relationships/image" Target="../media/image570.wmf"/><Relationship Id="rId12" Type="http://schemas.openxmlformats.org/officeDocument/2006/relationships/image" Target="../media/image575.wmf"/><Relationship Id="rId17" Type="http://schemas.openxmlformats.org/officeDocument/2006/relationships/image" Target="../media/image580.wmf"/><Relationship Id="rId2" Type="http://schemas.openxmlformats.org/officeDocument/2006/relationships/image" Target="../media/image565.wmf"/><Relationship Id="rId16" Type="http://schemas.openxmlformats.org/officeDocument/2006/relationships/image" Target="../media/image579.wmf"/><Relationship Id="rId20" Type="http://schemas.openxmlformats.org/officeDocument/2006/relationships/image" Target="../media/image583.wmf"/><Relationship Id="rId1" Type="http://schemas.openxmlformats.org/officeDocument/2006/relationships/image" Target="../media/image564.wmf"/><Relationship Id="rId6" Type="http://schemas.openxmlformats.org/officeDocument/2006/relationships/image" Target="../media/image569.wmf"/><Relationship Id="rId11" Type="http://schemas.openxmlformats.org/officeDocument/2006/relationships/image" Target="../media/image574.wmf"/><Relationship Id="rId5" Type="http://schemas.openxmlformats.org/officeDocument/2006/relationships/image" Target="../media/image568.wmf"/><Relationship Id="rId15" Type="http://schemas.openxmlformats.org/officeDocument/2006/relationships/image" Target="../media/image578.wmf"/><Relationship Id="rId23" Type="http://schemas.openxmlformats.org/officeDocument/2006/relationships/image" Target="../media/image586.emf"/><Relationship Id="rId10" Type="http://schemas.openxmlformats.org/officeDocument/2006/relationships/image" Target="../media/image573.wmf"/><Relationship Id="rId19" Type="http://schemas.openxmlformats.org/officeDocument/2006/relationships/image" Target="../media/image582.wmf"/><Relationship Id="rId4" Type="http://schemas.openxmlformats.org/officeDocument/2006/relationships/image" Target="../media/image567.wmf"/><Relationship Id="rId9" Type="http://schemas.openxmlformats.org/officeDocument/2006/relationships/image" Target="../media/image572.wmf"/><Relationship Id="rId14" Type="http://schemas.openxmlformats.org/officeDocument/2006/relationships/image" Target="../media/image577.wmf"/><Relationship Id="rId22" Type="http://schemas.openxmlformats.org/officeDocument/2006/relationships/image" Target="../media/image585.w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594.wmf"/><Relationship Id="rId13" Type="http://schemas.openxmlformats.org/officeDocument/2006/relationships/image" Target="../media/image599.wmf"/><Relationship Id="rId18" Type="http://schemas.openxmlformats.org/officeDocument/2006/relationships/image" Target="../media/image586.emf"/><Relationship Id="rId3" Type="http://schemas.openxmlformats.org/officeDocument/2006/relationships/image" Target="../media/image589.wmf"/><Relationship Id="rId7" Type="http://schemas.openxmlformats.org/officeDocument/2006/relationships/image" Target="../media/image593.wmf"/><Relationship Id="rId12" Type="http://schemas.openxmlformats.org/officeDocument/2006/relationships/image" Target="../media/image598.wmf"/><Relationship Id="rId17" Type="http://schemas.openxmlformats.org/officeDocument/2006/relationships/image" Target="../media/image603.emf"/><Relationship Id="rId2" Type="http://schemas.openxmlformats.org/officeDocument/2006/relationships/image" Target="../media/image588.wmf"/><Relationship Id="rId16" Type="http://schemas.openxmlformats.org/officeDocument/2006/relationships/image" Target="../media/image602.wmf"/><Relationship Id="rId1" Type="http://schemas.openxmlformats.org/officeDocument/2006/relationships/image" Target="../media/image587.wmf"/><Relationship Id="rId6" Type="http://schemas.openxmlformats.org/officeDocument/2006/relationships/image" Target="../media/image592.wmf"/><Relationship Id="rId11" Type="http://schemas.openxmlformats.org/officeDocument/2006/relationships/image" Target="../media/image597.wmf"/><Relationship Id="rId5" Type="http://schemas.openxmlformats.org/officeDocument/2006/relationships/image" Target="../media/image591.wmf"/><Relationship Id="rId15" Type="http://schemas.openxmlformats.org/officeDocument/2006/relationships/image" Target="../media/image601.wmf"/><Relationship Id="rId10" Type="http://schemas.openxmlformats.org/officeDocument/2006/relationships/image" Target="../media/image596.wmf"/><Relationship Id="rId4" Type="http://schemas.openxmlformats.org/officeDocument/2006/relationships/image" Target="../media/image590.wmf"/><Relationship Id="rId9" Type="http://schemas.openxmlformats.org/officeDocument/2006/relationships/image" Target="../media/image595.wmf"/><Relationship Id="rId14" Type="http://schemas.openxmlformats.org/officeDocument/2006/relationships/image" Target="../media/image600.wmf"/></Relationships>
</file>

<file path=ppt/drawings/_rels/vmlDrawing105.vml.rels><?xml version="1.0" encoding="UTF-8" standalone="yes"?>
<Relationships xmlns="http://schemas.openxmlformats.org/package/2006/relationships"><Relationship Id="rId8" Type="http://schemas.openxmlformats.org/officeDocument/2006/relationships/image" Target="../media/image611.wmf"/><Relationship Id="rId13" Type="http://schemas.openxmlformats.org/officeDocument/2006/relationships/image" Target="../media/image616.wmf"/><Relationship Id="rId3" Type="http://schemas.openxmlformats.org/officeDocument/2006/relationships/image" Target="../media/image606.wmf"/><Relationship Id="rId7" Type="http://schemas.openxmlformats.org/officeDocument/2006/relationships/image" Target="../media/image610.wmf"/><Relationship Id="rId12" Type="http://schemas.openxmlformats.org/officeDocument/2006/relationships/image" Target="../media/image615.wmf"/><Relationship Id="rId2" Type="http://schemas.openxmlformats.org/officeDocument/2006/relationships/image" Target="../media/image605.wmf"/><Relationship Id="rId1" Type="http://schemas.openxmlformats.org/officeDocument/2006/relationships/image" Target="../media/image604.emf"/><Relationship Id="rId6" Type="http://schemas.openxmlformats.org/officeDocument/2006/relationships/image" Target="../media/image609.wmf"/><Relationship Id="rId11" Type="http://schemas.openxmlformats.org/officeDocument/2006/relationships/image" Target="../media/image614.wmf"/><Relationship Id="rId5" Type="http://schemas.openxmlformats.org/officeDocument/2006/relationships/image" Target="../media/image608.wmf"/><Relationship Id="rId15" Type="http://schemas.openxmlformats.org/officeDocument/2006/relationships/image" Target="../media/image618.wmf"/><Relationship Id="rId10" Type="http://schemas.openxmlformats.org/officeDocument/2006/relationships/image" Target="../media/image613.wmf"/><Relationship Id="rId4" Type="http://schemas.openxmlformats.org/officeDocument/2006/relationships/image" Target="../media/image607.wmf"/><Relationship Id="rId9" Type="http://schemas.openxmlformats.org/officeDocument/2006/relationships/image" Target="../media/image612.wmf"/><Relationship Id="rId14" Type="http://schemas.openxmlformats.org/officeDocument/2006/relationships/image" Target="../media/image617.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621.wmf"/><Relationship Id="rId2" Type="http://schemas.openxmlformats.org/officeDocument/2006/relationships/image" Target="../media/image620.emf"/><Relationship Id="rId1" Type="http://schemas.openxmlformats.org/officeDocument/2006/relationships/image" Target="../media/image619.wmf"/><Relationship Id="rId6" Type="http://schemas.openxmlformats.org/officeDocument/2006/relationships/image" Target="../media/image624.wmf"/><Relationship Id="rId5" Type="http://schemas.openxmlformats.org/officeDocument/2006/relationships/image" Target="../media/image623.wmf"/><Relationship Id="rId4" Type="http://schemas.openxmlformats.org/officeDocument/2006/relationships/image" Target="../media/image622.wmf"/></Relationships>
</file>

<file path=ppt/drawings/_rels/vmlDrawing107.vml.rels><?xml version="1.0" encoding="UTF-8" standalone="yes"?>
<Relationships xmlns="http://schemas.openxmlformats.org/package/2006/relationships"><Relationship Id="rId8" Type="http://schemas.openxmlformats.org/officeDocument/2006/relationships/image" Target="../media/image632.wmf"/><Relationship Id="rId3" Type="http://schemas.openxmlformats.org/officeDocument/2006/relationships/image" Target="../media/image627.wmf"/><Relationship Id="rId7" Type="http://schemas.openxmlformats.org/officeDocument/2006/relationships/image" Target="../media/image631.wmf"/><Relationship Id="rId2" Type="http://schemas.openxmlformats.org/officeDocument/2006/relationships/image" Target="../media/image626.wmf"/><Relationship Id="rId1" Type="http://schemas.openxmlformats.org/officeDocument/2006/relationships/image" Target="../media/image625.wmf"/><Relationship Id="rId6" Type="http://schemas.openxmlformats.org/officeDocument/2006/relationships/image" Target="../media/image630.wmf"/><Relationship Id="rId5" Type="http://schemas.openxmlformats.org/officeDocument/2006/relationships/image" Target="../media/image629.wmf"/><Relationship Id="rId10" Type="http://schemas.openxmlformats.org/officeDocument/2006/relationships/image" Target="../media/image634.wmf"/><Relationship Id="rId4" Type="http://schemas.openxmlformats.org/officeDocument/2006/relationships/image" Target="../media/image628.wmf"/><Relationship Id="rId9" Type="http://schemas.openxmlformats.org/officeDocument/2006/relationships/image" Target="../media/image633.wmf"/></Relationships>
</file>

<file path=ppt/drawings/_rels/vmlDrawing108.vml.rels><?xml version="1.0" encoding="UTF-8" standalone="yes"?>
<Relationships xmlns="http://schemas.openxmlformats.org/package/2006/relationships"><Relationship Id="rId8" Type="http://schemas.openxmlformats.org/officeDocument/2006/relationships/image" Target="../media/image642.emf"/><Relationship Id="rId3" Type="http://schemas.openxmlformats.org/officeDocument/2006/relationships/image" Target="../media/image637.wmf"/><Relationship Id="rId7" Type="http://schemas.openxmlformats.org/officeDocument/2006/relationships/image" Target="../media/image641.wmf"/><Relationship Id="rId2" Type="http://schemas.openxmlformats.org/officeDocument/2006/relationships/image" Target="../media/image636.wmf"/><Relationship Id="rId1" Type="http://schemas.openxmlformats.org/officeDocument/2006/relationships/image" Target="../media/image635.wmf"/><Relationship Id="rId6" Type="http://schemas.openxmlformats.org/officeDocument/2006/relationships/image" Target="../media/image640.wmf"/><Relationship Id="rId5" Type="http://schemas.openxmlformats.org/officeDocument/2006/relationships/image" Target="../media/image639.wmf"/><Relationship Id="rId4" Type="http://schemas.openxmlformats.org/officeDocument/2006/relationships/image" Target="../media/image63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3.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2.wmf"/><Relationship Id="rId5" Type="http://schemas.openxmlformats.org/officeDocument/2006/relationships/image" Target="../media/image71.wmf"/><Relationship Id="rId4" Type="http://schemas.openxmlformats.org/officeDocument/2006/relationships/image" Target="../media/image70.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image" Target="../media/image76.wmf"/><Relationship Id="rId7" Type="http://schemas.openxmlformats.org/officeDocument/2006/relationships/image" Target="../media/image80.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 Id="rId9" Type="http://schemas.openxmlformats.org/officeDocument/2006/relationships/image" Target="../media/image8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11.wmf"/><Relationship Id="rId3" Type="http://schemas.openxmlformats.org/officeDocument/2006/relationships/image" Target="../media/image106.wmf"/><Relationship Id="rId7" Type="http://schemas.openxmlformats.org/officeDocument/2006/relationships/image" Target="../media/image110.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 Id="rId9"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wmf"/><Relationship Id="rId4" Type="http://schemas.openxmlformats.org/officeDocument/2006/relationships/image" Target="../media/image12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image" Target="../media/image158.wmf"/><Relationship Id="rId7" Type="http://schemas.openxmlformats.org/officeDocument/2006/relationships/image" Target="../media/image162.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1.wmf"/><Relationship Id="rId5" Type="http://schemas.openxmlformats.org/officeDocument/2006/relationships/image" Target="../media/image160.wmf"/><Relationship Id="rId4"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0.wmf"/><Relationship Id="rId7" Type="http://schemas.openxmlformats.org/officeDocument/2006/relationships/image" Target="../media/image174.wmf"/><Relationship Id="rId2" Type="http://schemas.openxmlformats.org/officeDocument/2006/relationships/image" Target="../media/image169.wmf"/><Relationship Id="rId1" Type="http://schemas.openxmlformats.org/officeDocument/2006/relationships/image" Target="../media/image168.w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7.wmf"/><Relationship Id="rId7" Type="http://schemas.openxmlformats.org/officeDocument/2006/relationships/image" Target="../media/image181.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89.wmf"/><Relationship Id="rId3" Type="http://schemas.openxmlformats.org/officeDocument/2006/relationships/image" Target="../media/image184.wmf"/><Relationship Id="rId7" Type="http://schemas.openxmlformats.org/officeDocument/2006/relationships/image" Target="../media/image188.wmf"/><Relationship Id="rId2" Type="http://schemas.openxmlformats.org/officeDocument/2006/relationships/image" Target="../media/image183.wmf"/><Relationship Id="rId1" Type="http://schemas.openxmlformats.org/officeDocument/2006/relationships/image" Target="../media/image182.wmf"/><Relationship Id="rId6" Type="http://schemas.openxmlformats.org/officeDocument/2006/relationships/image" Target="../media/image187.emf"/><Relationship Id="rId11" Type="http://schemas.openxmlformats.org/officeDocument/2006/relationships/image" Target="../media/image192.wmf"/><Relationship Id="rId5" Type="http://schemas.openxmlformats.org/officeDocument/2006/relationships/image" Target="../media/image186.wmf"/><Relationship Id="rId10" Type="http://schemas.openxmlformats.org/officeDocument/2006/relationships/image" Target="../media/image191.wmf"/><Relationship Id="rId4" Type="http://schemas.openxmlformats.org/officeDocument/2006/relationships/image" Target="../media/image185.wmf"/><Relationship Id="rId9" Type="http://schemas.openxmlformats.org/officeDocument/2006/relationships/image" Target="../media/image190.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5.wmf"/><Relationship Id="rId7" Type="http://schemas.openxmlformats.org/officeDocument/2006/relationships/image" Target="../media/image199.wmf"/><Relationship Id="rId2" Type="http://schemas.openxmlformats.org/officeDocument/2006/relationships/image" Target="../media/image194.wmf"/><Relationship Id="rId1" Type="http://schemas.openxmlformats.org/officeDocument/2006/relationships/image" Target="../media/image193.wmf"/><Relationship Id="rId6" Type="http://schemas.openxmlformats.org/officeDocument/2006/relationships/image" Target="../media/image198.wmf"/><Relationship Id="rId5" Type="http://schemas.openxmlformats.org/officeDocument/2006/relationships/image" Target="../media/image197.wmf"/><Relationship Id="rId10" Type="http://schemas.openxmlformats.org/officeDocument/2006/relationships/image" Target="../media/image202.wmf"/><Relationship Id="rId4" Type="http://schemas.openxmlformats.org/officeDocument/2006/relationships/image" Target="../media/image196.wmf"/><Relationship Id="rId9" Type="http://schemas.openxmlformats.org/officeDocument/2006/relationships/image" Target="../media/image201.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5.wmf"/><Relationship Id="rId7" Type="http://schemas.openxmlformats.org/officeDocument/2006/relationships/image" Target="../media/image209.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5" Type="http://schemas.openxmlformats.org/officeDocument/2006/relationships/image" Target="../media/image214.wmf"/><Relationship Id="rId4" Type="http://schemas.openxmlformats.org/officeDocument/2006/relationships/image" Target="../media/image21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8.wmf"/><Relationship Id="rId4" Type="http://schemas.openxmlformats.org/officeDocument/2006/relationships/image" Target="../media/image22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233.wmf"/><Relationship Id="rId3" Type="http://schemas.openxmlformats.org/officeDocument/2006/relationships/image" Target="../media/image228.wmf"/><Relationship Id="rId7" Type="http://schemas.openxmlformats.org/officeDocument/2006/relationships/image" Target="../media/image232.wmf"/><Relationship Id="rId2" Type="http://schemas.openxmlformats.org/officeDocument/2006/relationships/image" Target="../media/image227.wmf"/><Relationship Id="rId1" Type="http://schemas.openxmlformats.org/officeDocument/2006/relationships/image" Target="../media/image226.emf"/><Relationship Id="rId6" Type="http://schemas.openxmlformats.org/officeDocument/2006/relationships/image" Target="../media/image231.wmf"/><Relationship Id="rId11" Type="http://schemas.openxmlformats.org/officeDocument/2006/relationships/image" Target="../media/image236.wmf"/><Relationship Id="rId5" Type="http://schemas.openxmlformats.org/officeDocument/2006/relationships/image" Target="../media/image230.wmf"/><Relationship Id="rId10" Type="http://schemas.openxmlformats.org/officeDocument/2006/relationships/image" Target="../media/image235.wmf"/><Relationship Id="rId4" Type="http://schemas.openxmlformats.org/officeDocument/2006/relationships/image" Target="../media/image229.wmf"/><Relationship Id="rId9" Type="http://schemas.openxmlformats.org/officeDocument/2006/relationships/image" Target="../media/image23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42.wmf"/><Relationship Id="rId2" Type="http://schemas.openxmlformats.org/officeDocument/2006/relationships/image" Target="../media/image241.wmf"/><Relationship Id="rId1" Type="http://schemas.openxmlformats.org/officeDocument/2006/relationships/image" Target="../media/image240.wmf"/><Relationship Id="rId4" Type="http://schemas.openxmlformats.org/officeDocument/2006/relationships/image" Target="../media/image243.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6.wmf"/><Relationship Id="rId2" Type="http://schemas.openxmlformats.org/officeDocument/2006/relationships/image" Target="../media/image245.wmf"/><Relationship Id="rId1" Type="http://schemas.openxmlformats.org/officeDocument/2006/relationships/image" Target="../media/image244.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54.wmf"/><Relationship Id="rId13" Type="http://schemas.openxmlformats.org/officeDocument/2006/relationships/image" Target="../media/image259.wmf"/><Relationship Id="rId3" Type="http://schemas.openxmlformats.org/officeDocument/2006/relationships/image" Target="../media/image249.wmf"/><Relationship Id="rId7" Type="http://schemas.openxmlformats.org/officeDocument/2006/relationships/image" Target="../media/image253.wmf"/><Relationship Id="rId12" Type="http://schemas.openxmlformats.org/officeDocument/2006/relationships/image" Target="../media/image258.wmf"/><Relationship Id="rId2" Type="http://schemas.openxmlformats.org/officeDocument/2006/relationships/image" Target="../media/image248.wmf"/><Relationship Id="rId1" Type="http://schemas.openxmlformats.org/officeDocument/2006/relationships/image" Target="../media/image247.wmf"/><Relationship Id="rId6" Type="http://schemas.openxmlformats.org/officeDocument/2006/relationships/image" Target="../media/image252.wmf"/><Relationship Id="rId11" Type="http://schemas.openxmlformats.org/officeDocument/2006/relationships/image" Target="../media/image257.wmf"/><Relationship Id="rId5" Type="http://schemas.openxmlformats.org/officeDocument/2006/relationships/image" Target="../media/image251.wmf"/><Relationship Id="rId10" Type="http://schemas.openxmlformats.org/officeDocument/2006/relationships/image" Target="../media/image256.emf"/><Relationship Id="rId4" Type="http://schemas.openxmlformats.org/officeDocument/2006/relationships/image" Target="../media/image250.wmf"/><Relationship Id="rId9" Type="http://schemas.openxmlformats.org/officeDocument/2006/relationships/image" Target="../media/image255.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267.wmf"/><Relationship Id="rId13" Type="http://schemas.openxmlformats.org/officeDocument/2006/relationships/image" Target="../media/image272.wmf"/><Relationship Id="rId3" Type="http://schemas.openxmlformats.org/officeDocument/2006/relationships/image" Target="../media/image262.wmf"/><Relationship Id="rId7" Type="http://schemas.openxmlformats.org/officeDocument/2006/relationships/image" Target="../media/image266.wmf"/><Relationship Id="rId12" Type="http://schemas.openxmlformats.org/officeDocument/2006/relationships/image" Target="../media/image271.wmf"/><Relationship Id="rId2" Type="http://schemas.openxmlformats.org/officeDocument/2006/relationships/image" Target="../media/image261.wmf"/><Relationship Id="rId1" Type="http://schemas.openxmlformats.org/officeDocument/2006/relationships/image" Target="../media/image260.wmf"/><Relationship Id="rId6" Type="http://schemas.openxmlformats.org/officeDocument/2006/relationships/image" Target="../media/image265.wmf"/><Relationship Id="rId11" Type="http://schemas.openxmlformats.org/officeDocument/2006/relationships/image" Target="../media/image270.wmf"/><Relationship Id="rId5" Type="http://schemas.openxmlformats.org/officeDocument/2006/relationships/image" Target="../media/image264.wmf"/><Relationship Id="rId10" Type="http://schemas.openxmlformats.org/officeDocument/2006/relationships/image" Target="../media/image269.emf"/><Relationship Id="rId4" Type="http://schemas.openxmlformats.org/officeDocument/2006/relationships/image" Target="../media/image263.wmf"/><Relationship Id="rId9" Type="http://schemas.openxmlformats.org/officeDocument/2006/relationships/image" Target="../media/image268.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280.wmf"/><Relationship Id="rId13" Type="http://schemas.openxmlformats.org/officeDocument/2006/relationships/image" Target="../media/image285.wmf"/><Relationship Id="rId3" Type="http://schemas.openxmlformats.org/officeDocument/2006/relationships/image" Target="../media/image275.wmf"/><Relationship Id="rId7" Type="http://schemas.openxmlformats.org/officeDocument/2006/relationships/image" Target="../media/image279.wmf"/><Relationship Id="rId12" Type="http://schemas.openxmlformats.org/officeDocument/2006/relationships/image" Target="../media/image284.wmf"/><Relationship Id="rId2" Type="http://schemas.openxmlformats.org/officeDocument/2006/relationships/image" Target="../media/image274.wmf"/><Relationship Id="rId1" Type="http://schemas.openxmlformats.org/officeDocument/2006/relationships/image" Target="../media/image273.wmf"/><Relationship Id="rId6" Type="http://schemas.openxmlformats.org/officeDocument/2006/relationships/image" Target="../media/image278.wmf"/><Relationship Id="rId11" Type="http://schemas.openxmlformats.org/officeDocument/2006/relationships/image" Target="../media/image283.wmf"/><Relationship Id="rId5" Type="http://schemas.openxmlformats.org/officeDocument/2006/relationships/image" Target="../media/image277.wmf"/><Relationship Id="rId15" Type="http://schemas.openxmlformats.org/officeDocument/2006/relationships/image" Target="../media/image287.wmf"/><Relationship Id="rId10" Type="http://schemas.openxmlformats.org/officeDocument/2006/relationships/image" Target="../media/image282.emf"/><Relationship Id="rId4" Type="http://schemas.openxmlformats.org/officeDocument/2006/relationships/image" Target="../media/image276.wmf"/><Relationship Id="rId9" Type="http://schemas.openxmlformats.org/officeDocument/2006/relationships/image" Target="../media/image281.wmf"/><Relationship Id="rId14" Type="http://schemas.openxmlformats.org/officeDocument/2006/relationships/image" Target="../media/image286.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96.wmf"/><Relationship Id="rId7" Type="http://schemas.openxmlformats.org/officeDocument/2006/relationships/image" Target="../media/image300.wmf"/><Relationship Id="rId2" Type="http://schemas.openxmlformats.org/officeDocument/2006/relationships/image" Target="../media/image295.wmf"/><Relationship Id="rId1" Type="http://schemas.openxmlformats.org/officeDocument/2006/relationships/image" Target="../media/image294.wmf"/><Relationship Id="rId6" Type="http://schemas.openxmlformats.org/officeDocument/2006/relationships/image" Target="../media/image299.wmf"/><Relationship Id="rId5" Type="http://schemas.openxmlformats.org/officeDocument/2006/relationships/image" Target="../media/image298.wmf"/><Relationship Id="rId4" Type="http://schemas.openxmlformats.org/officeDocument/2006/relationships/image" Target="../media/image297.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08.wmf"/><Relationship Id="rId13" Type="http://schemas.openxmlformats.org/officeDocument/2006/relationships/image" Target="../media/image313.wmf"/><Relationship Id="rId3" Type="http://schemas.openxmlformats.org/officeDocument/2006/relationships/image" Target="../media/image303.emf"/><Relationship Id="rId7" Type="http://schemas.openxmlformats.org/officeDocument/2006/relationships/image" Target="../media/image307.wmf"/><Relationship Id="rId12" Type="http://schemas.openxmlformats.org/officeDocument/2006/relationships/image" Target="../media/image312.wmf"/><Relationship Id="rId2" Type="http://schemas.openxmlformats.org/officeDocument/2006/relationships/image" Target="../media/image302.emf"/><Relationship Id="rId1" Type="http://schemas.openxmlformats.org/officeDocument/2006/relationships/image" Target="../media/image301.wmf"/><Relationship Id="rId6" Type="http://schemas.openxmlformats.org/officeDocument/2006/relationships/image" Target="../media/image306.wmf"/><Relationship Id="rId11" Type="http://schemas.openxmlformats.org/officeDocument/2006/relationships/image" Target="../media/image311.wmf"/><Relationship Id="rId5" Type="http://schemas.openxmlformats.org/officeDocument/2006/relationships/image" Target="../media/image305.wmf"/><Relationship Id="rId10" Type="http://schemas.openxmlformats.org/officeDocument/2006/relationships/image" Target="../media/image310.wmf"/><Relationship Id="rId4" Type="http://schemas.openxmlformats.org/officeDocument/2006/relationships/image" Target="../media/image304.emf"/><Relationship Id="rId9" Type="http://schemas.openxmlformats.org/officeDocument/2006/relationships/image" Target="../media/image309.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1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317.wmf"/><Relationship Id="rId1" Type="http://schemas.openxmlformats.org/officeDocument/2006/relationships/image" Target="../media/image316.wmf"/><Relationship Id="rId6" Type="http://schemas.openxmlformats.org/officeDocument/2006/relationships/image" Target="../media/image321.wmf"/><Relationship Id="rId5" Type="http://schemas.openxmlformats.org/officeDocument/2006/relationships/image" Target="../media/image320.wmf"/><Relationship Id="rId4" Type="http://schemas.openxmlformats.org/officeDocument/2006/relationships/image" Target="../media/image319.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24.wmf"/><Relationship Id="rId2" Type="http://schemas.openxmlformats.org/officeDocument/2006/relationships/image" Target="../media/image323.wmf"/><Relationship Id="rId1" Type="http://schemas.openxmlformats.org/officeDocument/2006/relationships/image" Target="../media/image322.w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327.wmf"/><Relationship Id="rId2" Type="http://schemas.openxmlformats.org/officeDocument/2006/relationships/image" Target="../media/image326.wmf"/><Relationship Id="rId1" Type="http://schemas.openxmlformats.org/officeDocument/2006/relationships/image" Target="../media/image325.w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330.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3.wmf"/><Relationship Id="rId5" Type="http://schemas.openxmlformats.org/officeDocument/2006/relationships/image" Target="../media/image332.wmf"/><Relationship Id="rId4" Type="http://schemas.openxmlformats.org/officeDocument/2006/relationships/image" Target="../media/image331.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336.wmf"/><Relationship Id="rId2" Type="http://schemas.openxmlformats.org/officeDocument/2006/relationships/image" Target="../media/image335.wmf"/><Relationship Id="rId1" Type="http://schemas.openxmlformats.org/officeDocument/2006/relationships/image" Target="../media/image334.wmf"/><Relationship Id="rId6" Type="http://schemas.openxmlformats.org/officeDocument/2006/relationships/image" Target="../media/image339.wmf"/><Relationship Id="rId5" Type="http://schemas.openxmlformats.org/officeDocument/2006/relationships/image" Target="../media/image338.wmf"/><Relationship Id="rId4" Type="http://schemas.openxmlformats.org/officeDocument/2006/relationships/image" Target="../media/image337.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image" Target="../media/image341.wmf"/><Relationship Id="rId1" Type="http://schemas.openxmlformats.org/officeDocument/2006/relationships/image" Target="../media/image340.wmf"/><Relationship Id="rId4" Type="http://schemas.openxmlformats.org/officeDocument/2006/relationships/image" Target="../media/image34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346.wmf"/><Relationship Id="rId2" Type="http://schemas.openxmlformats.org/officeDocument/2006/relationships/image" Target="../media/image345.wmf"/><Relationship Id="rId1" Type="http://schemas.openxmlformats.org/officeDocument/2006/relationships/image" Target="../media/image344.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354.wmf"/><Relationship Id="rId3" Type="http://schemas.openxmlformats.org/officeDocument/2006/relationships/image" Target="../media/image349.wmf"/><Relationship Id="rId7" Type="http://schemas.openxmlformats.org/officeDocument/2006/relationships/image" Target="../media/image353.wmf"/><Relationship Id="rId2" Type="http://schemas.openxmlformats.org/officeDocument/2006/relationships/image" Target="../media/image348.wmf"/><Relationship Id="rId1" Type="http://schemas.openxmlformats.org/officeDocument/2006/relationships/image" Target="../media/image347.wmf"/><Relationship Id="rId6" Type="http://schemas.openxmlformats.org/officeDocument/2006/relationships/image" Target="../media/image352.wmf"/><Relationship Id="rId5" Type="http://schemas.openxmlformats.org/officeDocument/2006/relationships/image" Target="../media/image351.wmf"/><Relationship Id="rId10" Type="http://schemas.openxmlformats.org/officeDocument/2006/relationships/image" Target="../media/image356.wmf"/><Relationship Id="rId4" Type="http://schemas.openxmlformats.org/officeDocument/2006/relationships/image" Target="../media/image350.wmf"/><Relationship Id="rId9" Type="http://schemas.openxmlformats.org/officeDocument/2006/relationships/image" Target="../media/image355.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364.wmf"/><Relationship Id="rId3" Type="http://schemas.openxmlformats.org/officeDocument/2006/relationships/image" Target="../media/image359.wmf"/><Relationship Id="rId7" Type="http://schemas.openxmlformats.org/officeDocument/2006/relationships/image" Target="../media/image363.wmf"/><Relationship Id="rId2" Type="http://schemas.openxmlformats.org/officeDocument/2006/relationships/image" Target="../media/image358.wmf"/><Relationship Id="rId1" Type="http://schemas.openxmlformats.org/officeDocument/2006/relationships/image" Target="../media/image357.wmf"/><Relationship Id="rId6" Type="http://schemas.openxmlformats.org/officeDocument/2006/relationships/image" Target="../media/image362.wmf"/><Relationship Id="rId5" Type="http://schemas.openxmlformats.org/officeDocument/2006/relationships/image" Target="../media/image361.wmf"/><Relationship Id="rId4" Type="http://schemas.openxmlformats.org/officeDocument/2006/relationships/image" Target="../media/image360.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367.wmf"/><Relationship Id="rId7" Type="http://schemas.openxmlformats.org/officeDocument/2006/relationships/image" Target="../media/image371.wmf"/><Relationship Id="rId2" Type="http://schemas.openxmlformats.org/officeDocument/2006/relationships/image" Target="../media/image366.wmf"/><Relationship Id="rId1" Type="http://schemas.openxmlformats.org/officeDocument/2006/relationships/image" Target="../media/image365.wmf"/><Relationship Id="rId6" Type="http://schemas.openxmlformats.org/officeDocument/2006/relationships/image" Target="../media/image370.wmf"/><Relationship Id="rId5" Type="http://schemas.openxmlformats.org/officeDocument/2006/relationships/image" Target="../media/image369.wmf"/><Relationship Id="rId4" Type="http://schemas.openxmlformats.org/officeDocument/2006/relationships/image" Target="../media/image36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374.wmf"/><Relationship Id="rId2" Type="http://schemas.openxmlformats.org/officeDocument/2006/relationships/image" Target="../media/image373.wmf"/><Relationship Id="rId1" Type="http://schemas.openxmlformats.org/officeDocument/2006/relationships/image" Target="../media/image372.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376.wmf"/><Relationship Id="rId1" Type="http://schemas.openxmlformats.org/officeDocument/2006/relationships/image" Target="../media/image375.wmf"/></Relationships>
</file>

<file path=ppt/drawings/_rels/vmlDrawing72.vml.rels><?xml version="1.0" encoding="UTF-8" standalone="yes"?>
<Relationships xmlns="http://schemas.openxmlformats.org/package/2006/relationships"><Relationship Id="rId3" Type="http://schemas.openxmlformats.org/officeDocument/2006/relationships/image" Target="../media/image379.wmf"/><Relationship Id="rId7" Type="http://schemas.openxmlformats.org/officeDocument/2006/relationships/image" Target="../media/image383.wmf"/><Relationship Id="rId2" Type="http://schemas.openxmlformats.org/officeDocument/2006/relationships/image" Target="../media/image378.wmf"/><Relationship Id="rId1" Type="http://schemas.openxmlformats.org/officeDocument/2006/relationships/image" Target="../media/image377.wmf"/><Relationship Id="rId6" Type="http://schemas.openxmlformats.org/officeDocument/2006/relationships/image" Target="../media/image382.wmf"/><Relationship Id="rId5" Type="http://schemas.openxmlformats.org/officeDocument/2006/relationships/image" Target="../media/image381.wmf"/><Relationship Id="rId4" Type="http://schemas.openxmlformats.org/officeDocument/2006/relationships/image" Target="../media/image380.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391.wmf"/><Relationship Id="rId13" Type="http://schemas.openxmlformats.org/officeDocument/2006/relationships/image" Target="../media/image396.wmf"/><Relationship Id="rId3" Type="http://schemas.openxmlformats.org/officeDocument/2006/relationships/image" Target="../media/image386.wmf"/><Relationship Id="rId7" Type="http://schemas.openxmlformats.org/officeDocument/2006/relationships/image" Target="../media/image390.wmf"/><Relationship Id="rId12" Type="http://schemas.openxmlformats.org/officeDocument/2006/relationships/image" Target="../media/image395.wmf"/><Relationship Id="rId2" Type="http://schemas.openxmlformats.org/officeDocument/2006/relationships/image" Target="../media/image385.wmf"/><Relationship Id="rId1" Type="http://schemas.openxmlformats.org/officeDocument/2006/relationships/image" Target="../media/image384.wmf"/><Relationship Id="rId6" Type="http://schemas.openxmlformats.org/officeDocument/2006/relationships/image" Target="../media/image389.wmf"/><Relationship Id="rId11" Type="http://schemas.openxmlformats.org/officeDocument/2006/relationships/image" Target="../media/image394.wmf"/><Relationship Id="rId5" Type="http://schemas.openxmlformats.org/officeDocument/2006/relationships/image" Target="../media/image388.wmf"/><Relationship Id="rId10" Type="http://schemas.openxmlformats.org/officeDocument/2006/relationships/image" Target="../media/image393.wmf"/><Relationship Id="rId4" Type="http://schemas.openxmlformats.org/officeDocument/2006/relationships/image" Target="../media/image387.wmf"/><Relationship Id="rId9" Type="http://schemas.openxmlformats.org/officeDocument/2006/relationships/image" Target="../media/image392.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399.wmf"/><Relationship Id="rId7" Type="http://schemas.openxmlformats.org/officeDocument/2006/relationships/image" Target="../media/image403.wmf"/><Relationship Id="rId2" Type="http://schemas.openxmlformats.org/officeDocument/2006/relationships/image" Target="../media/image398.wmf"/><Relationship Id="rId1" Type="http://schemas.openxmlformats.org/officeDocument/2006/relationships/image" Target="../media/image397.wmf"/><Relationship Id="rId6" Type="http://schemas.openxmlformats.org/officeDocument/2006/relationships/image" Target="../media/image402.wmf"/><Relationship Id="rId5" Type="http://schemas.openxmlformats.org/officeDocument/2006/relationships/image" Target="../media/image401.wmf"/><Relationship Id="rId4" Type="http://schemas.openxmlformats.org/officeDocument/2006/relationships/image" Target="../media/image400.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406.wmf"/><Relationship Id="rId2" Type="http://schemas.openxmlformats.org/officeDocument/2006/relationships/image" Target="../media/image405.emf"/><Relationship Id="rId1" Type="http://schemas.openxmlformats.org/officeDocument/2006/relationships/image" Target="../media/image404.wmf"/><Relationship Id="rId4" Type="http://schemas.openxmlformats.org/officeDocument/2006/relationships/image" Target="../media/image40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410.wmf"/><Relationship Id="rId2" Type="http://schemas.openxmlformats.org/officeDocument/2006/relationships/image" Target="../media/image409.wmf"/><Relationship Id="rId1" Type="http://schemas.openxmlformats.org/officeDocument/2006/relationships/image" Target="../media/image408.emf"/><Relationship Id="rId4" Type="http://schemas.openxmlformats.org/officeDocument/2006/relationships/image" Target="../media/image411.w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414.wmf"/><Relationship Id="rId2" Type="http://schemas.openxmlformats.org/officeDocument/2006/relationships/image" Target="../media/image413.emf"/><Relationship Id="rId1" Type="http://schemas.openxmlformats.org/officeDocument/2006/relationships/image" Target="../media/image412.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422.wmf"/><Relationship Id="rId3" Type="http://schemas.openxmlformats.org/officeDocument/2006/relationships/image" Target="../media/image417.wmf"/><Relationship Id="rId7" Type="http://schemas.openxmlformats.org/officeDocument/2006/relationships/image" Target="../media/image421.wmf"/><Relationship Id="rId2" Type="http://schemas.openxmlformats.org/officeDocument/2006/relationships/image" Target="../media/image416.wmf"/><Relationship Id="rId1" Type="http://schemas.openxmlformats.org/officeDocument/2006/relationships/image" Target="../media/image415.wmf"/><Relationship Id="rId6" Type="http://schemas.openxmlformats.org/officeDocument/2006/relationships/image" Target="../media/image420.wmf"/><Relationship Id="rId5" Type="http://schemas.openxmlformats.org/officeDocument/2006/relationships/image" Target="../media/image419.wmf"/><Relationship Id="rId4" Type="http://schemas.openxmlformats.org/officeDocument/2006/relationships/image" Target="../media/image41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425.wmf"/><Relationship Id="rId2" Type="http://schemas.openxmlformats.org/officeDocument/2006/relationships/image" Target="../media/image424.wmf"/><Relationship Id="rId1" Type="http://schemas.openxmlformats.org/officeDocument/2006/relationships/image" Target="../media/image423.wmf"/><Relationship Id="rId5" Type="http://schemas.openxmlformats.org/officeDocument/2006/relationships/image" Target="../media/image427.wmf"/><Relationship Id="rId4" Type="http://schemas.openxmlformats.org/officeDocument/2006/relationships/image" Target="../media/image4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429.wmf"/><Relationship Id="rId1" Type="http://schemas.openxmlformats.org/officeDocument/2006/relationships/image" Target="../media/image428.w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432.wmf"/><Relationship Id="rId2" Type="http://schemas.openxmlformats.org/officeDocument/2006/relationships/image" Target="../media/image431.wmf"/><Relationship Id="rId1" Type="http://schemas.openxmlformats.org/officeDocument/2006/relationships/image" Target="../media/image430.wmf"/><Relationship Id="rId5" Type="http://schemas.openxmlformats.org/officeDocument/2006/relationships/image" Target="../media/image434.wmf"/><Relationship Id="rId4" Type="http://schemas.openxmlformats.org/officeDocument/2006/relationships/image" Target="../media/image433.wmf"/></Relationships>
</file>

<file path=ppt/drawings/_rels/vmlDrawing82.vml.rels><?xml version="1.0" encoding="UTF-8" standalone="yes"?>
<Relationships xmlns="http://schemas.openxmlformats.org/package/2006/relationships"><Relationship Id="rId2" Type="http://schemas.openxmlformats.org/officeDocument/2006/relationships/image" Target="../media/image436.wmf"/><Relationship Id="rId1" Type="http://schemas.openxmlformats.org/officeDocument/2006/relationships/image" Target="../media/image435.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437.wmf"/></Relationships>
</file>

<file path=ppt/drawings/_rels/vmlDrawing84.vml.rels><?xml version="1.0" encoding="UTF-8" standalone="yes"?>
<Relationships xmlns="http://schemas.openxmlformats.org/package/2006/relationships"><Relationship Id="rId2" Type="http://schemas.openxmlformats.org/officeDocument/2006/relationships/image" Target="../media/image439.wmf"/><Relationship Id="rId1" Type="http://schemas.openxmlformats.org/officeDocument/2006/relationships/image" Target="../media/image438.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40.wmf"/></Relationships>
</file>

<file path=ppt/drawings/_rels/vmlDrawing86.vml.rels><?xml version="1.0" encoding="UTF-8" standalone="yes"?>
<Relationships xmlns="http://schemas.openxmlformats.org/package/2006/relationships"><Relationship Id="rId3" Type="http://schemas.openxmlformats.org/officeDocument/2006/relationships/image" Target="../media/image443.wmf"/><Relationship Id="rId2" Type="http://schemas.openxmlformats.org/officeDocument/2006/relationships/image" Target="../media/image442.wmf"/><Relationship Id="rId1" Type="http://schemas.openxmlformats.org/officeDocument/2006/relationships/image" Target="../media/image441.wmf"/><Relationship Id="rId5" Type="http://schemas.openxmlformats.org/officeDocument/2006/relationships/image" Target="../media/image445.wmf"/><Relationship Id="rId4" Type="http://schemas.openxmlformats.org/officeDocument/2006/relationships/image" Target="../media/image444.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453.wmf"/><Relationship Id="rId13" Type="http://schemas.openxmlformats.org/officeDocument/2006/relationships/image" Target="../media/image458.emf"/><Relationship Id="rId3" Type="http://schemas.openxmlformats.org/officeDocument/2006/relationships/image" Target="../media/image448.wmf"/><Relationship Id="rId7" Type="http://schemas.openxmlformats.org/officeDocument/2006/relationships/image" Target="../media/image452.wmf"/><Relationship Id="rId12" Type="http://schemas.openxmlformats.org/officeDocument/2006/relationships/image" Target="../media/image457.emf"/><Relationship Id="rId2" Type="http://schemas.openxmlformats.org/officeDocument/2006/relationships/image" Target="../media/image447.emf"/><Relationship Id="rId1" Type="http://schemas.openxmlformats.org/officeDocument/2006/relationships/image" Target="../media/image446.emf"/><Relationship Id="rId6" Type="http://schemas.openxmlformats.org/officeDocument/2006/relationships/image" Target="../media/image451.wmf"/><Relationship Id="rId11" Type="http://schemas.openxmlformats.org/officeDocument/2006/relationships/image" Target="../media/image456.wmf"/><Relationship Id="rId5" Type="http://schemas.openxmlformats.org/officeDocument/2006/relationships/image" Target="../media/image450.wmf"/><Relationship Id="rId15" Type="http://schemas.openxmlformats.org/officeDocument/2006/relationships/image" Target="../media/image460.wmf"/><Relationship Id="rId10" Type="http://schemas.openxmlformats.org/officeDocument/2006/relationships/image" Target="../media/image455.wmf"/><Relationship Id="rId4" Type="http://schemas.openxmlformats.org/officeDocument/2006/relationships/image" Target="../media/image449.wmf"/><Relationship Id="rId9" Type="http://schemas.openxmlformats.org/officeDocument/2006/relationships/image" Target="../media/image454.wmf"/><Relationship Id="rId14" Type="http://schemas.openxmlformats.org/officeDocument/2006/relationships/image" Target="../media/image459.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468.wmf"/><Relationship Id="rId13" Type="http://schemas.openxmlformats.org/officeDocument/2006/relationships/image" Target="../media/image473.wmf"/><Relationship Id="rId3" Type="http://schemas.openxmlformats.org/officeDocument/2006/relationships/image" Target="../media/image463.wmf"/><Relationship Id="rId7" Type="http://schemas.openxmlformats.org/officeDocument/2006/relationships/image" Target="../media/image467.wmf"/><Relationship Id="rId12" Type="http://schemas.openxmlformats.org/officeDocument/2006/relationships/image" Target="../media/image472.wmf"/><Relationship Id="rId2" Type="http://schemas.openxmlformats.org/officeDocument/2006/relationships/image" Target="../media/image462.emf"/><Relationship Id="rId1" Type="http://schemas.openxmlformats.org/officeDocument/2006/relationships/image" Target="../media/image461.emf"/><Relationship Id="rId6" Type="http://schemas.openxmlformats.org/officeDocument/2006/relationships/image" Target="../media/image466.wmf"/><Relationship Id="rId11" Type="http://schemas.openxmlformats.org/officeDocument/2006/relationships/image" Target="../media/image471.wmf"/><Relationship Id="rId5" Type="http://schemas.openxmlformats.org/officeDocument/2006/relationships/image" Target="../media/image465.wmf"/><Relationship Id="rId10" Type="http://schemas.openxmlformats.org/officeDocument/2006/relationships/image" Target="../media/image470.emf"/><Relationship Id="rId4" Type="http://schemas.openxmlformats.org/officeDocument/2006/relationships/image" Target="../media/image464.wmf"/><Relationship Id="rId9" Type="http://schemas.openxmlformats.org/officeDocument/2006/relationships/image" Target="../media/image469.emf"/><Relationship Id="rId14" Type="http://schemas.openxmlformats.org/officeDocument/2006/relationships/image" Target="../media/image474.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482.emf"/><Relationship Id="rId3" Type="http://schemas.openxmlformats.org/officeDocument/2006/relationships/image" Target="../media/image477.wmf"/><Relationship Id="rId7" Type="http://schemas.openxmlformats.org/officeDocument/2006/relationships/image" Target="../media/image481.emf"/><Relationship Id="rId2" Type="http://schemas.openxmlformats.org/officeDocument/2006/relationships/image" Target="../media/image476.wmf"/><Relationship Id="rId1" Type="http://schemas.openxmlformats.org/officeDocument/2006/relationships/image" Target="../media/image475.wmf"/><Relationship Id="rId6" Type="http://schemas.openxmlformats.org/officeDocument/2006/relationships/image" Target="../media/image480.emf"/><Relationship Id="rId11" Type="http://schemas.openxmlformats.org/officeDocument/2006/relationships/image" Target="../media/image470.emf"/><Relationship Id="rId5" Type="http://schemas.openxmlformats.org/officeDocument/2006/relationships/image" Target="../media/image479.wmf"/><Relationship Id="rId10" Type="http://schemas.openxmlformats.org/officeDocument/2006/relationships/image" Target="../media/image462.emf"/><Relationship Id="rId4" Type="http://schemas.openxmlformats.org/officeDocument/2006/relationships/image" Target="../media/image478.wmf"/><Relationship Id="rId9" Type="http://schemas.openxmlformats.org/officeDocument/2006/relationships/image" Target="../media/image447.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w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485.wmf"/><Relationship Id="rId7" Type="http://schemas.openxmlformats.org/officeDocument/2006/relationships/image" Target="../media/image489.wmf"/><Relationship Id="rId2" Type="http://schemas.openxmlformats.org/officeDocument/2006/relationships/image" Target="../media/image484.wmf"/><Relationship Id="rId1" Type="http://schemas.openxmlformats.org/officeDocument/2006/relationships/image" Target="../media/image483.wmf"/><Relationship Id="rId6" Type="http://schemas.openxmlformats.org/officeDocument/2006/relationships/image" Target="../media/image488.wmf"/><Relationship Id="rId5" Type="http://schemas.openxmlformats.org/officeDocument/2006/relationships/image" Target="../media/image487.wmf"/><Relationship Id="rId4" Type="http://schemas.openxmlformats.org/officeDocument/2006/relationships/image" Target="../media/image486.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497.wmf"/><Relationship Id="rId3" Type="http://schemas.openxmlformats.org/officeDocument/2006/relationships/image" Target="../media/image492.wmf"/><Relationship Id="rId7" Type="http://schemas.openxmlformats.org/officeDocument/2006/relationships/image" Target="../media/image496.wmf"/><Relationship Id="rId2" Type="http://schemas.openxmlformats.org/officeDocument/2006/relationships/image" Target="../media/image491.wmf"/><Relationship Id="rId1" Type="http://schemas.openxmlformats.org/officeDocument/2006/relationships/image" Target="../media/image490.wmf"/><Relationship Id="rId6" Type="http://schemas.openxmlformats.org/officeDocument/2006/relationships/image" Target="../media/image495.wmf"/><Relationship Id="rId5" Type="http://schemas.openxmlformats.org/officeDocument/2006/relationships/image" Target="../media/image494.wmf"/><Relationship Id="rId4" Type="http://schemas.openxmlformats.org/officeDocument/2006/relationships/image" Target="../media/image493.wmf"/></Relationships>
</file>

<file path=ppt/drawings/_rels/vmlDrawing92.vml.rels><?xml version="1.0" encoding="UTF-8" standalone="yes"?>
<Relationships xmlns="http://schemas.openxmlformats.org/package/2006/relationships"><Relationship Id="rId3" Type="http://schemas.openxmlformats.org/officeDocument/2006/relationships/image" Target="../media/image500.wmf"/><Relationship Id="rId2" Type="http://schemas.openxmlformats.org/officeDocument/2006/relationships/image" Target="../media/image499.wmf"/><Relationship Id="rId1" Type="http://schemas.openxmlformats.org/officeDocument/2006/relationships/image" Target="../media/image498.wmf"/><Relationship Id="rId6" Type="http://schemas.openxmlformats.org/officeDocument/2006/relationships/image" Target="../media/image503.wmf"/><Relationship Id="rId5" Type="http://schemas.openxmlformats.org/officeDocument/2006/relationships/image" Target="../media/image502.wmf"/><Relationship Id="rId4" Type="http://schemas.openxmlformats.org/officeDocument/2006/relationships/image" Target="../media/image501.w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506.wmf"/><Relationship Id="rId7" Type="http://schemas.openxmlformats.org/officeDocument/2006/relationships/image" Target="../media/image510.wmf"/><Relationship Id="rId2" Type="http://schemas.openxmlformats.org/officeDocument/2006/relationships/image" Target="../media/image505.wmf"/><Relationship Id="rId1" Type="http://schemas.openxmlformats.org/officeDocument/2006/relationships/image" Target="../media/image504.wmf"/><Relationship Id="rId6" Type="http://schemas.openxmlformats.org/officeDocument/2006/relationships/image" Target="../media/image509.wmf"/><Relationship Id="rId5" Type="http://schemas.openxmlformats.org/officeDocument/2006/relationships/image" Target="../media/image508.wmf"/><Relationship Id="rId4" Type="http://schemas.openxmlformats.org/officeDocument/2006/relationships/image" Target="../media/image507.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512.emf"/><Relationship Id="rId1" Type="http://schemas.openxmlformats.org/officeDocument/2006/relationships/image" Target="../media/image511.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515.wmf"/><Relationship Id="rId2" Type="http://schemas.openxmlformats.org/officeDocument/2006/relationships/image" Target="../media/image514.wmf"/><Relationship Id="rId1" Type="http://schemas.openxmlformats.org/officeDocument/2006/relationships/image" Target="../media/image513.wmf"/><Relationship Id="rId6" Type="http://schemas.openxmlformats.org/officeDocument/2006/relationships/image" Target="../media/image518.emf"/><Relationship Id="rId5" Type="http://schemas.openxmlformats.org/officeDocument/2006/relationships/image" Target="../media/image517.emf"/><Relationship Id="rId4" Type="http://schemas.openxmlformats.org/officeDocument/2006/relationships/image" Target="../media/image516.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521.emf"/><Relationship Id="rId2" Type="http://schemas.openxmlformats.org/officeDocument/2006/relationships/image" Target="../media/image520.wmf"/><Relationship Id="rId1" Type="http://schemas.openxmlformats.org/officeDocument/2006/relationships/image" Target="../media/image519.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524.wmf"/><Relationship Id="rId2" Type="http://schemas.openxmlformats.org/officeDocument/2006/relationships/image" Target="../media/image523.wmf"/><Relationship Id="rId1" Type="http://schemas.openxmlformats.org/officeDocument/2006/relationships/image" Target="../media/image522.wmf"/><Relationship Id="rId4" Type="http://schemas.openxmlformats.org/officeDocument/2006/relationships/image" Target="../media/image525.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528.wmf"/><Relationship Id="rId2" Type="http://schemas.openxmlformats.org/officeDocument/2006/relationships/image" Target="../media/image527.wmf"/><Relationship Id="rId1" Type="http://schemas.openxmlformats.org/officeDocument/2006/relationships/image" Target="../media/image526.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536.wmf"/><Relationship Id="rId3" Type="http://schemas.openxmlformats.org/officeDocument/2006/relationships/image" Target="../media/image531.wmf"/><Relationship Id="rId7" Type="http://schemas.openxmlformats.org/officeDocument/2006/relationships/image" Target="../media/image535.wmf"/><Relationship Id="rId2" Type="http://schemas.openxmlformats.org/officeDocument/2006/relationships/image" Target="../media/image530.wmf"/><Relationship Id="rId1" Type="http://schemas.openxmlformats.org/officeDocument/2006/relationships/image" Target="../media/image529.wmf"/><Relationship Id="rId6" Type="http://schemas.openxmlformats.org/officeDocument/2006/relationships/image" Target="../media/image534.wmf"/><Relationship Id="rId5" Type="http://schemas.openxmlformats.org/officeDocument/2006/relationships/image" Target="../media/image533.wmf"/><Relationship Id="rId4" Type="http://schemas.openxmlformats.org/officeDocument/2006/relationships/image" Target="../media/image5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zh-CN" altLang="en-US"/>
              <a:pPr/>
              <a:t>2015/11/17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p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zh-CN" altLang="en-US"/>
              <a:pPr/>
              <a:t>2015/11/17</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p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fld id="{30B509AA-752E-4DF6-A3E7-13ADBDAF546E}" type="slidenum">
              <a:rPr lang="en-US" altLang="zh-CN" smtClean="0">
                <a:ea typeface="宋体" charset="-122"/>
              </a:rPr>
              <a:pPr/>
              <a:t>3</a:t>
            </a:fld>
            <a:endParaRPr lang="en-US" altLang="zh-CN" smtClean="0">
              <a:ea typeface="宋体" charset="-122"/>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B17984-1A6B-4B71-A158-7BC82C849B98}" type="slidenum">
              <a:rPr lang="en-US" altLang="zh-CN"/>
              <a:pPr/>
              <a:t>14</a:t>
            </a:fld>
            <a:endParaRPr lang="en-US" altLang="zh-CN"/>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miter lim="800000"/>
            <a:headEnd/>
            <a:tailEnd/>
          </a:ln>
        </p:spPr>
        <p:txBody>
          <a:bodyPr/>
          <a:lstStyle/>
          <a:p>
            <a:fld id="{78E6FEF1-74CC-49D5-A8C8-5C62411FB032}" type="slidenum">
              <a:rPr lang="en-US" altLang="zh-CN" smtClean="0">
                <a:ea typeface="宋体" charset="-122"/>
              </a:rPr>
              <a:pPr/>
              <a:t>16</a:t>
            </a:fld>
            <a:endParaRPr lang="en-US" altLang="zh-CN" smtClean="0">
              <a:ea typeface="宋体" charset="-122"/>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B86B7-E445-48AE-BEB1-D8CA47FFE40D}" type="slidenum">
              <a:rPr lang="en-US" altLang="zh-CN"/>
              <a:pPr/>
              <a:t>27</a:t>
            </a:fld>
            <a:endParaRPr lang="en-US" altLang="zh-CN"/>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3F144E25-872F-4E0F-92D1-6FCE977E8B02}" type="slidenum">
              <a:rPr lang="en-US" altLang="zh-CN" smtClean="0">
                <a:ea typeface="宋体" charset="-122"/>
              </a:rPr>
              <a:pPr/>
              <a:t>36</a:t>
            </a:fld>
            <a:endParaRPr lang="en-US" altLang="zh-CN" smtClean="0">
              <a:ea typeface="宋体" charset="-122"/>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989B4-F978-4640-8610-F68E56921B43}" type="slidenum">
              <a:rPr lang="en-US" altLang="zh-CN"/>
              <a:pPr/>
              <a:t>41</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8989B4-F978-4640-8610-F68E56921B43}" type="slidenum">
              <a:rPr lang="en-US" altLang="zh-CN"/>
              <a:pPr/>
              <a:t>42</a:t>
            </a:fld>
            <a:endParaRPr lang="en-US" altLang="zh-CN"/>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53C4F-A6ED-4B3E-A525-1D462B21E73D}" type="slidenum">
              <a:rPr lang="en-US" altLang="zh-CN"/>
              <a:pPr/>
              <a:t>46</a:t>
            </a:fld>
            <a:endParaRPr lang="en-US" altLang="zh-CN"/>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D62C76-5AA3-4089-885D-9F1F649DD33A}" type="slidenum">
              <a:rPr lang="en-US" altLang="zh-CN"/>
              <a:pPr/>
              <a:t>47</a:t>
            </a:fld>
            <a:endParaRPr lang="en-US" altLang="zh-CN"/>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EB9304-09B2-4320-9D7E-376A817EE998}" type="slidenum">
              <a:rPr lang="en-US" altLang="zh-CN"/>
              <a:pPr/>
              <a:t>48</a:t>
            </a:fld>
            <a:endParaRPr lang="en-US" altLang="zh-CN"/>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C513-7B1B-43F0-9AAA-63124B34CFF5}" type="slidenum">
              <a:rPr lang="zh-CN" altLang="en-US"/>
              <a:pPr/>
              <a:t>57</a:t>
            </a:fld>
            <a:endParaRPr lang="en-US" altLang="zh-CN"/>
          </a:p>
        </p:txBody>
      </p:sp>
      <p:sp>
        <p:nvSpPr>
          <p:cNvPr id="899074" name="Rectangle 2"/>
          <p:cNvSpPr>
            <a:spLocks noGrp="1" noRot="1" noChangeAspect="1" noChangeArrowheads="1" noTextEdit="1"/>
          </p:cNvSpPr>
          <p:nvPr>
            <p:ph type="sldImg"/>
          </p:nvPr>
        </p:nvSpPr>
        <p:spPr>
          <a:ln/>
        </p:spPr>
      </p:sp>
      <p:sp>
        <p:nvSpPr>
          <p:cNvPr id="89907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E892BDE5-1CE9-41DE-B991-6986772E386C}" type="slidenum">
              <a:rPr lang="en-US" altLang="zh-CN" smtClean="0">
                <a:ea typeface="宋体" charset="-122"/>
              </a:rPr>
              <a:pPr/>
              <a:t>6</a:t>
            </a:fld>
            <a:endParaRPr lang="en-US" altLang="zh-CN" smtClean="0">
              <a:ea typeface="宋体" charset="-122"/>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zh-CN" altLang="zh-CN" smtClean="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5197D8-B852-4D38-89BE-E63D88A678AC}" type="slidenum">
              <a:rPr lang="zh-CN" altLang="en-US"/>
              <a:pPr/>
              <a:t>58</a:t>
            </a:fld>
            <a:endParaRPr lang="en-US" altLang="zh-CN"/>
          </a:p>
        </p:txBody>
      </p:sp>
      <p:sp>
        <p:nvSpPr>
          <p:cNvPr id="902146" name="Rectangle 2"/>
          <p:cNvSpPr>
            <a:spLocks noGrp="1" noRot="1" noChangeAspect="1" noChangeArrowheads="1" noTextEdit="1"/>
          </p:cNvSpPr>
          <p:nvPr>
            <p:ph type="sldImg"/>
          </p:nvPr>
        </p:nvSpPr>
        <p:spPr>
          <a:ln/>
        </p:spPr>
      </p:sp>
      <p:sp>
        <p:nvSpPr>
          <p:cNvPr id="90214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6303C3-8F46-488F-AD37-4797E4883F9E}" type="slidenum">
              <a:rPr lang="zh-CN" altLang="en-US"/>
              <a:pPr/>
              <a:t>59</a:t>
            </a:fld>
            <a:endParaRPr lang="en-US" altLang="zh-CN"/>
          </a:p>
        </p:txBody>
      </p:sp>
      <p:sp>
        <p:nvSpPr>
          <p:cNvPr id="904194" name="Rectangle 2"/>
          <p:cNvSpPr>
            <a:spLocks noGrp="1" noRot="1" noChangeAspect="1" noChangeArrowheads="1" noTextEdit="1"/>
          </p:cNvSpPr>
          <p:nvPr>
            <p:ph type="sldImg"/>
          </p:nvPr>
        </p:nvSpPr>
        <p:spPr>
          <a:ln/>
        </p:spPr>
      </p:sp>
      <p:sp>
        <p:nvSpPr>
          <p:cNvPr id="9041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4CA24A-DAD3-4AC1-998A-D508689FE304}" type="slidenum">
              <a:rPr lang="zh-CN" altLang="en-US"/>
              <a:pPr/>
              <a:t>63</a:t>
            </a:fld>
            <a:endParaRPr lang="en-US" altLang="zh-CN"/>
          </a:p>
        </p:txBody>
      </p:sp>
      <p:sp>
        <p:nvSpPr>
          <p:cNvPr id="908290" name="Rectangle 2"/>
          <p:cNvSpPr>
            <a:spLocks noGrp="1" noRot="1" noChangeAspect="1" noChangeArrowheads="1" noTextEdit="1"/>
          </p:cNvSpPr>
          <p:nvPr>
            <p:ph type="sldImg"/>
          </p:nvPr>
        </p:nvSpPr>
        <p:spPr>
          <a:ln/>
        </p:spPr>
      </p:sp>
      <p:sp>
        <p:nvSpPr>
          <p:cNvPr id="90829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C8B94-CCB5-429A-8674-A3A02B738183}" type="slidenum">
              <a:rPr lang="zh-CN" altLang="en-US"/>
              <a:pPr/>
              <a:t>64</a:t>
            </a:fld>
            <a:endParaRPr lang="en-US" altLang="zh-CN"/>
          </a:p>
        </p:txBody>
      </p:sp>
      <p:sp>
        <p:nvSpPr>
          <p:cNvPr id="906242" name="Rectangle 2"/>
          <p:cNvSpPr>
            <a:spLocks noGrp="1" noRot="1" noChangeAspect="1" noChangeArrowheads="1" noTextEdit="1"/>
          </p:cNvSpPr>
          <p:nvPr>
            <p:ph type="sldImg"/>
          </p:nvPr>
        </p:nvSpPr>
        <p:spPr>
          <a:ln/>
        </p:spPr>
      </p:sp>
      <p:sp>
        <p:nvSpPr>
          <p:cNvPr id="90624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04E99A19-BD57-4017-AD87-AC6A63D90C51}" type="slidenum">
              <a:rPr lang="en-US" altLang="zh-CN" smtClean="0"/>
              <a:pPr/>
              <a:t>112</a:t>
            </a:fld>
            <a:endParaRPr lang="en-US" altLang="zh-CN"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miter lim="800000"/>
            <a:headEnd/>
            <a:tailEnd/>
          </a:ln>
        </p:spPr>
        <p:txBody>
          <a:bodyPr/>
          <a:lstStyle/>
          <a:p>
            <a:fld id="{ED90B181-B551-484B-8812-14FFC6D4D85A}" type="slidenum">
              <a:rPr lang="en-US" altLang="zh-CN" smtClean="0"/>
              <a:pPr/>
              <a:t>124</a:t>
            </a:fld>
            <a:endParaRPr lang="en-US" altLang="zh-CN"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miter lim="800000"/>
            <a:headEnd/>
            <a:tailEnd/>
          </a:ln>
        </p:spPr>
        <p:txBody>
          <a:bodyPr/>
          <a:lstStyle/>
          <a:p>
            <a:fld id="{098688E9-6A61-4D1E-A8B0-C5D898A82BBC}" type="slidenum">
              <a:rPr lang="en-US" altLang="zh-CN" smtClean="0"/>
              <a:pPr/>
              <a:t>125</a:t>
            </a:fld>
            <a:endParaRPr lang="en-US" altLang="zh-CN"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miter lim="800000"/>
            <a:headEnd/>
            <a:tailEnd/>
          </a:ln>
        </p:spPr>
        <p:txBody>
          <a:bodyPr/>
          <a:lstStyle/>
          <a:p>
            <a:fld id="{D0DD102C-7619-4126-8826-8BF41BD47AE5}" type="slidenum">
              <a:rPr lang="en-US" altLang="zh-CN" smtClean="0"/>
              <a:pPr/>
              <a:t>126</a:t>
            </a:fld>
            <a:endParaRPr lang="en-US" altLang="zh-CN" smtClean="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miter lim="800000"/>
            <a:headEnd/>
            <a:tailEnd/>
          </a:ln>
        </p:spPr>
        <p:txBody>
          <a:bodyPr/>
          <a:lstStyle/>
          <a:p>
            <a:fld id="{0DD3F3D7-9EB2-4D6F-9685-BEB0BCAFD6B3}" type="slidenum">
              <a:rPr lang="en-US" altLang="zh-CN" smtClean="0"/>
              <a:pPr/>
              <a:t>127</a:t>
            </a:fld>
            <a:endParaRPr lang="en-US" altLang="zh-CN" smtClean="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98D1B-E84F-4B07-B1F9-AC5E53454083}" type="slidenum">
              <a:rPr lang="zh-CN" altLang="en-US"/>
              <a:pPr/>
              <a:t>144</a:t>
            </a:fld>
            <a:endParaRPr lang="en-US" altLang="zh-CN"/>
          </a:p>
        </p:txBody>
      </p:sp>
      <p:sp>
        <p:nvSpPr>
          <p:cNvPr id="811010" name="Rectangle 2"/>
          <p:cNvSpPr>
            <a:spLocks noGrp="1" noRot="1" noChangeAspect="1" noChangeArrowheads="1" noTextEdit="1"/>
          </p:cNvSpPr>
          <p:nvPr>
            <p:ph type="sldImg"/>
          </p:nvPr>
        </p:nvSpPr>
        <p:spPr>
          <a:ln/>
        </p:spPr>
      </p:sp>
      <p:sp>
        <p:nvSpPr>
          <p:cNvPr id="811011"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0ACB08-B4F5-4853-BAEC-EFA30EC8766A}" type="slidenum">
              <a:rPr lang="en-US" altLang="zh-CN"/>
              <a:pPr/>
              <a:t>7</a:t>
            </a:fld>
            <a:endParaRPr lang="en-US" altLang="zh-CN"/>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3C2037-9D22-412E-ACC4-E3C6FA6D1C73}" type="slidenum">
              <a:rPr lang="en-US" altLang="zh-CN"/>
              <a:pPr/>
              <a:t>8</a:t>
            </a:fld>
            <a:endParaRPr lang="en-US" altLang="zh-CN"/>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46818-7E8E-4287-B218-5B2B36C13ACB}" type="slidenum">
              <a:rPr lang="en-US" altLang="zh-CN"/>
              <a:pPr/>
              <a:t>9</a:t>
            </a:fld>
            <a:endParaRPr lang="en-US" altLang="zh-CN"/>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912B98-9314-4AA6-BFA2-35453571ED09}" type="slidenum">
              <a:rPr lang="en-US" altLang="zh-CN"/>
              <a:pPr/>
              <a:t>10</a:t>
            </a:fld>
            <a:endParaRPr lang="en-US" altLang="zh-CN"/>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B5970-E1DA-43C2-9D09-BBCE32658603}" type="slidenum">
              <a:rPr lang="en-US" altLang="zh-CN"/>
              <a:pPr/>
              <a:t>11</a:t>
            </a:fld>
            <a:endParaRPr lang="en-US" altLang="zh-CN"/>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C371B2-B21B-47A6-B812-481BE2AD0F4B}" type="slidenum">
              <a:rPr lang="en-US" altLang="zh-CN"/>
              <a:pPr/>
              <a:t>12</a:t>
            </a:fld>
            <a:endParaRPr lang="en-US" altLang="zh-CN"/>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5D7F1A-F724-4B81-914E-0432558DE587}" type="slidenum">
              <a:rPr lang="en-US" altLang="zh-CN"/>
              <a:pPr/>
              <a:t>13</a:t>
            </a:fld>
            <a:endParaRPr lang="en-US" altLang="zh-CN"/>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alphaModFix amt="82000"/>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191" y="2825016"/>
            <a:ext cx="9141714"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1191" y="3075710"/>
            <a:ext cx="9141714"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800100" y="3165764"/>
            <a:ext cx="7543800" cy="1711037"/>
          </a:xfrm>
        </p:spPr>
        <p:txBody>
          <a:bodyPr anchor="b">
            <a:normAutofit/>
          </a:bodyPr>
          <a:lstStyle>
            <a:lvl1pPr algn="l">
              <a:lnSpc>
                <a:spcPct val="80000"/>
              </a:lnSpc>
              <a:defRPr sz="5400">
                <a:solidFill>
                  <a:schemeClr val="tx1"/>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bwMode="white">
          <a:xfrm>
            <a:off x="800100" y="4953000"/>
            <a:ext cx="7543800" cy="685800"/>
          </a:xfrm>
        </p:spPr>
        <p:txBody>
          <a:bodyPr>
            <a:normAutofit/>
          </a:bodyPr>
          <a:lstStyle>
            <a:lvl1pPr marL="0" indent="0" algn="l">
              <a:spcBef>
                <a:spcPts val="0"/>
              </a:spcBef>
              <a:buNone/>
              <a:defRPr sz="24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477154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457325" cy="5638801"/>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1143000" y="457200"/>
            <a:ext cx="5286375" cy="5638801"/>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52463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在文本之上">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566738" y="1196752"/>
            <a:ext cx="8001000" cy="261324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1"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1981200" cy="476250"/>
          </a:xfrm>
        </p:spPr>
        <p:txBody>
          <a:bodyPr/>
          <a:lstStyle>
            <a:lvl1pPr>
              <a:defRPr/>
            </a:lvl1pPr>
          </a:lstStyle>
          <a:p>
            <a:fld id="{DE2D78C0-CC8D-4EA8-B3D2-B3CD755D8AB1}" type="slidenum">
              <a:rPr lang="en-US" altLang="zh-CN"/>
              <a:pPr/>
              <a:t>‹#›</a:t>
            </a:fld>
            <a:endParaRPr lang="en-US" altLang="zh-CN"/>
          </a:p>
        </p:txBody>
      </p:sp>
      <p:sp>
        <p:nvSpPr>
          <p:cNvPr id="8" name="Title 1"/>
          <p:cNvSpPr>
            <a:spLocks noGrp="1"/>
          </p:cNvSpPr>
          <p:nvPr>
            <p:ph type="title"/>
          </p:nvPr>
        </p:nvSpPr>
        <p:spPr>
          <a:xfrm>
            <a:off x="539552" y="188640"/>
            <a:ext cx="8064896" cy="811560"/>
          </a:xfrm>
        </p:spPr>
        <p:txBody>
          <a:bodyPr/>
          <a:lstStyle/>
          <a:p>
            <a:r>
              <a:rPr lang="en-US" altLang="zh-CN" dirty="0" smtClean="0"/>
              <a:t>Click to edit Master title style</a:t>
            </a:r>
            <a:endParaRPr lang="en-US" dirty="0"/>
          </a:p>
        </p:txBody>
      </p:sp>
    </p:spTree>
    <p:extLst>
      <p:ext uri="{BB962C8B-B14F-4D97-AF65-F5344CB8AC3E}">
        <p14:creationId xmlns:p14="http://schemas.microsoft.com/office/powerpoint/2010/main" val="8547647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685800"/>
            <a:ext cx="7391400" cy="5635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8288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8288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529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400800"/>
            <a:ext cx="2133600" cy="320675"/>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400800"/>
            <a:ext cx="2895600" cy="320675"/>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400800"/>
            <a:ext cx="2133600" cy="320675"/>
          </a:xfrm>
        </p:spPr>
        <p:txBody>
          <a:bodyPr/>
          <a:lstStyle>
            <a:lvl1pPr>
              <a:defRPr/>
            </a:lvl1pPr>
          </a:lstStyle>
          <a:p>
            <a:fld id="{FD0106D1-B3FD-4E54-A5D8-0B2B59C57C03}" type="slidenum">
              <a:rPr lang="en-US" altLang="zh-CN"/>
              <a:pPr/>
              <a:t>‹#›</a:t>
            </a:fld>
            <a:endParaRPr lang="en-US" altLang="zh-CN"/>
          </a:p>
        </p:txBody>
      </p:sp>
    </p:spTree>
    <p:extLst>
      <p:ext uri="{BB962C8B-B14F-4D97-AF65-F5344CB8AC3E}">
        <p14:creationId xmlns:p14="http://schemas.microsoft.com/office/powerpoint/2010/main" val="426087055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Click to edit Master title style</a:t>
            </a:r>
            <a:endParaRPr lang="en-US" dirty="0"/>
          </a:p>
        </p:txBody>
      </p:sp>
      <p:sp>
        <p:nvSpPr>
          <p:cNvPr id="3" name="Content Placeholder 2"/>
          <p:cNvSpPr>
            <a:spLocks noGrp="1"/>
          </p:cNvSpPr>
          <p:nvPr>
            <p:ph idx="1"/>
          </p:nvPr>
        </p:nvSpPr>
        <p:spPr/>
        <p:txBody>
          <a:bodyPr/>
          <a:lstStyle>
            <a:lvl1pPr>
              <a:lnSpc>
                <a:spcPct val="100000"/>
              </a:lnSpc>
              <a:defRPr b="1">
                <a:solidFill>
                  <a:schemeClr val="tx1"/>
                </a:solidFill>
              </a:defRPr>
            </a:lvl1pPr>
            <a:lvl2pPr>
              <a:lnSpc>
                <a:spcPct val="100000"/>
              </a:lnSpc>
              <a:defRPr b="1">
                <a:solidFill>
                  <a:schemeClr val="tx1"/>
                </a:solidFill>
              </a:defRPr>
            </a:lvl2pPr>
            <a:lvl3pPr>
              <a:lnSpc>
                <a:spcPct val="100000"/>
              </a:lnSpc>
              <a:defRPr b="1">
                <a:solidFill>
                  <a:schemeClr val="tx1"/>
                </a:solidFill>
              </a:defRPr>
            </a:lvl3pPr>
            <a:lvl4pPr>
              <a:lnSpc>
                <a:spcPct val="100000"/>
              </a:lnSpc>
              <a:defRPr b="1">
                <a:solidFill>
                  <a:schemeClr val="tx1"/>
                </a:solidFill>
              </a:defRPr>
            </a:lvl4pPr>
            <a:lvl5pPr>
              <a:lnSpc>
                <a:spcPct val="100000"/>
              </a:lnSpc>
              <a:defRPr b="1">
                <a:solidFill>
                  <a:schemeClr val="tx1"/>
                </a:solidFill>
              </a:defRPr>
            </a:lvl5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112444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3000" y="1828800"/>
            <a:ext cx="6858000" cy="2743200"/>
          </a:xfrm>
        </p:spPr>
        <p:txBody>
          <a:bodyPr anchor="b">
            <a:normAutofit/>
          </a:bodyPr>
          <a:lstStyle>
            <a:lvl1pPr>
              <a:defRPr sz="5400">
                <a:solidFill>
                  <a:schemeClr val="tx1"/>
                </a:solidFill>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1143000" y="4589464"/>
            <a:ext cx="6858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dirty="0"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611560" y="1412777"/>
            <a:ext cx="3788990" cy="468322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Content Placeholder 3"/>
          <p:cNvSpPr>
            <a:spLocks noGrp="1"/>
          </p:cNvSpPr>
          <p:nvPr>
            <p:ph sz="half" idx="2"/>
          </p:nvPr>
        </p:nvSpPr>
        <p:spPr>
          <a:xfrm>
            <a:off x="4815458" y="1412777"/>
            <a:ext cx="3788990" cy="4683224"/>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4044567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64650" y="1196752"/>
            <a:ext cx="3791276" cy="576064"/>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564650" y="1916832"/>
            <a:ext cx="3791276" cy="4320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813172" y="1196752"/>
            <a:ext cx="3791276" cy="576064"/>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813172" y="1916832"/>
            <a:ext cx="3791276" cy="4320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
        <p:nvSpPr>
          <p:cNvPr id="10" name="Title 1"/>
          <p:cNvSpPr>
            <a:spLocks noGrp="1"/>
          </p:cNvSpPr>
          <p:nvPr>
            <p:ph type="title"/>
          </p:nvPr>
        </p:nvSpPr>
        <p:spPr>
          <a:xfrm>
            <a:off x="539552" y="188640"/>
            <a:ext cx="8064896" cy="811560"/>
          </a:xfrm>
        </p:spPr>
        <p:txBody>
          <a:bodyPr/>
          <a:lstStyle/>
          <a:p>
            <a:r>
              <a:rPr lang="en-US" altLang="zh-CN" smtClean="0"/>
              <a:t>Click to edit Master title style</a:t>
            </a:r>
            <a:endParaRPr lang="en-US"/>
          </a:p>
        </p:txBody>
      </p:sp>
    </p:spTree>
    <p:extLst>
      <p:ext uri="{BB962C8B-B14F-4D97-AF65-F5344CB8AC3E}">
        <p14:creationId xmlns:p14="http://schemas.microsoft.com/office/powerpoint/2010/main" val="33979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323897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01941" y="1600200"/>
            <a:ext cx="2341960" cy="1828800"/>
          </a:xfrm>
        </p:spPr>
        <p:txBody>
          <a:bodyPr anchor="b">
            <a:normAutofit/>
          </a:bodyPr>
          <a:lstStyle>
            <a:lvl1pPr>
              <a:defRPr sz="3400"/>
            </a:lvl1pPr>
          </a:lstStyle>
          <a:p>
            <a:r>
              <a:rPr lang="en-US" altLang="zh-CN" smtClean="0"/>
              <a:t>Click to edit Master title style</a:t>
            </a:r>
            <a:endParaRPr lang="en-US" dirty="0"/>
          </a:p>
        </p:txBody>
      </p:sp>
      <p:sp>
        <p:nvSpPr>
          <p:cNvPr id="3" name="Content Placeholder 2"/>
          <p:cNvSpPr>
            <a:spLocks noGrp="1"/>
          </p:cNvSpPr>
          <p:nvPr>
            <p:ph idx="1"/>
          </p:nvPr>
        </p:nvSpPr>
        <p:spPr>
          <a:xfrm>
            <a:off x="570309" y="762000"/>
            <a:ext cx="48006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000780" y="3429000"/>
            <a:ext cx="234312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blackWhite">
          <a:xfrm>
            <a:off x="483068" y="640080"/>
            <a:ext cx="500634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p:cNvSpPr>
            <a:spLocks noGrp="1"/>
          </p:cNvSpPr>
          <p:nvPr>
            <p:ph type="title"/>
          </p:nvPr>
        </p:nvSpPr>
        <p:spPr>
          <a:xfrm>
            <a:off x="5998464" y="1600200"/>
            <a:ext cx="2345436" cy="1828800"/>
          </a:xfrm>
        </p:spPr>
        <p:txBody>
          <a:bodyPr anchor="b">
            <a:normAutofit/>
          </a:bodyPr>
          <a:lstStyle>
            <a:lvl1pPr>
              <a:defRPr sz="3400"/>
            </a:lvl1pPr>
          </a:lstStyle>
          <a:p>
            <a:r>
              <a:rPr lang="en-US" altLang="zh-CN" smtClean="0"/>
              <a:t>Click to edit Master title style</a:t>
            </a:r>
            <a:endParaRPr lang="en-US"/>
          </a:p>
        </p:txBody>
      </p:sp>
      <p:sp>
        <p:nvSpPr>
          <p:cNvPr id="3" name="Picture Placeholder 2"/>
          <p:cNvSpPr>
            <a:spLocks noGrp="1"/>
          </p:cNvSpPr>
          <p:nvPr>
            <p:ph type="pic" idx="1"/>
          </p:nvPr>
        </p:nvSpPr>
        <p:spPr>
          <a:xfrm>
            <a:off x="585938" y="777240"/>
            <a:ext cx="48006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a:p>
        </p:txBody>
      </p:sp>
      <p:sp>
        <p:nvSpPr>
          <p:cNvPr id="4" name="Text Placeholder 3"/>
          <p:cNvSpPr>
            <a:spLocks noGrp="1"/>
          </p:cNvSpPr>
          <p:nvPr>
            <p:ph type="body" sz="half" idx="2"/>
          </p:nvPr>
        </p:nvSpPr>
        <p:spPr>
          <a:xfrm>
            <a:off x="5998464" y="3429000"/>
            <a:ext cx="2345436"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97724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9552" y="188640"/>
            <a:ext cx="8064896" cy="811560"/>
          </a:xfrm>
          <a:prstGeom prst="rect">
            <a:avLst/>
          </a:prstGeom>
        </p:spPr>
        <p:txBody>
          <a:bodyPr vert="horz" lIns="91440" tIns="45720" rIns="91440" bIns="45720" rtlCol="0" anchor="b">
            <a:normAutofit/>
          </a:bodyPr>
          <a:lstStyle/>
          <a:p>
            <a:r>
              <a:rPr lang="en-US" altLang="zh-CN" dirty="0" smtClean="0"/>
              <a:t>Click to edit Master title style</a:t>
            </a:r>
            <a:endParaRPr dirty="0"/>
          </a:p>
        </p:txBody>
      </p:sp>
      <p:sp>
        <p:nvSpPr>
          <p:cNvPr id="3" name="Text Placeholder 2"/>
          <p:cNvSpPr>
            <a:spLocks noGrp="1"/>
          </p:cNvSpPr>
          <p:nvPr>
            <p:ph type="body" idx="1"/>
          </p:nvPr>
        </p:nvSpPr>
        <p:spPr>
          <a:xfrm>
            <a:off x="539552" y="1196752"/>
            <a:ext cx="8064896" cy="5040560"/>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dirty="0"/>
          </a:p>
        </p:txBody>
      </p:sp>
      <p:sp>
        <p:nvSpPr>
          <p:cNvPr id="4" name="Date Placeholder 3"/>
          <p:cNvSpPr>
            <a:spLocks noGrp="1"/>
          </p:cNvSpPr>
          <p:nvPr>
            <p:ph type="dt" sz="half" idx="2"/>
          </p:nvPr>
        </p:nvSpPr>
        <p:spPr>
          <a:xfrm>
            <a:off x="6372200" y="6556200"/>
            <a:ext cx="742950" cy="257176"/>
          </a:xfrm>
          <a:prstGeom prst="rect">
            <a:avLst/>
          </a:prstGeom>
        </p:spPr>
        <p:txBody>
          <a:bodyPr vert="horz" lIns="91440" tIns="45720" rIns="91440" bIns="45720" rtlCol="0" anchor="ctr"/>
          <a:lstStyle>
            <a:lvl1pPr algn="r">
              <a:defRPr sz="800" b="1" baseline="0">
                <a:solidFill>
                  <a:schemeClr val="tx1">
                    <a:lumMod val="85000"/>
                  </a:schemeClr>
                </a:solidFill>
                <a:latin typeface="Century Schoolbook" pitchFamily="18" charset="0"/>
              </a:defRPr>
            </a:lvl1pPr>
          </a:lstStyle>
          <a:p>
            <a:endParaRPr lang="zh-CN" altLang="en-US"/>
          </a:p>
        </p:txBody>
      </p:sp>
      <p:sp>
        <p:nvSpPr>
          <p:cNvPr id="5" name="Footer Placeholder 4"/>
          <p:cNvSpPr>
            <a:spLocks noGrp="1"/>
          </p:cNvSpPr>
          <p:nvPr>
            <p:ph type="ftr" sz="quarter" idx="3"/>
          </p:nvPr>
        </p:nvSpPr>
        <p:spPr>
          <a:xfrm>
            <a:off x="539552" y="6556200"/>
            <a:ext cx="5161165" cy="257176"/>
          </a:xfrm>
          <a:prstGeom prst="rect">
            <a:avLst/>
          </a:prstGeom>
        </p:spPr>
        <p:txBody>
          <a:bodyPr vert="horz" lIns="91440" tIns="45720" rIns="91440" bIns="45720" rtlCol="0" anchor="ctr"/>
          <a:lstStyle>
            <a:lvl1pPr algn="l">
              <a:defRPr sz="800" baseline="0">
                <a:solidFill>
                  <a:schemeClr val="tx1">
                    <a:lumMod val="85000"/>
                  </a:schemeClr>
                </a:solidFill>
                <a:latin typeface="Century Schoolbook" pitchFamily="18" charset="0"/>
              </a:defRPr>
            </a:lvl1pPr>
          </a:lstStyle>
          <a:p>
            <a:endParaRPr lang="zh-CN" altLang="en-US"/>
          </a:p>
        </p:txBody>
      </p:sp>
      <p:sp>
        <p:nvSpPr>
          <p:cNvPr id="6" name="Slide Number Placeholder 5"/>
          <p:cNvSpPr>
            <a:spLocks noGrp="1"/>
          </p:cNvSpPr>
          <p:nvPr>
            <p:ph type="sldNum" sz="quarter" idx="4"/>
          </p:nvPr>
        </p:nvSpPr>
        <p:spPr>
          <a:xfrm>
            <a:off x="8407846" y="6556200"/>
            <a:ext cx="628650" cy="257176"/>
          </a:xfrm>
          <a:prstGeom prst="rect">
            <a:avLst/>
          </a:prstGeom>
        </p:spPr>
        <p:txBody>
          <a:bodyPr vert="horz" lIns="91440" tIns="45720" rIns="91440" bIns="45720" rtlCol="0" anchor="ctr"/>
          <a:lstStyle>
            <a:lvl1pPr algn="r">
              <a:defRPr sz="800" b="1" baseline="0">
                <a:solidFill>
                  <a:schemeClr val="tx1">
                    <a:lumMod val="85000"/>
                  </a:schemeClr>
                </a:solidFill>
                <a:latin typeface="Century Schoolbook" pitchFamily="18" charset="0"/>
              </a:defRPr>
            </a:lvl1pPr>
          </a:lstStyle>
          <a:p>
            <a:fld id="{E31375A4-56A4-47D6-9801-1991572033F7}" type="slidenum">
              <a:rPr lang="en-US" altLang="zh-CN" smtClean="0"/>
              <a:pPr/>
              <a:t>‹#›</a:t>
            </a:fld>
            <a:endParaRPr lang="en-US" altLang="zh-CN"/>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400" b="1" i="0" kern="1200" baseline="0">
          <a:solidFill>
            <a:srgbClr val="00B0F0"/>
          </a:solidFill>
          <a:latin typeface="Century Schoolbook" pitchFamily="18" charset="0"/>
          <a:ea typeface="微软雅黑" pitchFamily="34" charset="-122"/>
          <a:cs typeface="+mj-cs"/>
        </a:defRPr>
      </a:lvl1pPr>
    </p:titleStyle>
    <p:bodyStyle>
      <a:lvl1pPr marL="228600" indent="-228600" algn="l" defTabSz="914400" rtl="0" eaLnBrk="1" latinLnBrk="0" hangingPunct="1">
        <a:lnSpc>
          <a:spcPct val="100000"/>
        </a:lnSpc>
        <a:spcBef>
          <a:spcPts val="1800"/>
        </a:spcBef>
        <a:buClr>
          <a:schemeClr val="accent1"/>
        </a:buClr>
        <a:buFont typeface="Arial" pitchFamily="34" charset="0"/>
        <a:buChar char="•"/>
        <a:defRPr sz="24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1152">
          <p15:clr>
            <a:srgbClr val="F26B43"/>
          </p15:clr>
        </p15:guide>
        <p15:guide id="5" orient="horz" pos="3840">
          <p15:clr>
            <a:srgbClr val="F26B43"/>
          </p15:clr>
        </p15:guide>
        <p15:guide id="6" orient="horz" pos="288">
          <p15:clr>
            <a:srgbClr val="F26B43"/>
          </p15:clr>
        </p15:guide>
        <p15:guide id="7" pos="6720">
          <p15:clr>
            <a:srgbClr val="F26B43"/>
          </p15:clr>
        </p15:guide>
        <p15:guide id="8" pos="960">
          <p15:clr>
            <a:srgbClr val="F26B43"/>
          </p15:clr>
        </p15:guide>
        <p15:guide id="9" pos="672">
          <p15:clr>
            <a:srgbClr val="F26B43"/>
          </p15:clr>
        </p15:guide>
        <p15:guide id="10" pos="7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6.wmf"/><Relationship Id="rId3" Type="http://schemas.openxmlformats.org/officeDocument/2006/relationships/notesSlide" Target="../notesSlides/notesSlide6.xml"/><Relationship Id="rId7" Type="http://schemas.openxmlformats.org/officeDocument/2006/relationships/image" Target="../media/image3.wmf"/><Relationship Id="rId12" Type="http://schemas.openxmlformats.org/officeDocument/2006/relationships/oleObject" Target="../embeddings/oleObject5.bin"/><Relationship Id="rId17" Type="http://schemas.openxmlformats.org/officeDocument/2006/relationships/image" Target="../media/image8.wmf"/><Relationship Id="rId2" Type="http://schemas.openxmlformats.org/officeDocument/2006/relationships/slideLayout" Target="../slideLayouts/slideLayout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5.wmf"/><Relationship Id="rId5" Type="http://schemas.openxmlformats.org/officeDocument/2006/relationships/image" Target="../media/image2.wmf"/><Relationship Id="rId1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wmf"/><Relationship Id="rId14" Type="http://schemas.openxmlformats.org/officeDocument/2006/relationships/oleObject" Target="../embeddings/oleObject6.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oleObject" Target="../embeddings/oleObject299.bin"/><Relationship Id="rId7" Type="http://schemas.openxmlformats.org/officeDocument/2006/relationships/oleObject" Target="../embeddings/oleObject301.bin"/><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326.wmf"/><Relationship Id="rId5" Type="http://schemas.openxmlformats.org/officeDocument/2006/relationships/oleObject" Target="../embeddings/oleObject300.bin"/><Relationship Id="rId4" Type="http://schemas.openxmlformats.org/officeDocument/2006/relationships/image" Target="../media/image325.wmf"/></Relationships>
</file>

<file path=ppt/slides/_rels/slide102.xml.rels><?xml version="1.0" encoding="UTF-8" standalone="yes"?>
<Relationships xmlns="http://schemas.openxmlformats.org/package/2006/relationships"><Relationship Id="rId8" Type="http://schemas.openxmlformats.org/officeDocument/2006/relationships/image" Target="../media/image330.wmf"/><Relationship Id="rId13" Type="http://schemas.openxmlformats.org/officeDocument/2006/relationships/diagramQuickStyle" Target="../diagrams/quickStyle35.xml"/><Relationship Id="rId18" Type="http://schemas.openxmlformats.org/officeDocument/2006/relationships/oleObject" Target="../embeddings/oleObject307.bin"/><Relationship Id="rId3" Type="http://schemas.openxmlformats.org/officeDocument/2006/relationships/oleObject" Target="../embeddings/oleObject302.bin"/><Relationship Id="rId7" Type="http://schemas.openxmlformats.org/officeDocument/2006/relationships/oleObject" Target="../embeddings/oleObject304.bin"/><Relationship Id="rId12" Type="http://schemas.openxmlformats.org/officeDocument/2006/relationships/diagramLayout" Target="../diagrams/layout35.xml"/><Relationship Id="rId17" Type="http://schemas.openxmlformats.org/officeDocument/2006/relationships/image" Target="../media/image332.wmf"/><Relationship Id="rId2" Type="http://schemas.openxmlformats.org/officeDocument/2006/relationships/slideLayout" Target="../slideLayouts/slideLayout5.xml"/><Relationship Id="rId16" Type="http://schemas.openxmlformats.org/officeDocument/2006/relationships/oleObject" Target="../embeddings/oleObject306.bin"/><Relationship Id="rId1" Type="http://schemas.openxmlformats.org/officeDocument/2006/relationships/vmlDrawing" Target="../drawings/vmlDrawing63.vml"/><Relationship Id="rId6" Type="http://schemas.openxmlformats.org/officeDocument/2006/relationships/image" Target="../media/image329.wmf"/><Relationship Id="rId11" Type="http://schemas.openxmlformats.org/officeDocument/2006/relationships/diagramData" Target="../diagrams/data35.xml"/><Relationship Id="rId5" Type="http://schemas.openxmlformats.org/officeDocument/2006/relationships/oleObject" Target="../embeddings/oleObject303.bin"/><Relationship Id="rId15" Type="http://schemas.microsoft.com/office/2007/relationships/diagramDrawing" Target="../diagrams/drawing35.xml"/><Relationship Id="rId10" Type="http://schemas.openxmlformats.org/officeDocument/2006/relationships/image" Target="../media/image331.wmf"/><Relationship Id="rId19" Type="http://schemas.openxmlformats.org/officeDocument/2006/relationships/image" Target="../media/image333.wmf"/><Relationship Id="rId4" Type="http://schemas.openxmlformats.org/officeDocument/2006/relationships/image" Target="../media/image328.wmf"/><Relationship Id="rId9" Type="http://schemas.openxmlformats.org/officeDocument/2006/relationships/oleObject" Target="../embeddings/oleObject305.bin"/><Relationship Id="rId14" Type="http://schemas.openxmlformats.org/officeDocument/2006/relationships/diagramColors" Target="../diagrams/colors35.xml"/></Relationships>
</file>

<file path=ppt/slides/_rels/slide103.xml.rels><?xml version="1.0" encoding="UTF-8" standalone="yes"?>
<Relationships xmlns="http://schemas.openxmlformats.org/package/2006/relationships"><Relationship Id="rId8" Type="http://schemas.openxmlformats.org/officeDocument/2006/relationships/image" Target="../media/image336.wmf"/><Relationship Id="rId13" Type="http://schemas.openxmlformats.org/officeDocument/2006/relationships/oleObject" Target="../embeddings/oleObject313.bin"/><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38.wmf"/><Relationship Id="rId2" Type="http://schemas.openxmlformats.org/officeDocument/2006/relationships/slideLayout" Target="../slideLayouts/slideLayout2.xml"/><Relationship Id="rId1" Type="http://schemas.openxmlformats.org/officeDocument/2006/relationships/vmlDrawing" Target="../drawings/vmlDrawing64.vml"/><Relationship Id="rId6" Type="http://schemas.openxmlformats.org/officeDocument/2006/relationships/image" Target="../media/image335.wmf"/><Relationship Id="rId11" Type="http://schemas.openxmlformats.org/officeDocument/2006/relationships/oleObject" Target="../embeddings/oleObject312.bin"/><Relationship Id="rId5" Type="http://schemas.openxmlformats.org/officeDocument/2006/relationships/oleObject" Target="../embeddings/oleObject309.bin"/><Relationship Id="rId10" Type="http://schemas.openxmlformats.org/officeDocument/2006/relationships/image" Target="../media/image337.wmf"/><Relationship Id="rId4" Type="http://schemas.openxmlformats.org/officeDocument/2006/relationships/image" Target="../media/image334.wmf"/><Relationship Id="rId9" Type="http://schemas.openxmlformats.org/officeDocument/2006/relationships/oleObject" Target="../embeddings/oleObject311.bin"/><Relationship Id="rId14" Type="http://schemas.openxmlformats.org/officeDocument/2006/relationships/image" Target="../media/image339.wmf"/></Relationships>
</file>

<file path=ppt/slides/_rels/slide104.x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oleObject" Target="../embeddings/oleObject314.bin"/><Relationship Id="rId7" Type="http://schemas.openxmlformats.org/officeDocument/2006/relationships/oleObject" Target="../embeddings/oleObject316.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341.wmf"/><Relationship Id="rId5" Type="http://schemas.openxmlformats.org/officeDocument/2006/relationships/oleObject" Target="../embeddings/oleObject315.bin"/><Relationship Id="rId10" Type="http://schemas.openxmlformats.org/officeDocument/2006/relationships/image" Target="../media/image343.wmf"/><Relationship Id="rId4" Type="http://schemas.openxmlformats.org/officeDocument/2006/relationships/image" Target="../media/image340.wmf"/><Relationship Id="rId9" Type="http://schemas.openxmlformats.org/officeDocument/2006/relationships/oleObject" Target="../embeddings/oleObject317.bin"/></Relationships>
</file>

<file path=ppt/slides/_rels/slide105.xml.rels><?xml version="1.0" encoding="UTF-8" standalone="yes"?>
<Relationships xmlns="http://schemas.openxmlformats.org/package/2006/relationships"><Relationship Id="rId8" Type="http://schemas.openxmlformats.org/officeDocument/2006/relationships/image" Target="../media/image346.wmf"/><Relationship Id="rId3" Type="http://schemas.openxmlformats.org/officeDocument/2006/relationships/oleObject" Target="../embeddings/oleObject318.bin"/><Relationship Id="rId7" Type="http://schemas.openxmlformats.org/officeDocument/2006/relationships/oleObject" Target="../embeddings/oleObject320.bin"/><Relationship Id="rId2" Type="http://schemas.openxmlformats.org/officeDocument/2006/relationships/slideLayout" Target="../slideLayouts/slideLayout2.xml"/><Relationship Id="rId1" Type="http://schemas.openxmlformats.org/officeDocument/2006/relationships/vmlDrawing" Target="../drawings/vmlDrawing66.vml"/><Relationship Id="rId6" Type="http://schemas.openxmlformats.org/officeDocument/2006/relationships/image" Target="../media/image345.wmf"/><Relationship Id="rId5" Type="http://schemas.openxmlformats.org/officeDocument/2006/relationships/oleObject" Target="../embeddings/oleObject319.bin"/><Relationship Id="rId4" Type="http://schemas.openxmlformats.org/officeDocument/2006/relationships/image" Target="../media/image344.wmf"/></Relationships>
</file>

<file path=ppt/slides/_rels/slide106.xml.rels><?xml version="1.0" encoding="UTF-8" standalone="yes"?>
<Relationships xmlns="http://schemas.openxmlformats.org/package/2006/relationships"><Relationship Id="rId8" Type="http://schemas.openxmlformats.org/officeDocument/2006/relationships/image" Target="../media/image349.wmf"/><Relationship Id="rId13" Type="http://schemas.openxmlformats.org/officeDocument/2006/relationships/oleObject" Target="../embeddings/oleObject326.bin"/><Relationship Id="rId18" Type="http://schemas.openxmlformats.org/officeDocument/2006/relationships/image" Target="../media/image354.wmf"/><Relationship Id="rId3" Type="http://schemas.openxmlformats.org/officeDocument/2006/relationships/oleObject" Target="../embeddings/oleObject321.bin"/><Relationship Id="rId21" Type="http://schemas.openxmlformats.org/officeDocument/2006/relationships/oleObject" Target="../embeddings/oleObject330.bin"/><Relationship Id="rId7" Type="http://schemas.openxmlformats.org/officeDocument/2006/relationships/oleObject" Target="../embeddings/oleObject323.bin"/><Relationship Id="rId12" Type="http://schemas.openxmlformats.org/officeDocument/2006/relationships/image" Target="../media/image351.wmf"/><Relationship Id="rId17" Type="http://schemas.openxmlformats.org/officeDocument/2006/relationships/oleObject" Target="../embeddings/oleObject328.bin"/><Relationship Id="rId2" Type="http://schemas.openxmlformats.org/officeDocument/2006/relationships/slideLayout" Target="../slideLayouts/slideLayout2.xml"/><Relationship Id="rId16" Type="http://schemas.openxmlformats.org/officeDocument/2006/relationships/image" Target="../media/image353.wmf"/><Relationship Id="rId20" Type="http://schemas.openxmlformats.org/officeDocument/2006/relationships/image" Target="../media/image355.wmf"/><Relationship Id="rId1" Type="http://schemas.openxmlformats.org/officeDocument/2006/relationships/vmlDrawing" Target="../drawings/vmlDrawing67.vml"/><Relationship Id="rId6" Type="http://schemas.openxmlformats.org/officeDocument/2006/relationships/image" Target="../media/image348.wmf"/><Relationship Id="rId11" Type="http://schemas.openxmlformats.org/officeDocument/2006/relationships/oleObject" Target="../embeddings/oleObject325.bin"/><Relationship Id="rId5" Type="http://schemas.openxmlformats.org/officeDocument/2006/relationships/oleObject" Target="../embeddings/oleObject322.bin"/><Relationship Id="rId15" Type="http://schemas.openxmlformats.org/officeDocument/2006/relationships/oleObject" Target="../embeddings/oleObject327.bin"/><Relationship Id="rId10" Type="http://schemas.openxmlformats.org/officeDocument/2006/relationships/image" Target="../media/image350.wmf"/><Relationship Id="rId19" Type="http://schemas.openxmlformats.org/officeDocument/2006/relationships/oleObject" Target="../embeddings/oleObject329.bin"/><Relationship Id="rId4" Type="http://schemas.openxmlformats.org/officeDocument/2006/relationships/image" Target="../media/image347.wmf"/><Relationship Id="rId9" Type="http://schemas.openxmlformats.org/officeDocument/2006/relationships/oleObject" Target="../embeddings/oleObject324.bin"/><Relationship Id="rId14" Type="http://schemas.openxmlformats.org/officeDocument/2006/relationships/image" Target="../media/image352.wmf"/><Relationship Id="rId22" Type="http://schemas.openxmlformats.org/officeDocument/2006/relationships/image" Target="../media/image356.wmf"/></Relationships>
</file>

<file path=ppt/slides/_rels/slide107.x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oleObject" Target="../embeddings/oleObject336.bin"/><Relationship Id="rId18" Type="http://schemas.openxmlformats.org/officeDocument/2006/relationships/image" Target="../media/image364.wmf"/><Relationship Id="rId3" Type="http://schemas.openxmlformats.org/officeDocument/2006/relationships/oleObject" Target="../embeddings/oleObject331.bin"/><Relationship Id="rId7" Type="http://schemas.openxmlformats.org/officeDocument/2006/relationships/oleObject" Target="../embeddings/oleObject333.bin"/><Relationship Id="rId12" Type="http://schemas.openxmlformats.org/officeDocument/2006/relationships/image" Target="../media/image361.wmf"/><Relationship Id="rId17" Type="http://schemas.openxmlformats.org/officeDocument/2006/relationships/oleObject" Target="../embeddings/oleObject338.bin"/><Relationship Id="rId2" Type="http://schemas.openxmlformats.org/officeDocument/2006/relationships/slideLayout" Target="../slideLayouts/slideLayout2.xml"/><Relationship Id="rId16" Type="http://schemas.openxmlformats.org/officeDocument/2006/relationships/image" Target="../media/image363.wmf"/><Relationship Id="rId1" Type="http://schemas.openxmlformats.org/officeDocument/2006/relationships/vmlDrawing" Target="../drawings/vmlDrawing68.vml"/><Relationship Id="rId6" Type="http://schemas.openxmlformats.org/officeDocument/2006/relationships/image" Target="../media/image358.wmf"/><Relationship Id="rId11" Type="http://schemas.openxmlformats.org/officeDocument/2006/relationships/oleObject" Target="../embeddings/oleObject335.bin"/><Relationship Id="rId5" Type="http://schemas.openxmlformats.org/officeDocument/2006/relationships/oleObject" Target="../embeddings/oleObject332.bin"/><Relationship Id="rId15" Type="http://schemas.openxmlformats.org/officeDocument/2006/relationships/oleObject" Target="../embeddings/oleObject337.bin"/><Relationship Id="rId10" Type="http://schemas.openxmlformats.org/officeDocument/2006/relationships/image" Target="../media/image360.wmf"/><Relationship Id="rId4" Type="http://schemas.openxmlformats.org/officeDocument/2006/relationships/image" Target="../media/image357.wmf"/><Relationship Id="rId9" Type="http://schemas.openxmlformats.org/officeDocument/2006/relationships/oleObject" Target="../embeddings/oleObject334.bin"/><Relationship Id="rId14" Type="http://schemas.openxmlformats.org/officeDocument/2006/relationships/image" Target="../media/image362.wmf"/></Relationships>
</file>

<file path=ppt/slides/_rels/slide108.xml.rels><?xml version="1.0" encoding="UTF-8" standalone="yes"?>
<Relationships xmlns="http://schemas.openxmlformats.org/package/2006/relationships"><Relationship Id="rId8" Type="http://schemas.openxmlformats.org/officeDocument/2006/relationships/image" Target="../media/image367.wmf"/><Relationship Id="rId13" Type="http://schemas.openxmlformats.org/officeDocument/2006/relationships/oleObject" Target="../embeddings/oleObject344.bin"/><Relationship Id="rId3" Type="http://schemas.openxmlformats.org/officeDocument/2006/relationships/oleObject" Target="../embeddings/oleObject339.bin"/><Relationship Id="rId7" Type="http://schemas.openxmlformats.org/officeDocument/2006/relationships/oleObject" Target="../embeddings/oleObject341.bin"/><Relationship Id="rId12" Type="http://schemas.openxmlformats.org/officeDocument/2006/relationships/image" Target="../media/image369.wmf"/><Relationship Id="rId2" Type="http://schemas.openxmlformats.org/officeDocument/2006/relationships/slideLayout" Target="../slideLayouts/slideLayout6.xml"/><Relationship Id="rId16" Type="http://schemas.openxmlformats.org/officeDocument/2006/relationships/image" Target="../media/image371.wmf"/><Relationship Id="rId1" Type="http://schemas.openxmlformats.org/officeDocument/2006/relationships/vmlDrawing" Target="../drawings/vmlDrawing69.vml"/><Relationship Id="rId6" Type="http://schemas.openxmlformats.org/officeDocument/2006/relationships/image" Target="../media/image366.wmf"/><Relationship Id="rId11" Type="http://schemas.openxmlformats.org/officeDocument/2006/relationships/oleObject" Target="../embeddings/oleObject343.bin"/><Relationship Id="rId5" Type="http://schemas.openxmlformats.org/officeDocument/2006/relationships/oleObject" Target="../embeddings/oleObject340.bin"/><Relationship Id="rId15" Type="http://schemas.openxmlformats.org/officeDocument/2006/relationships/oleObject" Target="../embeddings/oleObject345.bin"/><Relationship Id="rId10" Type="http://schemas.openxmlformats.org/officeDocument/2006/relationships/image" Target="../media/image368.wmf"/><Relationship Id="rId4" Type="http://schemas.openxmlformats.org/officeDocument/2006/relationships/image" Target="../media/image365.wmf"/><Relationship Id="rId9" Type="http://schemas.openxmlformats.org/officeDocument/2006/relationships/oleObject" Target="../embeddings/oleObject342.bin"/><Relationship Id="rId14" Type="http://schemas.openxmlformats.org/officeDocument/2006/relationships/image" Target="../media/image370.wmf"/></Relationships>
</file>

<file path=ppt/slides/_rels/slide109.xml.rels><?xml version="1.0" encoding="UTF-8" standalone="yes"?>
<Relationships xmlns="http://schemas.openxmlformats.org/package/2006/relationships"><Relationship Id="rId8" Type="http://schemas.openxmlformats.org/officeDocument/2006/relationships/image" Target="../media/image374.wmf"/><Relationship Id="rId3" Type="http://schemas.openxmlformats.org/officeDocument/2006/relationships/oleObject" Target="../embeddings/oleObject346.bin"/><Relationship Id="rId7" Type="http://schemas.openxmlformats.org/officeDocument/2006/relationships/oleObject" Target="../embeddings/oleObject348.bin"/><Relationship Id="rId2" Type="http://schemas.openxmlformats.org/officeDocument/2006/relationships/slideLayout" Target="../slideLayouts/slideLayout6.xml"/><Relationship Id="rId1" Type="http://schemas.openxmlformats.org/officeDocument/2006/relationships/vmlDrawing" Target="../drawings/vmlDrawing70.vml"/><Relationship Id="rId6" Type="http://schemas.openxmlformats.org/officeDocument/2006/relationships/image" Target="../media/image373.wmf"/><Relationship Id="rId5" Type="http://schemas.openxmlformats.org/officeDocument/2006/relationships/oleObject" Target="../embeddings/oleObject347.bin"/><Relationship Id="rId4" Type="http://schemas.openxmlformats.org/officeDocument/2006/relationships/image" Target="../media/image372.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7.xml"/><Relationship Id="rId7" Type="http://schemas.openxmlformats.org/officeDocument/2006/relationships/image" Target="../media/image10.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1.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376.wmf"/><Relationship Id="rId2" Type="http://schemas.openxmlformats.org/officeDocument/2006/relationships/slideLayout" Target="../slideLayouts/slideLayout2.xml"/><Relationship Id="rId1" Type="http://schemas.openxmlformats.org/officeDocument/2006/relationships/vmlDrawing" Target="../drawings/vmlDrawing71.vml"/><Relationship Id="rId6" Type="http://schemas.openxmlformats.org/officeDocument/2006/relationships/oleObject" Target="../embeddings/oleObject350.bin"/><Relationship Id="rId5" Type="http://schemas.openxmlformats.org/officeDocument/2006/relationships/image" Target="../media/image375.wmf"/><Relationship Id="rId4" Type="http://schemas.openxmlformats.org/officeDocument/2006/relationships/oleObject" Target="../embeddings/oleObject349.bin"/></Relationships>
</file>

<file path=ppt/slides/_rels/slide113.xml.rels><?xml version="1.0" encoding="UTF-8" standalone="yes"?>
<Relationships xmlns="http://schemas.openxmlformats.org/package/2006/relationships"><Relationship Id="rId8" Type="http://schemas.openxmlformats.org/officeDocument/2006/relationships/image" Target="../media/image379.wmf"/><Relationship Id="rId13" Type="http://schemas.openxmlformats.org/officeDocument/2006/relationships/oleObject" Target="../embeddings/oleObject356.bin"/><Relationship Id="rId3" Type="http://schemas.openxmlformats.org/officeDocument/2006/relationships/oleObject" Target="../embeddings/oleObject351.bin"/><Relationship Id="rId7" Type="http://schemas.openxmlformats.org/officeDocument/2006/relationships/oleObject" Target="../embeddings/oleObject353.bin"/><Relationship Id="rId12" Type="http://schemas.openxmlformats.org/officeDocument/2006/relationships/image" Target="../media/image381.wmf"/><Relationship Id="rId2" Type="http://schemas.openxmlformats.org/officeDocument/2006/relationships/slideLayout" Target="../slideLayouts/slideLayout2.xml"/><Relationship Id="rId16" Type="http://schemas.openxmlformats.org/officeDocument/2006/relationships/image" Target="../media/image383.wmf"/><Relationship Id="rId1" Type="http://schemas.openxmlformats.org/officeDocument/2006/relationships/vmlDrawing" Target="../drawings/vmlDrawing72.vml"/><Relationship Id="rId6" Type="http://schemas.openxmlformats.org/officeDocument/2006/relationships/image" Target="../media/image378.wmf"/><Relationship Id="rId11" Type="http://schemas.openxmlformats.org/officeDocument/2006/relationships/oleObject" Target="../embeddings/oleObject355.bin"/><Relationship Id="rId5" Type="http://schemas.openxmlformats.org/officeDocument/2006/relationships/oleObject" Target="../embeddings/oleObject352.bin"/><Relationship Id="rId15" Type="http://schemas.openxmlformats.org/officeDocument/2006/relationships/oleObject" Target="../embeddings/oleObject357.bin"/><Relationship Id="rId10" Type="http://schemas.openxmlformats.org/officeDocument/2006/relationships/image" Target="../media/image380.wmf"/><Relationship Id="rId4" Type="http://schemas.openxmlformats.org/officeDocument/2006/relationships/image" Target="../media/image377.wmf"/><Relationship Id="rId9" Type="http://schemas.openxmlformats.org/officeDocument/2006/relationships/oleObject" Target="../embeddings/oleObject354.bin"/><Relationship Id="rId14" Type="http://schemas.openxmlformats.org/officeDocument/2006/relationships/image" Target="../media/image382.wmf"/></Relationships>
</file>

<file path=ppt/slides/_rels/slide114.xml.rels><?xml version="1.0" encoding="UTF-8" standalone="yes"?>
<Relationships xmlns="http://schemas.openxmlformats.org/package/2006/relationships"><Relationship Id="rId8" Type="http://schemas.openxmlformats.org/officeDocument/2006/relationships/image" Target="../media/image386.wmf"/><Relationship Id="rId13" Type="http://schemas.openxmlformats.org/officeDocument/2006/relationships/oleObject" Target="../embeddings/oleObject363.bin"/><Relationship Id="rId18" Type="http://schemas.openxmlformats.org/officeDocument/2006/relationships/image" Target="../media/image391.wmf"/><Relationship Id="rId26" Type="http://schemas.openxmlformats.org/officeDocument/2006/relationships/image" Target="../media/image395.wmf"/><Relationship Id="rId3" Type="http://schemas.openxmlformats.org/officeDocument/2006/relationships/oleObject" Target="../embeddings/oleObject358.bin"/><Relationship Id="rId21" Type="http://schemas.openxmlformats.org/officeDocument/2006/relationships/oleObject" Target="../embeddings/oleObject367.bin"/><Relationship Id="rId7" Type="http://schemas.openxmlformats.org/officeDocument/2006/relationships/oleObject" Target="../embeddings/oleObject360.bin"/><Relationship Id="rId12" Type="http://schemas.openxmlformats.org/officeDocument/2006/relationships/image" Target="../media/image388.wmf"/><Relationship Id="rId17" Type="http://schemas.openxmlformats.org/officeDocument/2006/relationships/oleObject" Target="../embeddings/oleObject365.bin"/><Relationship Id="rId25" Type="http://schemas.openxmlformats.org/officeDocument/2006/relationships/oleObject" Target="../embeddings/oleObject369.bin"/><Relationship Id="rId2" Type="http://schemas.openxmlformats.org/officeDocument/2006/relationships/slideLayout" Target="../slideLayouts/slideLayout2.xml"/><Relationship Id="rId16" Type="http://schemas.openxmlformats.org/officeDocument/2006/relationships/image" Target="../media/image390.wmf"/><Relationship Id="rId20" Type="http://schemas.openxmlformats.org/officeDocument/2006/relationships/image" Target="../media/image392.wmf"/><Relationship Id="rId1" Type="http://schemas.openxmlformats.org/officeDocument/2006/relationships/vmlDrawing" Target="../drawings/vmlDrawing73.vml"/><Relationship Id="rId6" Type="http://schemas.openxmlformats.org/officeDocument/2006/relationships/image" Target="../media/image385.wmf"/><Relationship Id="rId11" Type="http://schemas.openxmlformats.org/officeDocument/2006/relationships/oleObject" Target="../embeddings/oleObject362.bin"/><Relationship Id="rId24" Type="http://schemas.openxmlformats.org/officeDocument/2006/relationships/image" Target="../media/image394.wmf"/><Relationship Id="rId5" Type="http://schemas.openxmlformats.org/officeDocument/2006/relationships/oleObject" Target="../embeddings/oleObject359.bin"/><Relationship Id="rId15" Type="http://schemas.openxmlformats.org/officeDocument/2006/relationships/oleObject" Target="../embeddings/oleObject364.bin"/><Relationship Id="rId23" Type="http://schemas.openxmlformats.org/officeDocument/2006/relationships/oleObject" Target="../embeddings/oleObject368.bin"/><Relationship Id="rId28" Type="http://schemas.openxmlformats.org/officeDocument/2006/relationships/image" Target="../media/image396.wmf"/><Relationship Id="rId10" Type="http://schemas.openxmlformats.org/officeDocument/2006/relationships/image" Target="../media/image387.wmf"/><Relationship Id="rId19" Type="http://schemas.openxmlformats.org/officeDocument/2006/relationships/oleObject" Target="../embeddings/oleObject366.bin"/><Relationship Id="rId4" Type="http://schemas.openxmlformats.org/officeDocument/2006/relationships/image" Target="../media/image384.wmf"/><Relationship Id="rId9" Type="http://schemas.openxmlformats.org/officeDocument/2006/relationships/oleObject" Target="../embeddings/oleObject361.bin"/><Relationship Id="rId14" Type="http://schemas.openxmlformats.org/officeDocument/2006/relationships/image" Target="../media/image389.wmf"/><Relationship Id="rId22" Type="http://schemas.openxmlformats.org/officeDocument/2006/relationships/image" Target="../media/image393.wmf"/><Relationship Id="rId27" Type="http://schemas.openxmlformats.org/officeDocument/2006/relationships/oleObject" Target="../embeddings/oleObject370.bin"/></Relationships>
</file>

<file path=ppt/slides/_rels/slide115.xml.rels><?xml version="1.0" encoding="UTF-8" standalone="yes"?>
<Relationships xmlns="http://schemas.openxmlformats.org/package/2006/relationships"><Relationship Id="rId8" Type="http://schemas.openxmlformats.org/officeDocument/2006/relationships/image" Target="../media/image399.wmf"/><Relationship Id="rId13" Type="http://schemas.openxmlformats.org/officeDocument/2006/relationships/oleObject" Target="../embeddings/oleObject376.bin"/><Relationship Id="rId3" Type="http://schemas.openxmlformats.org/officeDocument/2006/relationships/oleObject" Target="../embeddings/oleObject371.bin"/><Relationship Id="rId7" Type="http://schemas.openxmlformats.org/officeDocument/2006/relationships/oleObject" Target="../embeddings/oleObject373.bin"/><Relationship Id="rId12" Type="http://schemas.openxmlformats.org/officeDocument/2006/relationships/image" Target="../media/image401.wmf"/><Relationship Id="rId2" Type="http://schemas.openxmlformats.org/officeDocument/2006/relationships/slideLayout" Target="../slideLayouts/slideLayout2.xml"/><Relationship Id="rId16" Type="http://schemas.openxmlformats.org/officeDocument/2006/relationships/image" Target="../media/image403.wmf"/><Relationship Id="rId1" Type="http://schemas.openxmlformats.org/officeDocument/2006/relationships/vmlDrawing" Target="../drawings/vmlDrawing74.vml"/><Relationship Id="rId6" Type="http://schemas.openxmlformats.org/officeDocument/2006/relationships/image" Target="../media/image398.wmf"/><Relationship Id="rId11" Type="http://schemas.openxmlformats.org/officeDocument/2006/relationships/oleObject" Target="../embeddings/oleObject375.bin"/><Relationship Id="rId5" Type="http://schemas.openxmlformats.org/officeDocument/2006/relationships/oleObject" Target="../embeddings/oleObject372.bin"/><Relationship Id="rId15" Type="http://schemas.openxmlformats.org/officeDocument/2006/relationships/oleObject" Target="../embeddings/oleObject377.bin"/><Relationship Id="rId10" Type="http://schemas.openxmlformats.org/officeDocument/2006/relationships/image" Target="../media/image400.wmf"/><Relationship Id="rId4" Type="http://schemas.openxmlformats.org/officeDocument/2006/relationships/image" Target="../media/image397.wmf"/><Relationship Id="rId9" Type="http://schemas.openxmlformats.org/officeDocument/2006/relationships/oleObject" Target="../embeddings/oleObject374.bin"/><Relationship Id="rId14" Type="http://schemas.openxmlformats.org/officeDocument/2006/relationships/image" Target="../media/image402.wmf"/></Relationships>
</file>

<file path=ppt/slides/_rels/slide116.xml.rels><?xml version="1.0" encoding="UTF-8" standalone="yes"?>
<Relationships xmlns="http://schemas.openxmlformats.org/package/2006/relationships"><Relationship Id="rId8" Type="http://schemas.openxmlformats.org/officeDocument/2006/relationships/image" Target="../media/image406.wmf"/><Relationship Id="rId3" Type="http://schemas.openxmlformats.org/officeDocument/2006/relationships/oleObject" Target="../embeddings/oleObject378.bin"/><Relationship Id="rId7" Type="http://schemas.openxmlformats.org/officeDocument/2006/relationships/oleObject" Target="../embeddings/oleObject380.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image" Target="../media/image405.emf"/><Relationship Id="rId5" Type="http://schemas.openxmlformats.org/officeDocument/2006/relationships/oleObject" Target="../embeddings/oleObject379.bin"/><Relationship Id="rId10" Type="http://schemas.openxmlformats.org/officeDocument/2006/relationships/image" Target="../media/image407.wmf"/><Relationship Id="rId4" Type="http://schemas.openxmlformats.org/officeDocument/2006/relationships/image" Target="../media/image404.wmf"/><Relationship Id="rId9" Type="http://schemas.openxmlformats.org/officeDocument/2006/relationships/oleObject" Target="../embeddings/oleObject381.bin"/></Relationships>
</file>

<file path=ppt/slides/_rels/slide117.xml.rels><?xml version="1.0" encoding="UTF-8" standalone="yes"?>
<Relationships xmlns="http://schemas.openxmlformats.org/package/2006/relationships"><Relationship Id="rId8" Type="http://schemas.openxmlformats.org/officeDocument/2006/relationships/image" Target="../media/image410.wmf"/><Relationship Id="rId3" Type="http://schemas.openxmlformats.org/officeDocument/2006/relationships/oleObject" Target="../embeddings/oleObject382.bin"/><Relationship Id="rId7" Type="http://schemas.openxmlformats.org/officeDocument/2006/relationships/oleObject" Target="../embeddings/oleObject384.bin"/><Relationship Id="rId2" Type="http://schemas.openxmlformats.org/officeDocument/2006/relationships/slideLayout" Target="../slideLayouts/slideLayout6.xml"/><Relationship Id="rId1" Type="http://schemas.openxmlformats.org/officeDocument/2006/relationships/vmlDrawing" Target="../drawings/vmlDrawing76.vml"/><Relationship Id="rId6" Type="http://schemas.openxmlformats.org/officeDocument/2006/relationships/image" Target="../media/image409.wmf"/><Relationship Id="rId5" Type="http://schemas.openxmlformats.org/officeDocument/2006/relationships/oleObject" Target="../embeddings/oleObject383.bin"/><Relationship Id="rId10" Type="http://schemas.openxmlformats.org/officeDocument/2006/relationships/image" Target="../media/image411.wmf"/><Relationship Id="rId4" Type="http://schemas.openxmlformats.org/officeDocument/2006/relationships/image" Target="../media/image408.emf"/><Relationship Id="rId9" Type="http://schemas.openxmlformats.org/officeDocument/2006/relationships/oleObject" Target="../embeddings/oleObject385.bin"/></Relationships>
</file>

<file path=ppt/slides/_rels/slide118.xml.rels><?xml version="1.0" encoding="UTF-8" standalone="yes"?>
<Relationships xmlns="http://schemas.openxmlformats.org/package/2006/relationships"><Relationship Id="rId8" Type="http://schemas.openxmlformats.org/officeDocument/2006/relationships/image" Target="../media/image414.wmf"/><Relationship Id="rId3" Type="http://schemas.openxmlformats.org/officeDocument/2006/relationships/oleObject" Target="../embeddings/oleObject386.bin"/><Relationship Id="rId7" Type="http://schemas.openxmlformats.org/officeDocument/2006/relationships/oleObject" Target="../embeddings/oleObject388.bin"/><Relationship Id="rId2" Type="http://schemas.openxmlformats.org/officeDocument/2006/relationships/slideLayout" Target="../slideLayouts/slideLayout6.xml"/><Relationship Id="rId1" Type="http://schemas.openxmlformats.org/officeDocument/2006/relationships/vmlDrawing" Target="../drawings/vmlDrawing77.vml"/><Relationship Id="rId6" Type="http://schemas.openxmlformats.org/officeDocument/2006/relationships/image" Target="../media/image413.emf"/><Relationship Id="rId5" Type="http://schemas.openxmlformats.org/officeDocument/2006/relationships/oleObject" Target="../embeddings/oleObject387.bin"/><Relationship Id="rId4" Type="http://schemas.openxmlformats.org/officeDocument/2006/relationships/image" Target="../media/image412.wmf"/></Relationships>
</file>

<file path=ppt/slides/_rels/slide119.xml.rels><?xml version="1.0" encoding="UTF-8" standalone="yes"?>
<Relationships xmlns="http://schemas.openxmlformats.org/package/2006/relationships"><Relationship Id="rId8" Type="http://schemas.openxmlformats.org/officeDocument/2006/relationships/image" Target="../media/image417.wmf"/><Relationship Id="rId13" Type="http://schemas.openxmlformats.org/officeDocument/2006/relationships/oleObject" Target="../embeddings/oleObject394.bin"/><Relationship Id="rId18" Type="http://schemas.openxmlformats.org/officeDocument/2006/relationships/image" Target="../media/image422.wmf"/><Relationship Id="rId3" Type="http://schemas.openxmlformats.org/officeDocument/2006/relationships/oleObject" Target="../embeddings/oleObject389.bin"/><Relationship Id="rId7" Type="http://schemas.openxmlformats.org/officeDocument/2006/relationships/oleObject" Target="../embeddings/oleObject391.bin"/><Relationship Id="rId12" Type="http://schemas.openxmlformats.org/officeDocument/2006/relationships/image" Target="../media/image419.wmf"/><Relationship Id="rId17" Type="http://schemas.openxmlformats.org/officeDocument/2006/relationships/oleObject" Target="../embeddings/oleObject396.bin"/><Relationship Id="rId2" Type="http://schemas.openxmlformats.org/officeDocument/2006/relationships/slideLayout" Target="../slideLayouts/slideLayout6.xml"/><Relationship Id="rId16" Type="http://schemas.openxmlformats.org/officeDocument/2006/relationships/image" Target="../media/image421.wmf"/><Relationship Id="rId1" Type="http://schemas.openxmlformats.org/officeDocument/2006/relationships/vmlDrawing" Target="../drawings/vmlDrawing78.vml"/><Relationship Id="rId6" Type="http://schemas.openxmlformats.org/officeDocument/2006/relationships/image" Target="../media/image416.wmf"/><Relationship Id="rId11" Type="http://schemas.openxmlformats.org/officeDocument/2006/relationships/oleObject" Target="../embeddings/oleObject393.bin"/><Relationship Id="rId5" Type="http://schemas.openxmlformats.org/officeDocument/2006/relationships/oleObject" Target="../embeddings/oleObject390.bin"/><Relationship Id="rId15" Type="http://schemas.openxmlformats.org/officeDocument/2006/relationships/oleObject" Target="../embeddings/oleObject395.bin"/><Relationship Id="rId10" Type="http://schemas.openxmlformats.org/officeDocument/2006/relationships/image" Target="../media/image418.wmf"/><Relationship Id="rId4" Type="http://schemas.openxmlformats.org/officeDocument/2006/relationships/image" Target="../media/image415.wmf"/><Relationship Id="rId9" Type="http://schemas.openxmlformats.org/officeDocument/2006/relationships/oleObject" Target="../embeddings/oleObject392.bin"/><Relationship Id="rId14" Type="http://schemas.openxmlformats.org/officeDocument/2006/relationships/image" Target="../media/image420.w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3.bin"/><Relationship Id="rId5" Type="http://schemas.openxmlformats.org/officeDocument/2006/relationships/image" Target="../media/image13.wmf"/><Relationship Id="rId4" Type="http://schemas.openxmlformats.org/officeDocument/2006/relationships/oleObject" Target="../embeddings/oleObject12.bin"/></Relationships>
</file>

<file path=ppt/slides/_rels/slide120.xml.rels><?xml version="1.0" encoding="UTF-8" standalone="yes"?>
<Relationships xmlns="http://schemas.openxmlformats.org/package/2006/relationships"><Relationship Id="rId8" Type="http://schemas.openxmlformats.org/officeDocument/2006/relationships/image" Target="../media/image425.wmf"/><Relationship Id="rId3" Type="http://schemas.openxmlformats.org/officeDocument/2006/relationships/oleObject" Target="../embeddings/oleObject397.bin"/><Relationship Id="rId7" Type="http://schemas.openxmlformats.org/officeDocument/2006/relationships/oleObject" Target="../embeddings/oleObject399.bin"/><Relationship Id="rId12" Type="http://schemas.openxmlformats.org/officeDocument/2006/relationships/image" Target="../media/image427.wmf"/><Relationship Id="rId2" Type="http://schemas.openxmlformats.org/officeDocument/2006/relationships/slideLayout" Target="../slideLayouts/slideLayout2.xml"/><Relationship Id="rId1" Type="http://schemas.openxmlformats.org/officeDocument/2006/relationships/vmlDrawing" Target="../drawings/vmlDrawing79.vml"/><Relationship Id="rId6" Type="http://schemas.openxmlformats.org/officeDocument/2006/relationships/image" Target="../media/image424.wmf"/><Relationship Id="rId11" Type="http://schemas.openxmlformats.org/officeDocument/2006/relationships/oleObject" Target="../embeddings/oleObject401.bin"/><Relationship Id="rId5" Type="http://schemas.openxmlformats.org/officeDocument/2006/relationships/oleObject" Target="../embeddings/oleObject398.bin"/><Relationship Id="rId10" Type="http://schemas.openxmlformats.org/officeDocument/2006/relationships/image" Target="../media/image426.wmf"/><Relationship Id="rId4" Type="http://schemas.openxmlformats.org/officeDocument/2006/relationships/image" Target="../media/image423.wmf"/><Relationship Id="rId9" Type="http://schemas.openxmlformats.org/officeDocument/2006/relationships/oleObject" Target="../embeddings/oleObject400.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02.bin"/><Relationship Id="rId2" Type="http://schemas.openxmlformats.org/officeDocument/2006/relationships/slideLayout" Target="../slideLayouts/slideLayout2.xml"/><Relationship Id="rId1" Type="http://schemas.openxmlformats.org/officeDocument/2006/relationships/vmlDrawing" Target="../drawings/vmlDrawing80.vml"/><Relationship Id="rId6" Type="http://schemas.openxmlformats.org/officeDocument/2006/relationships/image" Target="../media/image429.wmf"/><Relationship Id="rId5" Type="http://schemas.openxmlformats.org/officeDocument/2006/relationships/oleObject" Target="../embeddings/oleObject403.bin"/><Relationship Id="rId4" Type="http://schemas.openxmlformats.org/officeDocument/2006/relationships/image" Target="../media/image428.wmf"/></Relationships>
</file>

<file path=ppt/slides/_rels/slide122.xml.rels><?xml version="1.0" encoding="UTF-8" standalone="yes"?>
<Relationships xmlns="http://schemas.openxmlformats.org/package/2006/relationships"><Relationship Id="rId8" Type="http://schemas.openxmlformats.org/officeDocument/2006/relationships/image" Target="../media/image432.wmf"/><Relationship Id="rId3" Type="http://schemas.openxmlformats.org/officeDocument/2006/relationships/oleObject" Target="../embeddings/oleObject404.bin"/><Relationship Id="rId7" Type="http://schemas.openxmlformats.org/officeDocument/2006/relationships/oleObject" Target="../embeddings/oleObject406.bin"/><Relationship Id="rId12" Type="http://schemas.openxmlformats.org/officeDocument/2006/relationships/image" Target="../media/image434.wmf"/><Relationship Id="rId2" Type="http://schemas.openxmlformats.org/officeDocument/2006/relationships/slideLayout" Target="../slideLayouts/slideLayout6.xml"/><Relationship Id="rId1" Type="http://schemas.openxmlformats.org/officeDocument/2006/relationships/vmlDrawing" Target="../drawings/vmlDrawing81.vml"/><Relationship Id="rId6" Type="http://schemas.openxmlformats.org/officeDocument/2006/relationships/image" Target="../media/image431.wmf"/><Relationship Id="rId11" Type="http://schemas.openxmlformats.org/officeDocument/2006/relationships/oleObject" Target="../embeddings/oleObject408.bin"/><Relationship Id="rId5" Type="http://schemas.openxmlformats.org/officeDocument/2006/relationships/oleObject" Target="../embeddings/oleObject405.bin"/><Relationship Id="rId10" Type="http://schemas.openxmlformats.org/officeDocument/2006/relationships/image" Target="../media/image433.wmf"/><Relationship Id="rId4" Type="http://schemas.openxmlformats.org/officeDocument/2006/relationships/image" Target="../media/image430.wmf"/><Relationship Id="rId9" Type="http://schemas.openxmlformats.org/officeDocument/2006/relationships/oleObject" Target="../embeddings/oleObject407.bin"/></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09.bin"/><Relationship Id="rId2" Type="http://schemas.openxmlformats.org/officeDocument/2006/relationships/slideLayout" Target="../slideLayouts/slideLayout2.xml"/><Relationship Id="rId1" Type="http://schemas.openxmlformats.org/officeDocument/2006/relationships/vmlDrawing" Target="../drawings/vmlDrawing82.vml"/><Relationship Id="rId6" Type="http://schemas.openxmlformats.org/officeDocument/2006/relationships/image" Target="../media/image436.wmf"/><Relationship Id="rId5" Type="http://schemas.openxmlformats.org/officeDocument/2006/relationships/oleObject" Target="../embeddings/oleObject410.bin"/><Relationship Id="rId4" Type="http://schemas.openxmlformats.org/officeDocument/2006/relationships/image" Target="../media/image435.wm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83.vml"/><Relationship Id="rId5" Type="http://schemas.openxmlformats.org/officeDocument/2006/relationships/image" Target="../media/image437.wmf"/><Relationship Id="rId4" Type="http://schemas.openxmlformats.org/officeDocument/2006/relationships/oleObject" Target="../embeddings/oleObject411.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39.wmf"/><Relationship Id="rId2" Type="http://schemas.openxmlformats.org/officeDocument/2006/relationships/slideLayout" Target="../slideLayouts/slideLayout2.xml"/><Relationship Id="rId1" Type="http://schemas.openxmlformats.org/officeDocument/2006/relationships/vmlDrawing" Target="../drawings/vmlDrawing84.vml"/><Relationship Id="rId6" Type="http://schemas.openxmlformats.org/officeDocument/2006/relationships/oleObject" Target="../embeddings/oleObject413.bin"/><Relationship Id="rId5" Type="http://schemas.openxmlformats.org/officeDocument/2006/relationships/image" Target="../media/image438.wmf"/><Relationship Id="rId4" Type="http://schemas.openxmlformats.org/officeDocument/2006/relationships/oleObject" Target="../embeddings/oleObject412.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5.vml"/><Relationship Id="rId5" Type="http://schemas.openxmlformats.org/officeDocument/2006/relationships/image" Target="../media/image440.wmf"/><Relationship Id="rId4" Type="http://schemas.openxmlformats.org/officeDocument/2006/relationships/oleObject" Target="../embeddings/oleObject414.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443.wmf"/><Relationship Id="rId3" Type="http://schemas.openxmlformats.org/officeDocument/2006/relationships/oleObject" Target="../embeddings/oleObject415.bin"/><Relationship Id="rId7" Type="http://schemas.openxmlformats.org/officeDocument/2006/relationships/oleObject" Target="../embeddings/oleObject417.bin"/><Relationship Id="rId12" Type="http://schemas.openxmlformats.org/officeDocument/2006/relationships/image" Target="../media/image445.wmf"/><Relationship Id="rId2" Type="http://schemas.openxmlformats.org/officeDocument/2006/relationships/slideLayout" Target="../slideLayouts/slideLayout6.xml"/><Relationship Id="rId1" Type="http://schemas.openxmlformats.org/officeDocument/2006/relationships/vmlDrawing" Target="../drawings/vmlDrawing86.vml"/><Relationship Id="rId6" Type="http://schemas.openxmlformats.org/officeDocument/2006/relationships/image" Target="../media/image442.wmf"/><Relationship Id="rId11" Type="http://schemas.openxmlformats.org/officeDocument/2006/relationships/oleObject" Target="../embeddings/oleObject419.bin"/><Relationship Id="rId5" Type="http://schemas.openxmlformats.org/officeDocument/2006/relationships/oleObject" Target="../embeddings/oleObject416.bin"/><Relationship Id="rId10" Type="http://schemas.openxmlformats.org/officeDocument/2006/relationships/image" Target="../media/image444.wmf"/><Relationship Id="rId4" Type="http://schemas.openxmlformats.org/officeDocument/2006/relationships/image" Target="../media/image441.wmf"/><Relationship Id="rId9" Type="http://schemas.openxmlformats.org/officeDocument/2006/relationships/oleObject" Target="../embeddings/oleObject418.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48.wmf"/><Relationship Id="rId13" Type="http://schemas.openxmlformats.org/officeDocument/2006/relationships/oleObject" Target="../embeddings/oleObject425.bin"/><Relationship Id="rId18" Type="http://schemas.openxmlformats.org/officeDocument/2006/relationships/image" Target="../media/image453.wmf"/><Relationship Id="rId26" Type="http://schemas.openxmlformats.org/officeDocument/2006/relationships/image" Target="../media/image457.emf"/><Relationship Id="rId3" Type="http://schemas.openxmlformats.org/officeDocument/2006/relationships/oleObject" Target="../embeddings/oleObject420.bin"/><Relationship Id="rId21" Type="http://schemas.openxmlformats.org/officeDocument/2006/relationships/oleObject" Target="../embeddings/oleObject429.bin"/><Relationship Id="rId7" Type="http://schemas.openxmlformats.org/officeDocument/2006/relationships/oleObject" Target="../embeddings/oleObject422.bin"/><Relationship Id="rId12" Type="http://schemas.openxmlformats.org/officeDocument/2006/relationships/image" Target="../media/image450.wmf"/><Relationship Id="rId17" Type="http://schemas.openxmlformats.org/officeDocument/2006/relationships/oleObject" Target="../embeddings/oleObject427.bin"/><Relationship Id="rId25" Type="http://schemas.openxmlformats.org/officeDocument/2006/relationships/oleObject" Target="../embeddings/oleObject431.bin"/><Relationship Id="rId2" Type="http://schemas.openxmlformats.org/officeDocument/2006/relationships/slideLayout" Target="../slideLayouts/slideLayout2.xml"/><Relationship Id="rId16" Type="http://schemas.openxmlformats.org/officeDocument/2006/relationships/image" Target="../media/image452.wmf"/><Relationship Id="rId20" Type="http://schemas.openxmlformats.org/officeDocument/2006/relationships/image" Target="../media/image454.wmf"/><Relationship Id="rId29" Type="http://schemas.openxmlformats.org/officeDocument/2006/relationships/oleObject" Target="../embeddings/oleObject433.bin"/><Relationship Id="rId1" Type="http://schemas.openxmlformats.org/officeDocument/2006/relationships/vmlDrawing" Target="../drawings/vmlDrawing87.vml"/><Relationship Id="rId6" Type="http://schemas.openxmlformats.org/officeDocument/2006/relationships/image" Target="../media/image447.emf"/><Relationship Id="rId11" Type="http://schemas.openxmlformats.org/officeDocument/2006/relationships/oleObject" Target="../embeddings/oleObject424.bin"/><Relationship Id="rId24" Type="http://schemas.openxmlformats.org/officeDocument/2006/relationships/image" Target="../media/image456.wmf"/><Relationship Id="rId32" Type="http://schemas.openxmlformats.org/officeDocument/2006/relationships/image" Target="../media/image460.wmf"/><Relationship Id="rId5" Type="http://schemas.openxmlformats.org/officeDocument/2006/relationships/oleObject" Target="../embeddings/oleObject421.bin"/><Relationship Id="rId15" Type="http://schemas.openxmlformats.org/officeDocument/2006/relationships/oleObject" Target="../embeddings/oleObject426.bin"/><Relationship Id="rId23" Type="http://schemas.openxmlformats.org/officeDocument/2006/relationships/oleObject" Target="../embeddings/oleObject430.bin"/><Relationship Id="rId28" Type="http://schemas.openxmlformats.org/officeDocument/2006/relationships/image" Target="../media/image458.emf"/><Relationship Id="rId10" Type="http://schemas.openxmlformats.org/officeDocument/2006/relationships/image" Target="../media/image449.wmf"/><Relationship Id="rId19" Type="http://schemas.openxmlformats.org/officeDocument/2006/relationships/oleObject" Target="../embeddings/oleObject428.bin"/><Relationship Id="rId31" Type="http://schemas.openxmlformats.org/officeDocument/2006/relationships/oleObject" Target="../embeddings/oleObject434.bin"/><Relationship Id="rId4" Type="http://schemas.openxmlformats.org/officeDocument/2006/relationships/image" Target="../media/image446.emf"/><Relationship Id="rId9" Type="http://schemas.openxmlformats.org/officeDocument/2006/relationships/oleObject" Target="../embeddings/oleObject423.bin"/><Relationship Id="rId14" Type="http://schemas.openxmlformats.org/officeDocument/2006/relationships/image" Target="../media/image451.wmf"/><Relationship Id="rId22" Type="http://schemas.openxmlformats.org/officeDocument/2006/relationships/image" Target="../media/image455.wmf"/><Relationship Id="rId27" Type="http://schemas.openxmlformats.org/officeDocument/2006/relationships/oleObject" Target="../embeddings/oleObject432.bin"/><Relationship Id="rId30" Type="http://schemas.openxmlformats.org/officeDocument/2006/relationships/image" Target="../media/image459.wmf"/></Relationships>
</file>

<file path=ppt/slides/_rels/slide131.xml.rels><?xml version="1.0" encoding="UTF-8" standalone="yes"?>
<Relationships xmlns="http://schemas.openxmlformats.org/package/2006/relationships"><Relationship Id="rId8" Type="http://schemas.openxmlformats.org/officeDocument/2006/relationships/image" Target="../media/image463.wmf"/><Relationship Id="rId13" Type="http://schemas.openxmlformats.org/officeDocument/2006/relationships/oleObject" Target="../embeddings/oleObject440.bin"/><Relationship Id="rId18" Type="http://schemas.openxmlformats.org/officeDocument/2006/relationships/image" Target="../media/image468.wmf"/><Relationship Id="rId26" Type="http://schemas.openxmlformats.org/officeDocument/2006/relationships/image" Target="../media/image472.wmf"/><Relationship Id="rId3" Type="http://schemas.openxmlformats.org/officeDocument/2006/relationships/oleObject" Target="../embeddings/oleObject435.bin"/><Relationship Id="rId21" Type="http://schemas.openxmlformats.org/officeDocument/2006/relationships/oleObject" Target="../embeddings/oleObject444.bin"/><Relationship Id="rId7" Type="http://schemas.openxmlformats.org/officeDocument/2006/relationships/oleObject" Target="../embeddings/oleObject437.bin"/><Relationship Id="rId12" Type="http://schemas.openxmlformats.org/officeDocument/2006/relationships/image" Target="../media/image465.wmf"/><Relationship Id="rId17" Type="http://schemas.openxmlformats.org/officeDocument/2006/relationships/oleObject" Target="../embeddings/oleObject442.bin"/><Relationship Id="rId25" Type="http://schemas.openxmlformats.org/officeDocument/2006/relationships/oleObject" Target="../embeddings/oleObject446.bin"/><Relationship Id="rId2" Type="http://schemas.openxmlformats.org/officeDocument/2006/relationships/slideLayout" Target="../slideLayouts/slideLayout2.xml"/><Relationship Id="rId16" Type="http://schemas.openxmlformats.org/officeDocument/2006/relationships/image" Target="../media/image467.wmf"/><Relationship Id="rId20" Type="http://schemas.openxmlformats.org/officeDocument/2006/relationships/image" Target="../media/image469.emf"/><Relationship Id="rId29" Type="http://schemas.openxmlformats.org/officeDocument/2006/relationships/oleObject" Target="../embeddings/oleObject448.bin"/><Relationship Id="rId1" Type="http://schemas.openxmlformats.org/officeDocument/2006/relationships/vmlDrawing" Target="../drawings/vmlDrawing88.vml"/><Relationship Id="rId6" Type="http://schemas.openxmlformats.org/officeDocument/2006/relationships/image" Target="../media/image462.emf"/><Relationship Id="rId11" Type="http://schemas.openxmlformats.org/officeDocument/2006/relationships/oleObject" Target="../embeddings/oleObject439.bin"/><Relationship Id="rId24" Type="http://schemas.openxmlformats.org/officeDocument/2006/relationships/image" Target="../media/image471.wmf"/><Relationship Id="rId5" Type="http://schemas.openxmlformats.org/officeDocument/2006/relationships/oleObject" Target="../embeddings/oleObject436.bin"/><Relationship Id="rId15" Type="http://schemas.openxmlformats.org/officeDocument/2006/relationships/oleObject" Target="../embeddings/oleObject441.bin"/><Relationship Id="rId23" Type="http://schemas.openxmlformats.org/officeDocument/2006/relationships/oleObject" Target="../embeddings/oleObject445.bin"/><Relationship Id="rId28" Type="http://schemas.openxmlformats.org/officeDocument/2006/relationships/image" Target="../media/image473.wmf"/><Relationship Id="rId10" Type="http://schemas.openxmlformats.org/officeDocument/2006/relationships/image" Target="../media/image464.wmf"/><Relationship Id="rId19" Type="http://schemas.openxmlformats.org/officeDocument/2006/relationships/oleObject" Target="../embeddings/oleObject443.bin"/><Relationship Id="rId4" Type="http://schemas.openxmlformats.org/officeDocument/2006/relationships/image" Target="../media/image461.emf"/><Relationship Id="rId9" Type="http://schemas.openxmlformats.org/officeDocument/2006/relationships/oleObject" Target="../embeddings/oleObject438.bin"/><Relationship Id="rId14" Type="http://schemas.openxmlformats.org/officeDocument/2006/relationships/image" Target="../media/image466.wmf"/><Relationship Id="rId22" Type="http://schemas.openxmlformats.org/officeDocument/2006/relationships/image" Target="../media/image470.emf"/><Relationship Id="rId27" Type="http://schemas.openxmlformats.org/officeDocument/2006/relationships/oleObject" Target="../embeddings/oleObject447.bin"/><Relationship Id="rId30" Type="http://schemas.openxmlformats.org/officeDocument/2006/relationships/image" Target="../media/image474.wmf"/></Relationships>
</file>

<file path=ppt/slides/_rels/slide132.xml.rels><?xml version="1.0" encoding="UTF-8" standalone="yes"?>
<Relationships xmlns="http://schemas.openxmlformats.org/package/2006/relationships"><Relationship Id="rId8" Type="http://schemas.openxmlformats.org/officeDocument/2006/relationships/image" Target="../media/image477.wmf"/><Relationship Id="rId13" Type="http://schemas.openxmlformats.org/officeDocument/2006/relationships/oleObject" Target="../embeddings/oleObject454.bin"/><Relationship Id="rId18" Type="http://schemas.openxmlformats.org/officeDocument/2006/relationships/image" Target="../media/image482.emf"/><Relationship Id="rId3" Type="http://schemas.openxmlformats.org/officeDocument/2006/relationships/oleObject" Target="../embeddings/oleObject449.bin"/><Relationship Id="rId21" Type="http://schemas.openxmlformats.org/officeDocument/2006/relationships/oleObject" Target="../embeddings/oleObject458.bin"/><Relationship Id="rId7" Type="http://schemas.openxmlformats.org/officeDocument/2006/relationships/oleObject" Target="../embeddings/oleObject451.bin"/><Relationship Id="rId12" Type="http://schemas.openxmlformats.org/officeDocument/2006/relationships/image" Target="../media/image479.wmf"/><Relationship Id="rId17" Type="http://schemas.openxmlformats.org/officeDocument/2006/relationships/oleObject" Target="../embeddings/oleObject456.bin"/><Relationship Id="rId2" Type="http://schemas.openxmlformats.org/officeDocument/2006/relationships/slideLayout" Target="../slideLayouts/slideLayout6.xml"/><Relationship Id="rId16" Type="http://schemas.openxmlformats.org/officeDocument/2006/relationships/image" Target="../media/image481.emf"/><Relationship Id="rId20" Type="http://schemas.openxmlformats.org/officeDocument/2006/relationships/image" Target="../media/image447.emf"/><Relationship Id="rId1" Type="http://schemas.openxmlformats.org/officeDocument/2006/relationships/vmlDrawing" Target="../drawings/vmlDrawing89.vml"/><Relationship Id="rId6" Type="http://schemas.openxmlformats.org/officeDocument/2006/relationships/image" Target="../media/image476.wmf"/><Relationship Id="rId11" Type="http://schemas.openxmlformats.org/officeDocument/2006/relationships/oleObject" Target="../embeddings/oleObject453.bin"/><Relationship Id="rId24" Type="http://schemas.openxmlformats.org/officeDocument/2006/relationships/image" Target="../media/image470.emf"/><Relationship Id="rId5" Type="http://schemas.openxmlformats.org/officeDocument/2006/relationships/oleObject" Target="../embeddings/oleObject450.bin"/><Relationship Id="rId15" Type="http://schemas.openxmlformats.org/officeDocument/2006/relationships/oleObject" Target="../embeddings/oleObject455.bin"/><Relationship Id="rId23" Type="http://schemas.openxmlformats.org/officeDocument/2006/relationships/oleObject" Target="../embeddings/oleObject459.bin"/><Relationship Id="rId10" Type="http://schemas.openxmlformats.org/officeDocument/2006/relationships/image" Target="../media/image478.wmf"/><Relationship Id="rId19" Type="http://schemas.openxmlformats.org/officeDocument/2006/relationships/oleObject" Target="../embeddings/oleObject457.bin"/><Relationship Id="rId4" Type="http://schemas.openxmlformats.org/officeDocument/2006/relationships/image" Target="../media/image475.wmf"/><Relationship Id="rId9" Type="http://schemas.openxmlformats.org/officeDocument/2006/relationships/oleObject" Target="../embeddings/oleObject452.bin"/><Relationship Id="rId14" Type="http://schemas.openxmlformats.org/officeDocument/2006/relationships/image" Target="../media/image480.emf"/><Relationship Id="rId22" Type="http://schemas.openxmlformats.org/officeDocument/2006/relationships/image" Target="../media/image462.emf"/></Relationships>
</file>

<file path=ppt/slides/_rels/slide133.xml.rels><?xml version="1.0" encoding="UTF-8" standalone="yes"?>
<Relationships xmlns="http://schemas.openxmlformats.org/package/2006/relationships"><Relationship Id="rId8" Type="http://schemas.openxmlformats.org/officeDocument/2006/relationships/image" Target="../media/image485.wmf"/><Relationship Id="rId13" Type="http://schemas.openxmlformats.org/officeDocument/2006/relationships/oleObject" Target="../embeddings/oleObject465.bin"/><Relationship Id="rId3" Type="http://schemas.openxmlformats.org/officeDocument/2006/relationships/oleObject" Target="../embeddings/oleObject460.bin"/><Relationship Id="rId7" Type="http://schemas.openxmlformats.org/officeDocument/2006/relationships/oleObject" Target="../embeddings/oleObject462.bin"/><Relationship Id="rId12" Type="http://schemas.openxmlformats.org/officeDocument/2006/relationships/image" Target="../media/image487.wmf"/><Relationship Id="rId2" Type="http://schemas.openxmlformats.org/officeDocument/2006/relationships/slideLayout" Target="../slideLayouts/slideLayout2.xml"/><Relationship Id="rId16" Type="http://schemas.openxmlformats.org/officeDocument/2006/relationships/image" Target="../media/image489.wmf"/><Relationship Id="rId1" Type="http://schemas.openxmlformats.org/officeDocument/2006/relationships/vmlDrawing" Target="../drawings/vmlDrawing90.vml"/><Relationship Id="rId6" Type="http://schemas.openxmlformats.org/officeDocument/2006/relationships/image" Target="../media/image484.wmf"/><Relationship Id="rId11" Type="http://schemas.openxmlformats.org/officeDocument/2006/relationships/oleObject" Target="../embeddings/oleObject464.bin"/><Relationship Id="rId5" Type="http://schemas.openxmlformats.org/officeDocument/2006/relationships/oleObject" Target="../embeddings/oleObject461.bin"/><Relationship Id="rId15" Type="http://schemas.openxmlformats.org/officeDocument/2006/relationships/oleObject" Target="../embeddings/oleObject466.bin"/><Relationship Id="rId10" Type="http://schemas.openxmlformats.org/officeDocument/2006/relationships/image" Target="../media/image486.wmf"/><Relationship Id="rId4" Type="http://schemas.openxmlformats.org/officeDocument/2006/relationships/image" Target="../media/image483.wmf"/><Relationship Id="rId9" Type="http://schemas.openxmlformats.org/officeDocument/2006/relationships/oleObject" Target="../embeddings/oleObject463.bin"/><Relationship Id="rId14" Type="http://schemas.openxmlformats.org/officeDocument/2006/relationships/image" Target="../media/image488.wmf"/></Relationships>
</file>

<file path=ppt/slides/_rels/slide134.xml.rels><?xml version="1.0" encoding="UTF-8" standalone="yes"?>
<Relationships xmlns="http://schemas.openxmlformats.org/package/2006/relationships"><Relationship Id="rId8" Type="http://schemas.openxmlformats.org/officeDocument/2006/relationships/image" Target="../media/image492.wmf"/><Relationship Id="rId13" Type="http://schemas.openxmlformats.org/officeDocument/2006/relationships/oleObject" Target="../embeddings/oleObject472.bin"/><Relationship Id="rId18" Type="http://schemas.openxmlformats.org/officeDocument/2006/relationships/image" Target="../media/image497.wmf"/><Relationship Id="rId3" Type="http://schemas.openxmlformats.org/officeDocument/2006/relationships/oleObject" Target="../embeddings/oleObject467.bin"/><Relationship Id="rId7" Type="http://schemas.openxmlformats.org/officeDocument/2006/relationships/oleObject" Target="../embeddings/oleObject469.bin"/><Relationship Id="rId12" Type="http://schemas.openxmlformats.org/officeDocument/2006/relationships/image" Target="../media/image494.wmf"/><Relationship Id="rId17" Type="http://schemas.openxmlformats.org/officeDocument/2006/relationships/oleObject" Target="../embeddings/oleObject474.bin"/><Relationship Id="rId2" Type="http://schemas.openxmlformats.org/officeDocument/2006/relationships/slideLayout" Target="../slideLayouts/slideLayout6.xml"/><Relationship Id="rId16" Type="http://schemas.openxmlformats.org/officeDocument/2006/relationships/image" Target="../media/image496.wmf"/><Relationship Id="rId20" Type="http://schemas.openxmlformats.org/officeDocument/2006/relationships/oleObject" Target="../embeddings/oleObject476.bin"/><Relationship Id="rId1" Type="http://schemas.openxmlformats.org/officeDocument/2006/relationships/vmlDrawing" Target="../drawings/vmlDrawing91.vml"/><Relationship Id="rId6" Type="http://schemas.openxmlformats.org/officeDocument/2006/relationships/image" Target="../media/image491.wmf"/><Relationship Id="rId11" Type="http://schemas.openxmlformats.org/officeDocument/2006/relationships/oleObject" Target="../embeddings/oleObject471.bin"/><Relationship Id="rId5" Type="http://schemas.openxmlformats.org/officeDocument/2006/relationships/oleObject" Target="../embeddings/oleObject468.bin"/><Relationship Id="rId15" Type="http://schemas.openxmlformats.org/officeDocument/2006/relationships/oleObject" Target="../embeddings/oleObject473.bin"/><Relationship Id="rId10" Type="http://schemas.openxmlformats.org/officeDocument/2006/relationships/image" Target="../media/image493.wmf"/><Relationship Id="rId19" Type="http://schemas.openxmlformats.org/officeDocument/2006/relationships/oleObject" Target="../embeddings/oleObject475.bin"/><Relationship Id="rId4" Type="http://schemas.openxmlformats.org/officeDocument/2006/relationships/image" Target="../media/image490.wmf"/><Relationship Id="rId9" Type="http://schemas.openxmlformats.org/officeDocument/2006/relationships/oleObject" Target="../embeddings/oleObject470.bin"/><Relationship Id="rId14" Type="http://schemas.openxmlformats.org/officeDocument/2006/relationships/image" Target="../media/image495.wmf"/></Relationships>
</file>

<file path=ppt/slides/_rels/slide135.xml.rels><?xml version="1.0" encoding="UTF-8" standalone="yes"?>
<Relationships xmlns="http://schemas.openxmlformats.org/package/2006/relationships"><Relationship Id="rId8" Type="http://schemas.openxmlformats.org/officeDocument/2006/relationships/image" Target="../media/image500.wmf"/><Relationship Id="rId13" Type="http://schemas.openxmlformats.org/officeDocument/2006/relationships/oleObject" Target="../embeddings/oleObject482.bin"/><Relationship Id="rId3" Type="http://schemas.openxmlformats.org/officeDocument/2006/relationships/oleObject" Target="../embeddings/oleObject477.bin"/><Relationship Id="rId7" Type="http://schemas.openxmlformats.org/officeDocument/2006/relationships/oleObject" Target="../embeddings/oleObject479.bin"/><Relationship Id="rId12" Type="http://schemas.openxmlformats.org/officeDocument/2006/relationships/image" Target="../media/image502.wmf"/><Relationship Id="rId2" Type="http://schemas.openxmlformats.org/officeDocument/2006/relationships/slideLayout" Target="../slideLayouts/slideLayout6.xml"/><Relationship Id="rId1" Type="http://schemas.openxmlformats.org/officeDocument/2006/relationships/vmlDrawing" Target="../drawings/vmlDrawing92.vml"/><Relationship Id="rId6" Type="http://schemas.openxmlformats.org/officeDocument/2006/relationships/image" Target="../media/image499.wmf"/><Relationship Id="rId11" Type="http://schemas.openxmlformats.org/officeDocument/2006/relationships/oleObject" Target="../embeddings/oleObject481.bin"/><Relationship Id="rId5" Type="http://schemas.openxmlformats.org/officeDocument/2006/relationships/oleObject" Target="../embeddings/oleObject478.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480.bin"/><Relationship Id="rId14" Type="http://schemas.openxmlformats.org/officeDocument/2006/relationships/image" Target="../media/image503.wmf"/></Relationships>
</file>

<file path=ppt/slides/_rels/slide136.xml.rels><?xml version="1.0" encoding="UTF-8" standalone="yes"?>
<Relationships xmlns="http://schemas.openxmlformats.org/package/2006/relationships"><Relationship Id="rId8" Type="http://schemas.openxmlformats.org/officeDocument/2006/relationships/image" Target="../media/image506.wmf"/><Relationship Id="rId13" Type="http://schemas.openxmlformats.org/officeDocument/2006/relationships/oleObject" Target="../embeddings/oleObject488.bin"/><Relationship Id="rId3" Type="http://schemas.openxmlformats.org/officeDocument/2006/relationships/oleObject" Target="../embeddings/oleObject483.bin"/><Relationship Id="rId7" Type="http://schemas.openxmlformats.org/officeDocument/2006/relationships/oleObject" Target="../embeddings/oleObject485.bin"/><Relationship Id="rId12" Type="http://schemas.openxmlformats.org/officeDocument/2006/relationships/image" Target="../media/image508.wmf"/><Relationship Id="rId2" Type="http://schemas.openxmlformats.org/officeDocument/2006/relationships/slideLayout" Target="../slideLayouts/slideLayout2.xml"/><Relationship Id="rId16" Type="http://schemas.openxmlformats.org/officeDocument/2006/relationships/image" Target="../media/image510.wmf"/><Relationship Id="rId1" Type="http://schemas.openxmlformats.org/officeDocument/2006/relationships/vmlDrawing" Target="../drawings/vmlDrawing93.vml"/><Relationship Id="rId6" Type="http://schemas.openxmlformats.org/officeDocument/2006/relationships/image" Target="../media/image505.wmf"/><Relationship Id="rId11" Type="http://schemas.openxmlformats.org/officeDocument/2006/relationships/oleObject" Target="../embeddings/oleObject487.bin"/><Relationship Id="rId5" Type="http://schemas.openxmlformats.org/officeDocument/2006/relationships/oleObject" Target="../embeddings/oleObject484.bin"/><Relationship Id="rId15" Type="http://schemas.openxmlformats.org/officeDocument/2006/relationships/oleObject" Target="../embeddings/oleObject489.bin"/><Relationship Id="rId10" Type="http://schemas.openxmlformats.org/officeDocument/2006/relationships/image" Target="../media/image507.wmf"/><Relationship Id="rId4" Type="http://schemas.openxmlformats.org/officeDocument/2006/relationships/image" Target="../media/image504.wmf"/><Relationship Id="rId9" Type="http://schemas.openxmlformats.org/officeDocument/2006/relationships/oleObject" Target="../embeddings/oleObject486.bin"/><Relationship Id="rId14" Type="http://schemas.openxmlformats.org/officeDocument/2006/relationships/image" Target="../media/image509.wmf"/></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490.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512.emf"/><Relationship Id="rId5" Type="http://schemas.openxmlformats.org/officeDocument/2006/relationships/oleObject" Target="../embeddings/oleObject491.bin"/><Relationship Id="rId4" Type="http://schemas.openxmlformats.org/officeDocument/2006/relationships/image" Target="../media/image511.emf"/></Relationships>
</file>

<file path=ppt/slides/_rels/slide138.x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oleObject" Target="../embeddings/oleObject497.bin"/><Relationship Id="rId3" Type="http://schemas.openxmlformats.org/officeDocument/2006/relationships/oleObject" Target="../embeddings/oleObject492.bin"/><Relationship Id="rId7" Type="http://schemas.openxmlformats.org/officeDocument/2006/relationships/oleObject" Target="../embeddings/oleObject494.bin"/><Relationship Id="rId12" Type="http://schemas.openxmlformats.org/officeDocument/2006/relationships/image" Target="../media/image517.emf"/><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514.wmf"/><Relationship Id="rId11" Type="http://schemas.openxmlformats.org/officeDocument/2006/relationships/oleObject" Target="../embeddings/oleObject496.bin"/><Relationship Id="rId5" Type="http://schemas.openxmlformats.org/officeDocument/2006/relationships/oleObject" Target="../embeddings/oleObject493.bin"/><Relationship Id="rId10" Type="http://schemas.openxmlformats.org/officeDocument/2006/relationships/image" Target="../media/image516.wmf"/><Relationship Id="rId4" Type="http://schemas.openxmlformats.org/officeDocument/2006/relationships/image" Target="../media/image513.wmf"/><Relationship Id="rId9" Type="http://schemas.openxmlformats.org/officeDocument/2006/relationships/oleObject" Target="../embeddings/oleObject495.bin"/><Relationship Id="rId14" Type="http://schemas.openxmlformats.org/officeDocument/2006/relationships/image" Target="../media/image518.emf"/></Relationships>
</file>

<file path=ppt/slides/_rels/slide139.xml.rels><?xml version="1.0" encoding="UTF-8" standalone="yes"?>
<Relationships xmlns="http://schemas.openxmlformats.org/package/2006/relationships"><Relationship Id="rId8" Type="http://schemas.openxmlformats.org/officeDocument/2006/relationships/image" Target="../media/image521.emf"/><Relationship Id="rId3" Type="http://schemas.openxmlformats.org/officeDocument/2006/relationships/oleObject" Target="../embeddings/oleObject498.bin"/><Relationship Id="rId7" Type="http://schemas.openxmlformats.org/officeDocument/2006/relationships/oleObject" Target="../embeddings/oleObject500.bin"/><Relationship Id="rId2" Type="http://schemas.openxmlformats.org/officeDocument/2006/relationships/slideLayout" Target="../slideLayouts/slideLayout6.xml"/><Relationship Id="rId1" Type="http://schemas.openxmlformats.org/officeDocument/2006/relationships/vmlDrawing" Target="../drawings/vmlDrawing96.vml"/><Relationship Id="rId6" Type="http://schemas.openxmlformats.org/officeDocument/2006/relationships/image" Target="../media/image520.wmf"/><Relationship Id="rId5" Type="http://schemas.openxmlformats.org/officeDocument/2006/relationships/oleObject" Target="../embeddings/oleObject499.bin"/><Relationship Id="rId4" Type="http://schemas.openxmlformats.org/officeDocument/2006/relationships/image" Target="../media/image519.w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15.wmf"/><Relationship Id="rId4" Type="http://schemas.openxmlformats.org/officeDocument/2006/relationships/oleObject" Target="../embeddings/oleObject14.bin"/></Relationships>
</file>

<file path=ppt/slides/_rels/slide140.xml.rels><?xml version="1.0" encoding="UTF-8" standalone="yes"?>
<Relationships xmlns="http://schemas.openxmlformats.org/package/2006/relationships"><Relationship Id="rId8" Type="http://schemas.openxmlformats.org/officeDocument/2006/relationships/image" Target="../media/image524.wmf"/><Relationship Id="rId3" Type="http://schemas.openxmlformats.org/officeDocument/2006/relationships/oleObject" Target="../embeddings/oleObject501.bin"/><Relationship Id="rId7" Type="http://schemas.openxmlformats.org/officeDocument/2006/relationships/oleObject" Target="../embeddings/oleObject503.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523.wmf"/><Relationship Id="rId5" Type="http://schemas.openxmlformats.org/officeDocument/2006/relationships/oleObject" Target="../embeddings/oleObject502.bin"/><Relationship Id="rId10" Type="http://schemas.openxmlformats.org/officeDocument/2006/relationships/image" Target="../media/image525.wmf"/><Relationship Id="rId4" Type="http://schemas.openxmlformats.org/officeDocument/2006/relationships/image" Target="../media/image522.wmf"/><Relationship Id="rId9" Type="http://schemas.openxmlformats.org/officeDocument/2006/relationships/oleObject" Target="../embeddings/oleObject504.bin"/></Relationships>
</file>

<file path=ppt/slides/_rels/slide141.xml.rels><?xml version="1.0" encoding="UTF-8" standalone="yes"?>
<Relationships xmlns="http://schemas.openxmlformats.org/package/2006/relationships"><Relationship Id="rId8" Type="http://schemas.openxmlformats.org/officeDocument/2006/relationships/image" Target="../media/image528.wmf"/><Relationship Id="rId3" Type="http://schemas.openxmlformats.org/officeDocument/2006/relationships/oleObject" Target="../embeddings/oleObject505.bin"/><Relationship Id="rId7" Type="http://schemas.openxmlformats.org/officeDocument/2006/relationships/oleObject" Target="../embeddings/oleObject507.bin"/><Relationship Id="rId2" Type="http://schemas.openxmlformats.org/officeDocument/2006/relationships/slideLayout" Target="../slideLayouts/slideLayout6.xml"/><Relationship Id="rId1" Type="http://schemas.openxmlformats.org/officeDocument/2006/relationships/vmlDrawing" Target="../drawings/vmlDrawing98.vml"/><Relationship Id="rId6" Type="http://schemas.openxmlformats.org/officeDocument/2006/relationships/image" Target="../media/image527.wmf"/><Relationship Id="rId5" Type="http://schemas.openxmlformats.org/officeDocument/2006/relationships/oleObject" Target="../embeddings/oleObject506.bin"/><Relationship Id="rId4" Type="http://schemas.openxmlformats.org/officeDocument/2006/relationships/image" Target="../media/image526.wmf"/></Relationships>
</file>

<file path=ppt/slides/_rels/slide142.xml.rels><?xml version="1.0" encoding="UTF-8" standalone="yes"?>
<Relationships xmlns="http://schemas.openxmlformats.org/package/2006/relationships"><Relationship Id="rId8" Type="http://schemas.openxmlformats.org/officeDocument/2006/relationships/image" Target="../media/image531.wmf"/><Relationship Id="rId13" Type="http://schemas.openxmlformats.org/officeDocument/2006/relationships/oleObject" Target="../embeddings/oleObject513.bin"/><Relationship Id="rId18" Type="http://schemas.openxmlformats.org/officeDocument/2006/relationships/image" Target="../media/image536.wmf"/><Relationship Id="rId3" Type="http://schemas.openxmlformats.org/officeDocument/2006/relationships/oleObject" Target="../embeddings/oleObject508.bin"/><Relationship Id="rId7" Type="http://schemas.openxmlformats.org/officeDocument/2006/relationships/oleObject" Target="../embeddings/oleObject510.bin"/><Relationship Id="rId12" Type="http://schemas.openxmlformats.org/officeDocument/2006/relationships/image" Target="../media/image533.wmf"/><Relationship Id="rId17" Type="http://schemas.openxmlformats.org/officeDocument/2006/relationships/oleObject" Target="../embeddings/oleObject515.bin"/><Relationship Id="rId2" Type="http://schemas.openxmlformats.org/officeDocument/2006/relationships/slideLayout" Target="../slideLayouts/slideLayout6.xml"/><Relationship Id="rId16" Type="http://schemas.openxmlformats.org/officeDocument/2006/relationships/image" Target="../media/image535.wmf"/><Relationship Id="rId1" Type="http://schemas.openxmlformats.org/officeDocument/2006/relationships/vmlDrawing" Target="../drawings/vmlDrawing99.vml"/><Relationship Id="rId6" Type="http://schemas.openxmlformats.org/officeDocument/2006/relationships/image" Target="../media/image530.wmf"/><Relationship Id="rId11" Type="http://schemas.openxmlformats.org/officeDocument/2006/relationships/oleObject" Target="../embeddings/oleObject512.bin"/><Relationship Id="rId5" Type="http://schemas.openxmlformats.org/officeDocument/2006/relationships/oleObject" Target="../embeddings/oleObject509.bin"/><Relationship Id="rId15" Type="http://schemas.openxmlformats.org/officeDocument/2006/relationships/oleObject" Target="../embeddings/oleObject514.bin"/><Relationship Id="rId10" Type="http://schemas.openxmlformats.org/officeDocument/2006/relationships/image" Target="../media/image532.wmf"/><Relationship Id="rId4" Type="http://schemas.openxmlformats.org/officeDocument/2006/relationships/image" Target="../media/image529.wmf"/><Relationship Id="rId9" Type="http://schemas.openxmlformats.org/officeDocument/2006/relationships/oleObject" Target="../embeddings/oleObject511.bin"/><Relationship Id="rId14" Type="http://schemas.openxmlformats.org/officeDocument/2006/relationships/image" Target="../media/image534.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oleObject" Target="../embeddings/oleObject518.bin"/><Relationship Id="rId3" Type="http://schemas.openxmlformats.org/officeDocument/2006/relationships/notesSlide" Target="../notesSlides/notesSlide29.xml"/><Relationship Id="rId7" Type="http://schemas.openxmlformats.org/officeDocument/2006/relationships/image" Target="../media/image538.wmf"/><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oleObject" Target="../embeddings/oleObject517.bin"/><Relationship Id="rId11" Type="http://schemas.openxmlformats.org/officeDocument/2006/relationships/image" Target="../media/image540.emf"/><Relationship Id="rId5" Type="http://schemas.openxmlformats.org/officeDocument/2006/relationships/image" Target="../media/image537.wmf"/><Relationship Id="rId10" Type="http://schemas.openxmlformats.org/officeDocument/2006/relationships/oleObject" Target="../embeddings/oleObject519.bin"/><Relationship Id="rId4" Type="http://schemas.openxmlformats.org/officeDocument/2006/relationships/oleObject" Target="../embeddings/oleObject516.bin"/><Relationship Id="rId9" Type="http://schemas.openxmlformats.org/officeDocument/2006/relationships/image" Target="../media/image539.wmf"/></Relationships>
</file>

<file path=ppt/slides/_rels/slide145.xml.rels><?xml version="1.0" encoding="UTF-8" standalone="yes"?>
<Relationships xmlns="http://schemas.openxmlformats.org/package/2006/relationships"><Relationship Id="rId8" Type="http://schemas.openxmlformats.org/officeDocument/2006/relationships/image" Target="../media/image543.wmf"/><Relationship Id="rId13" Type="http://schemas.openxmlformats.org/officeDocument/2006/relationships/oleObject" Target="../embeddings/oleObject525.bin"/><Relationship Id="rId18" Type="http://schemas.openxmlformats.org/officeDocument/2006/relationships/image" Target="../media/image548.wmf"/><Relationship Id="rId26" Type="http://schemas.openxmlformats.org/officeDocument/2006/relationships/image" Target="../media/image552.wmf"/><Relationship Id="rId3" Type="http://schemas.openxmlformats.org/officeDocument/2006/relationships/oleObject" Target="../embeddings/oleObject520.bin"/><Relationship Id="rId21" Type="http://schemas.openxmlformats.org/officeDocument/2006/relationships/oleObject" Target="../embeddings/oleObject529.bin"/><Relationship Id="rId34" Type="http://schemas.openxmlformats.org/officeDocument/2006/relationships/image" Target="../media/image556.wmf"/><Relationship Id="rId7" Type="http://schemas.openxmlformats.org/officeDocument/2006/relationships/oleObject" Target="../embeddings/oleObject522.bin"/><Relationship Id="rId12" Type="http://schemas.openxmlformats.org/officeDocument/2006/relationships/image" Target="../media/image545.wmf"/><Relationship Id="rId17" Type="http://schemas.openxmlformats.org/officeDocument/2006/relationships/oleObject" Target="../embeddings/oleObject527.bin"/><Relationship Id="rId25" Type="http://schemas.openxmlformats.org/officeDocument/2006/relationships/oleObject" Target="../embeddings/oleObject531.bin"/><Relationship Id="rId33" Type="http://schemas.openxmlformats.org/officeDocument/2006/relationships/oleObject" Target="../embeddings/oleObject535.bin"/><Relationship Id="rId2" Type="http://schemas.openxmlformats.org/officeDocument/2006/relationships/slideLayout" Target="../slideLayouts/slideLayout2.xml"/><Relationship Id="rId16" Type="http://schemas.openxmlformats.org/officeDocument/2006/relationships/image" Target="../media/image547.wmf"/><Relationship Id="rId20" Type="http://schemas.openxmlformats.org/officeDocument/2006/relationships/image" Target="../media/image549.wmf"/><Relationship Id="rId29" Type="http://schemas.openxmlformats.org/officeDocument/2006/relationships/oleObject" Target="../embeddings/oleObject533.bin"/><Relationship Id="rId1" Type="http://schemas.openxmlformats.org/officeDocument/2006/relationships/vmlDrawing" Target="../drawings/vmlDrawing101.vml"/><Relationship Id="rId6" Type="http://schemas.openxmlformats.org/officeDocument/2006/relationships/image" Target="../media/image542.wmf"/><Relationship Id="rId11" Type="http://schemas.openxmlformats.org/officeDocument/2006/relationships/oleObject" Target="../embeddings/oleObject524.bin"/><Relationship Id="rId24" Type="http://schemas.openxmlformats.org/officeDocument/2006/relationships/image" Target="../media/image551.wmf"/><Relationship Id="rId32" Type="http://schemas.openxmlformats.org/officeDocument/2006/relationships/image" Target="../media/image555.wmf"/><Relationship Id="rId5" Type="http://schemas.openxmlformats.org/officeDocument/2006/relationships/oleObject" Target="../embeddings/oleObject521.bin"/><Relationship Id="rId15" Type="http://schemas.openxmlformats.org/officeDocument/2006/relationships/oleObject" Target="../embeddings/oleObject526.bin"/><Relationship Id="rId23" Type="http://schemas.openxmlformats.org/officeDocument/2006/relationships/oleObject" Target="../embeddings/oleObject530.bin"/><Relationship Id="rId28" Type="http://schemas.openxmlformats.org/officeDocument/2006/relationships/image" Target="../media/image553.wmf"/><Relationship Id="rId10" Type="http://schemas.openxmlformats.org/officeDocument/2006/relationships/image" Target="../media/image544.wmf"/><Relationship Id="rId19" Type="http://schemas.openxmlformats.org/officeDocument/2006/relationships/oleObject" Target="../embeddings/oleObject528.bin"/><Relationship Id="rId31" Type="http://schemas.openxmlformats.org/officeDocument/2006/relationships/oleObject" Target="../embeddings/oleObject534.bin"/><Relationship Id="rId4" Type="http://schemas.openxmlformats.org/officeDocument/2006/relationships/image" Target="../media/image541.emf"/><Relationship Id="rId9" Type="http://schemas.openxmlformats.org/officeDocument/2006/relationships/oleObject" Target="../embeddings/oleObject523.bin"/><Relationship Id="rId14" Type="http://schemas.openxmlformats.org/officeDocument/2006/relationships/image" Target="../media/image546.wmf"/><Relationship Id="rId22" Type="http://schemas.openxmlformats.org/officeDocument/2006/relationships/image" Target="../media/image550.wmf"/><Relationship Id="rId27" Type="http://schemas.openxmlformats.org/officeDocument/2006/relationships/oleObject" Target="../embeddings/oleObject532.bin"/><Relationship Id="rId30" Type="http://schemas.openxmlformats.org/officeDocument/2006/relationships/image" Target="../media/image554.wmf"/></Relationships>
</file>

<file path=ppt/slides/_rels/slide146.xml.rels><?xml version="1.0" encoding="UTF-8" standalone="yes"?>
<Relationships xmlns="http://schemas.openxmlformats.org/package/2006/relationships"><Relationship Id="rId8" Type="http://schemas.openxmlformats.org/officeDocument/2006/relationships/image" Target="../media/image559.wmf"/><Relationship Id="rId13" Type="http://schemas.openxmlformats.org/officeDocument/2006/relationships/oleObject" Target="../embeddings/oleObject541.bin"/><Relationship Id="rId3" Type="http://schemas.openxmlformats.org/officeDocument/2006/relationships/oleObject" Target="../embeddings/oleObject536.bin"/><Relationship Id="rId7" Type="http://schemas.openxmlformats.org/officeDocument/2006/relationships/oleObject" Target="../embeddings/oleObject538.bin"/><Relationship Id="rId12" Type="http://schemas.openxmlformats.org/officeDocument/2006/relationships/image" Target="../media/image561.wmf"/><Relationship Id="rId2" Type="http://schemas.openxmlformats.org/officeDocument/2006/relationships/slideLayout" Target="../slideLayouts/slideLayout2.xml"/><Relationship Id="rId16" Type="http://schemas.openxmlformats.org/officeDocument/2006/relationships/image" Target="../media/image563.wmf"/><Relationship Id="rId1" Type="http://schemas.openxmlformats.org/officeDocument/2006/relationships/vmlDrawing" Target="../drawings/vmlDrawing102.vml"/><Relationship Id="rId6" Type="http://schemas.openxmlformats.org/officeDocument/2006/relationships/image" Target="../media/image558.wmf"/><Relationship Id="rId11" Type="http://schemas.openxmlformats.org/officeDocument/2006/relationships/oleObject" Target="../embeddings/oleObject540.bin"/><Relationship Id="rId5" Type="http://schemas.openxmlformats.org/officeDocument/2006/relationships/oleObject" Target="../embeddings/oleObject537.bin"/><Relationship Id="rId15" Type="http://schemas.openxmlformats.org/officeDocument/2006/relationships/oleObject" Target="../embeddings/oleObject542.bin"/><Relationship Id="rId10" Type="http://schemas.openxmlformats.org/officeDocument/2006/relationships/image" Target="../media/image560.wmf"/><Relationship Id="rId4" Type="http://schemas.openxmlformats.org/officeDocument/2006/relationships/image" Target="../media/image557.emf"/><Relationship Id="rId9" Type="http://schemas.openxmlformats.org/officeDocument/2006/relationships/oleObject" Target="../embeddings/oleObject539.bin"/><Relationship Id="rId14" Type="http://schemas.openxmlformats.org/officeDocument/2006/relationships/image" Target="../media/image562.wmf"/></Relationships>
</file>

<file path=ppt/slides/_rels/slide147.xml.rels><?xml version="1.0" encoding="UTF-8" standalone="yes"?>
<Relationships xmlns="http://schemas.openxmlformats.org/package/2006/relationships"><Relationship Id="rId8" Type="http://schemas.openxmlformats.org/officeDocument/2006/relationships/image" Target="../media/image566.wmf"/><Relationship Id="rId13" Type="http://schemas.openxmlformats.org/officeDocument/2006/relationships/oleObject" Target="../embeddings/oleObject548.bin"/><Relationship Id="rId18" Type="http://schemas.openxmlformats.org/officeDocument/2006/relationships/image" Target="../media/image571.wmf"/><Relationship Id="rId26" Type="http://schemas.openxmlformats.org/officeDocument/2006/relationships/image" Target="../media/image575.wmf"/><Relationship Id="rId39" Type="http://schemas.openxmlformats.org/officeDocument/2006/relationships/oleObject" Target="../embeddings/oleObject561.bin"/><Relationship Id="rId3" Type="http://schemas.openxmlformats.org/officeDocument/2006/relationships/oleObject" Target="../embeddings/oleObject543.bin"/><Relationship Id="rId21" Type="http://schemas.openxmlformats.org/officeDocument/2006/relationships/oleObject" Target="../embeddings/oleObject552.bin"/><Relationship Id="rId34" Type="http://schemas.openxmlformats.org/officeDocument/2006/relationships/image" Target="../media/image579.wmf"/><Relationship Id="rId42" Type="http://schemas.openxmlformats.org/officeDocument/2006/relationships/image" Target="../media/image583.wmf"/><Relationship Id="rId47" Type="http://schemas.openxmlformats.org/officeDocument/2006/relationships/oleObject" Target="../embeddings/oleObject565.bin"/><Relationship Id="rId7" Type="http://schemas.openxmlformats.org/officeDocument/2006/relationships/oleObject" Target="../embeddings/oleObject545.bin"/><Relationship Id="rId12" Type="http://schemas.openxmlformats.org/officeDocument/2006/relationships/image" Target="../media/image568.wmf"/><Relationship Id="rId17" Type="http://schemas.openxmlformats.org/officeDocument/2006/relationships/oleObject" Target="../embeddings/oleObject550.bin"/><Relationship Id="rId25" Type="http://schemas.openxmlformats.org/officeDocument/2006/relationships/oleObject" Target="../embeddings/oleObject554.bin"/><Relationship Id="rId33" Type="http://schemas.openxmlformats.org/officeDocument/2006/relationships/oleObject" Target="../embeddings/oleObject558.bin"/><Relationship Id="rId38" Type="http://schemas.openxmlformats.org/officeDocument/2006/relationships/image" Target="../media/image581.wmf"/><Relationship Id="rId46" Type="http://schemas.openxmlformats.org/officeDocument/2006/relationships/image" Target="../media/image585.wmf"/><Relationship Id="rId2" Type="http://schemas.openxmlformats.org/officeDocument/2006/relationships/slideLayout" Target="../slideLayouts/slideLayout7.xml"/><Relationship Id="rId16" Type="http://schemas.openxmlformats.org/officeDocument/2006/relationships/image" Target="../media/image570.wmf"/><Relationship Id="rId20" Type="http://schemas.openxmlformats.org/officeDocument/2006/relationships/image" Target="../media/image572.wmf"/><Relationship Id="rId29" Type="http://schemas.openxmlformats.org/officeDocument/2006/relationships/oleObject" Target="../embeddings/oleObject556.bin"/><Relationship Id="rId41" Type="http://schemas.openxmlformats.org/officeDocument/2006/relationships/oleObject" Target="../embeddings/oleObject562.bin"/><Relationship Id="rId1" Type="http://schemas.openxmlformats.org/officeDocument/2006/relationships/vmlDrawing" Target="../drawings/vmlDrawing103.vml"/><Relationship Id="rId6" Type="http://schemas.openxmlformats.org/officeDocument/2006/relationships/image" Target="../media/image565.wmf"/><Relationship Id="rId11" Type="http://schemas.openxmlformats.org/officeDocument/2006/relationships/oleObject" Target="../embeddings/oleObject547.bin"/><Relationship Id="rId24" Type="http://schemas.openxmlformats.org/officeDocument/2006/relationships/image" Target="../media/image574.wmf"/><Relationship Id="rId32" Type="http://schemas.openxmlformats.org/officeDocument/2006/relationships/image" Target="../media/image578.wmf"/><Relationship Id="rId37" Type="http://schemas.openxmlformats.org/officeDocument/2006/relationships/oleObject" Target="../embeddings/oleObject560.bin"/><Relationship Id="rId40" Type="http://schemas.openxmlformats.org/officeDocument/2006/relationships/image" Target="../media/image582.wmf"/><Relationship Id="rId45" Type="http://schemas.openxmlformats.org/officeDocument/2006/relationships/oleObject" Target="../embeddings/oleObject564.bin"/><Relationship Id="rId5" Type="http://schemas.openxmlformats.org/officeDocument/2006/relationships/oleObject" Target="../embeddings/oleObject544.bin"/><Relationship Id="rId15" Type="http://schemas.openxmlformats.org/officeDocument/2006/relationships/oleObject" Target="../embeddings/oleObject549.bin"/><Relationship Id="rId23" Type="http://schemas.openxmlformats.org/officeDocument/2006/relationships/oleObject" Target="../embeddings/oleObject553.bin"/><Relationship Id="rId28" Type="http://schemas.openxmlformats.org/officeDocument/2006/relationships/image" Target="../media/image576.wmf"/><Relationship Id="rId36" Type="http://schemas.openxmlformats.org/officeDocument/2006/relationships/image" Target="../media/image580.wmf"/><Relationship Id="rId10" Type="http://schemas.openxmlformats.org/officeDocument/2006/relationships/image" Target="../media/image567.wmf"/><Relationship Id="rId19" Type="http://schemas.openxmlformats.org/officeDocument/2006/relationships/oleObject" Target="../embeddings/oleObject551.bin"/><Relationship Id="rId31" Type="http://schemas.openxmlformats.org/officeDocument/2006/relationships/oleObject" Target="../embeddings/oleObject557.bin"/><Relationship Id="rId44" Type="http://schemas.openxmlformats.org/officeDocument/2006/relationships/image" Target="../media/image584.wmf"/><Relationship Id="rId4" Type="http://schemas.openxmlformats.org/officeDocument/2006/relationships/image" Target="../media/image564.wmf"/><Relationship Id="rId9" Type="http://schemas.openxmlformats.org/officeDocument/2006/relationships/oleObject" Target="../embeddings/oleObject546.bin"/><Relationship Id="rId14" Type="http://schemas.openxmlformats.org/officeDocument/2006/relationships/image" Target="../media/image569.wmf"/><Relationship Id="rId22" Type="http://schemas.openxmlformats.org/officeDocument/2006/relationships/image" Target="../media/image573.wmf"/><Relationship Id="rId27" Type="http://schemas.openxmlformats.org/officeDocument/2006/relationships/oleObject" Target="../embeddings/oleObject555.bin"/><Relationship Id="rId30" Type="http://schemas.openxmlformats.org/officeDocument/2006/relationships/image" Target="../media/image577.wmf"/><Relationship Id="rId35" Type="http://schemas.openxmlformats.org/officeDocument/2006/relationships/oleObject" Target="../embeddings/oleObject559.bin"/><Relationship Id="rId43" Type="http://schemas.openxmlformats.org/officeDocument/2006/relationships/oleObject" Target="../embeddings/oleObject563.bin"/><Relationship Id="rId48" Type="http://schemas.openxmlformats.org/officeDocument/2006/relationships/image" Target="../media/image586.emf"/></Relationships>
</file>

<file path=ppt/slides/_rels/slide148.xml.rels><?xml version="1.0" encoding="UTF-8" standalone="yes"?>
<Relationships xmlns="http://schemas.openxmlformats.org/package/2006/relationships"><Relationship Id="rId8" Type="http://schemas.openxmlformats.org/officeDocument/2006/relationships/image" Target="../media/image589.wmf"/><Relationship Id="rId13" Type="http://schemas.openxmlformats.org/officeDocument/2006/relationships/oleObject" Target="../embeddings/oleObject571.bin"/><Relationship Id="rId18" Type="http://schemas.openxmlformats.org/officeDocument/2006/relationships/image" Target="../media/image594.wmf"/><Relationship Id="rId26" Type="http://schemas.openxmlformats.org/officeDocument/2006/relationships/image" Target="../media/image598.wmf"/><Relationship Id="rId3" Type="http://schemas.openxmlformats.org/officeDocument/2006/relationships/oleObject" Target="../embeddings/oleObject566.bin"/><Relationship Id="rId21" Type="http://schemas.openxmlformats.org/officeDocument/2006/relationships/oleObject" Target="../embeddings/oleObject575.bin"/><Relationship Id="rId34" Type="http://schemas.openxmlformats.org/officeDocument/2006/relationships/image" Target="../media/image602.wmf"/><Relationship Id="rId7" Type="http://schemas.openxmlformats.org/officeDocument/2006/relationships/oleObject" Target="../embeddings/oleObject568.bin"/><Relationship Id="rId12" Type="http://schemas.openxmlformats.org/officeDocument/2006/relationships/image" Target="../media/image591.wmf"/><Relationship Id="rId17" Type="http://schemas.openxmlformats.org/officeDocument/2006/relationships/oleObject" Target="../embeddings/oleObject573.bin"/><Relationship Id="rId25" Type="http://schemas.openxmlformats.org/officeDocument/2006/relationships/oleObject" Target="../embeddings/oleObject577.bin"/><Relationship Id="rId33" Type="http://schemas.openxmlformats.org/officeDocument/2006/relationships/oleObject" Target="../embeddings/oleObject581.bin"/><Relationship Id="rId38" Type="http://schemas.openxmlformats.org/officeDocument/2006/relationships/image" Target="../media/image586.emf"/><Relationship Id="rId2" Type="http://schemas.openxmlformats.org/officeDocument/2006/relationships/slideLayout" Target="../slideLayouts/slideLayout7.xml"/><Relationship Id="rId16" Type="http://schemas.openxmlformats.org/officeDocument/2006/relationships/image" Target="../media/image593.wmf"/><Relationship Id="rId20" Type="http://schemas.openxmlformats.org/officeDocument/2006/relationships/image" Target="../media/image595.wmf"/><Relationship Id="rId29" Type="http://schemas.openxmlformats.org/officeDocument/2006/relationships/oleObject" Target="../embeddings/oleObject579.bin"/><Relationship Id="rId1" Type="http://schemas.openxmlformats.org/officeDocument/2006/relationships/vmlDrawing" Target="../drawings/vmlDrawing104.vml"/><Relationship Id="rId6" Type="http://schemas.openxmlformats.org/officeDocument/2006/relationships/image" Target="../media/image588.wmf"/><Relationship Id="rId11" Type="http://schemas.openxmlformats.org/officeDocument/2006/relationships/oleObject" Target="../embeddings/oleObject570.bin"/><Relationship Id="rId24" Type="http://schemas.openxmlformats.org/officeDocument/2006/relationships/image" Target="../media/image597.wmf"/><Relationship Id="rId32" Type="http://schemas.openxmlformats.org/officeDocument/2006/relationships/image" Target="../media/image601.wmf"/><Relationship Id="rId37" Type="http://schemas.openxmlformats.org/officeDocument/2006/relationships/oleObject" Target="../embeddings/oleObject583.bin"/><Relationship Id="rId5" Type="http://schemas.openxmlformats.org/officeDocument/2006/relationships/oleObject" Target="../embeddings/oleObject567.bin"/><Relationship Id="rId15" Type="http://schemas.openxmlformats.org/officeDocument/2006/relationships/oleObject" Target="../embeddings/oleObject572.bin"/><Relationship Id="rId23" Type="http://schemas.openxmlformats.org/officeDocument/2006/relationships/oleObject" Target="../embeddings/oleObject576.bin"/><Relationship Id="rId28" Type="http://schemas.openxmlformats.org/officeDocument/2006/relationships/image" Target="../media/image599.wmf"/><Relationship Id="rId36" Type="http://schemas.openxmlformats.org/officeDocument/2006/relationships/image" Target="../media/image603.emf"/><Relationship Id="rId10" Type="http://schemas.openxmlformats.org/officeDocument/2006/relationships/image" Target="../media/image590.wmf"/><Relationship Id="rId19" Type="http://schemas.openxmlformats.org/officeDocument/2006/relationships/oleObject" Target="../embeddings/oleObject574.bin"/><Relationship Id="rId31" Type="http://schemas.openxmlformats.org/officeDocument/2006/relationships/oleObject" Target="../embeddings/oleObject580.bin"/><Relationship Id="rId4" Type="http://schemas.openxmlformats.org/officeDocument/2006/relationships/image" Target="../media/image587.wmf"/><Relationship Id="rId9" Type="http://schemas.openxmlformats.org/officeDocument/2006/relationships/oleObject" Target="../embeddings/oleObject569.bin"/><Relationship Id="rId14" Type="http://schemas.openxmlformats.org/officeDocument/2006/relationships/image" Target="../media/image592.wmf"/><Relationship Id="rId22" Type="http://schemas.openxmlformats.org/officeDocument/2006/relationships/image" Target="../media/image596.wmf"/><Relationship Id="rId27" Type="http://schemas.openxmlformats.org/officeDocument/2006/relationships/oleObject" Target="../embeddings/oleObject578.bin"/><Relationship Id="rId30" Type="http://schemas.openxmlformats.org/officeDocument/2006/relationships/image" Target="../media/image600.wmf"/><Relationship Id="rId35" Type="http://schemas.openxmlformats.org/officeDocument/2006/relationships/oleObject" Target="../embeddings/oleObject582.bin"/></Relationships>
</file>

<file path=ppt/slides/_rels/slide149.xml.rels><?xml version="1.0" encoding="UTF-8" standalone="yes"?>
<Relationships xmlns="http://schemas.openxmlformats.org/package/2006/relationships"><Relationship Id="rId8" Type="http://schemas.openxmlformats.org/officeDocument/2006/relationships/image" Target="../media/image606.wmf"/><Relationship Id="rId13" Type="http://schemas.openxmlformats.org/officeDocument/2006/relationships/oleObject" Target="../embeddings/oleObject589.bin"/><Relationship Id="rId18" Type="http://schemas.openxmlformats.org/officeDocument/2006/relationships/image" Target="../media/image611.wmf"/><Relationship Id="rId26" Type="http://schemas.openxmlformats.org/officeDocument/2006/relationships/image" Target="../media/image615.wmf"/><Relationship Id="rId3" Type="http://schemas.openxmlformats.org/officeDocument/2006/relationships/oleObject" Target="../embeddings/oleObject584.bin"/><Relationship Id="rId21" Type="http://schemas.openxmlformats.org/officeDocument/2006/relationships/oleObject" Target="../embeddings/oleObject593.bin"/><Relationship Id="rId7" Type="http://schemas.openxmlformats.org/officeDocument/2006/relationships/oleObject" Target="../embeddings/oleObject586.bin"/><Relationship Id="rId12" Type="http://schemas.openxmlformats.org/officeDocument/2006/relationships/image" Target="../media/image608.wmf"/><Relationship Id="rId17" Type="http://schemas.openxmlformats.org/officeDocument/2006/relationships/oleObject" Target="../embeddings/oleObject591.bin"/><Relationship Id="rId25" Type="http://schemas.openxmlformats.org/officeDocument/2006/relationships/oleObject" Target="../embeddings/oleObject595.bin"/><Relationship Id="rId2" Type="http://schemas.openxmlformats.org/officeDocument/2006/relationships/slideLayout" Target="../slideLayouts/slideLayout7.xml"/><Relationship Id="rId16" Type="http://schemas.openxmlformats.org/officeDocument/2006/relationships/image" Target="../media/image610.wmf"/><Relationship Id="rId20" Type="http://schemas.openxmlformats.org/officeDocument/2006/relationships/image" Target="../media/image612.wmf"/><Relationship Id="rId29" Type="http://schemas.openxmlformats.org/officeDocument/2006/relationships/oleObject" Target="../embeddings/oleObject597.bin"/><Relationship Id="rId1" Type="http://schemas.openxmlformats.org/officeDocument/2006/relationships/vmlDrawing" Target="../drawings/vmlDrawing105.vml"/><Relationship Id="rId6" Type="http://schemas.openxmlformats.org/officeDocument/2006/relationships/image" Target="../media/image605.wmf"/><Relationship Id="rId11" Type="http://schemas.openxmlformats.org/officeDocument/2006/relationships/oleObject" Target="../embeddings/oleObject588.bin"/><Relationship Id="rId24" Type="http://schemas.openxmlformats.org/officeDocument/2006/relationships/image" Target="../media/image614.wmf"/><Relationship Id="rId32" Type="http://schemas.openxmlformats.org/officeDocument/2006/relationships/image" Target="../media/image618.wmf"/><Relationship Id="rId5" Type="http://schemas.openxmlformats.org/officeDocument/2006/relationships/oleObject" Target="../embeddings/oleObject585.bin"/><Relationship Id="rId15" Type="http://schemas.openxmlformats.org/officeDocument/2006/relationships/oleObject" Target="../embeddings/oleObject590.bin"/><Relationship Id="rId23" Type="http://schemas.openxmlformats.org/officeDocument/2006/relationships/oleObject" Target="../embeddings/oleObject594.bin"/><Relationship Id="rId28" Type="http://schemas.openxmlformats.org/officeDocument/2006/relationships/image" Target="../media/image616.wmf"/><Relationship Id="rId10" Type="http://schemas.openxmlformats.org/officeDocument/2006/relationships/image" Target="../media/image607.wmf"/><Relationship Id="rId19" Type="http://schemas.openxmlformats.org/officeDocument/2006/relationships/oleObject" Target="../embeddings/oleObject592.bin"/><Relationship Id="rId31" Type="http://schemas.openxmlformats.org/officeDocument/2006/relationships/oleObject" Target="../embeddings/oleObject598.bin"/><Relationship Id="rId4" Type="http://schemas.openxmlformats.org/officeDocument/2006/relationships/image" Target="../media/image604.emf"/><Relationship Id="rId9" Type="http://schemas.openxmlformats.org/officeDocument/2006/relationships/oleObject" Target="../embeddings/oleObject587.bin"/><Relationship Id="rId14" Type="http://schemas.openxmlformats.org/officeDocument/2006/relationships/image" Target="../media/image609.wmf"/><Relationship Id="rId22" Type="http://schemas.openxmlformats.org/officeDocument/2006/relationships/image" Target="../media/image613.wmf"/><Relationship Id="rId27" Type="http://schemas.openxmlformats.org/officeDocument/2006/relationships/oleObject" Target="../embeddings/oleObject596.bin"/><Relationship Id="rId30" Type="http://schemas.openxmlformats.org/officeDocument/2006/relationships/image" Target="../media/image61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621.wmf"/><Relationship Id="rId13" Type="http://schemas.openxmlformats.org/officeDocument/2006/relationships/oleObject" Target="../embeddings/oleObject604.bin"/><Relationship Id="rId3" Type="http://schemas.openxmlformats.org/officeDocument/2006/relationships/oleObject" Target="../embeddings/oleObject599.bin"/><Relationship Id="rId7" Type="http://schemas.openxmlformats.org/officeDocument/2006/relationships/oleObject" Target="../embeddings/oleObject601.bin"/><Relationship Id="rId12" Type="http://schemas.openxmlformats.org/officeDocument/2006/relationships/image" Target="../media/image623.wmf"/><Relationship Id="rId2" Type="http://schemas.openxmlformats.org/officeDocument/2006/relationships/slideLayout" Target="../slideLayouts/slideLayout6.xml"/><Relationship Id="rId1" Type="http://schemas.openxmlformats.org/officeDocument/2006/relationships/vmlDrawing" Target="../drawings/vmlDrawing106.vml"/><Relationship Id="rId6" Type="http://schemas.openxmlformats.org/officeDocument/2006/relationships/image" Target="../media/image620.emf"/><Relationship Id="rId11" Type="http://schemas.openxmlformats.org/officeDocument/2006/relationships/oleObject" Target="../embeddings/oleObject603.bin"/><Relationship Id="rId5" Type="http://schemas.openxmlformats.org/officeDocument/2006/relationships/oleObject" Target="../embeddings/oleObject600.bin"/><Relationship Id="rId10" Type="http://schemas.openxmlformats.org/officeDocument/2006/relationships/image" Target="../media/image622.wmf"/><Relationship Id="rId4" Type="http://schemas.openxmlformats.org/officeDocument/2006/relationships/image" Target="../media/image619.wmf"/><Relationship Id="rId9" Type="http://schemas.openxmlformats.org/officeDocument/2006/relationships/oleObject" Target="../embeddings/oleObject602.bin"/><Relationship Id="rId14" Type="http://schemas.openxmlformats.org/officeDocument/2006/relationships/image" Target="../media/image624.wmf"/></Relationships>
</file>

<file path=ppt/slides/_rels/slide151.xml.rels><?xml version="1.0" encoding="UTF-8" standalone="yes"?>
<Relationships xmlns="http://schemas.openxmlformats.org/package/2006/relationships"><Relationship Id="rId8" Type="http://schemas.openxmlformats.org/officeDocument/2006/relationships/image" Target="../media/image627.wmf"/><Relationship Id="rId13" Type="http://schemas.openxmlformats.org/officeDocument/2006/relationships/oleObject" Target="../embeddings/oleObject610.bin"/><Relationship Id="rId18" Type="http://schemas.openxmlformats.org/officeDocument/2006/relationships/image" Target="../media/image632.wmf"/><Relationship Id="rId3" Type="http://schemas.openxmlformats.org/officeDocument/2006/relationships/oleObject" Target="../embeddings/oleObject605.bin"/><Relationship Id="rId21" Type="http://schemas.openxmlformats.org/officeDocument/2006/relationships/oleObject" Target="../embeddings/oleObject614.bin"/><Relationship Id="rId7" Type="http://schemas.openxmlformats.org/officeDocument/2006/relationships/oleObject" Target="../embeddings/oleObject607.bin"/><Relationship Id="rId12" Type="http://schemas.openxmlformats.org/officeDocument/2006/relationships/image" Target="../media/image629.wmf"/><Relationship Id="rId17" Type="http://schemas.openxmlformats.org/officeDocument/2006/relationships/oleObject" Target="../embeddings/oleObject612.bin"/><Relationship Id="rId2" Type="http://schemas.openxmlformats.org/officeDocument/2006/relationships/slideLayout" Target="../slideLayouts/slideLayout7.xml"/><Relationship Id="rId16" Type="http://schemas.openxmlformats.org/officeDocument/2006/relationships/image" Target="../media/image631.wmf"/><Relationship Id="rId20" Type="http://schemas.openxmlformats.org/officeDocument/2006/relationships/image" Target="../media/image633.wmf"/><Relationship Id="rId1" Type="http://schemas.openxmlformats.org/officeDocument/2006/relationships/vmlDrawing" Target="../drawings/vmlDrawing107.vml"/><Relationship Id="rId6" Type="http://schemas.openxmlformats.org/officeDocument/2006/relationships/image" Target="../media/image626.wmf"/><Relationship Id="rId11" Type="http://schemas.openxmlformats.org/officeDocument/2006/relationships/oleObject" Target="../embeddings/oleObject609.bin"/><Relationship Id="rId5" Type="http://schemas.openxmlformats.org/officeDocument/2006/relationships/oleObject" Target="../embeddings/oleObject606.bin"/><Relationship Id="rId15" Type="http://schemas.openxmlformats.org/officeDocument/2006/relationships/oleObject" Target="../embeddings/oleObject611.bin"/><Relationship Id="rId10" Type="http://schemas.openxmlformats.org/officeDocument/2006/relationships/image" Target="../media/image628.wmf"/><Relationship Id="rId19" Type="http://schemas.openxmlformats.org/officeDocument/2006/relationships/oleObject" Target="../embeddings/oleObject613.bin"/><Relationship Id="rId4" Type="http://schemas.openxmlformats.org/officeDocument/2006/relationships/image" Target="../media/image625.wmf"/><Relationship Id="rId9" Type="http://schemas.openxmlformats.org/officeDocument/2006/relationships/oleObject" Target="../embeddings/oleObject608.bin"/><Relationship Id="rId14" Type="http://schemas.openxmlformats.org/officeDocument/2006/relationships/image" Target="../media/image630.wmf"/><Relationship Id="rId22" Type="http://schemas.openxmlformats.org/officeDocument/2006/relationships/image" Target="../media/image634.wmf"/></Relationships>
</file>

<file path=ppt/slides/_rels/slide152.xml.rels><?xml version="1.0" encoding="UTF-8" standalone="yes"?>
<Relationships xmlns="http://schemas.openxmlformats.org/package/2006/relationships"><Relationship Id="rId8" Type="http://schemas.openxmlformats.org/officeDocument/2006/relationships/image" Target="../media/image637.wmf"/><Relationship Id="rId13" Type="http://schemas.openxmlformats.org/officeDocument/2006/relationships/oleObject" Target="../embeddings/oleObject620.bin"/><Relationship Id="rId18" Type="http://schemas.openxmlformats.org/officeDocument/2006/relationships/image" Target="../media/image642.emf"/><Relationship Id="rId3" Type="http://schemas.openxmlformats.org/officeDocument/2006/relationships/oleObject" Target="../embeddings/oleObject615.bin"/><Relationship Id="rId7" Type="http://schemas.openxmlformats.org/officeDocument/2006/relationships/oleObject" Target="../embeddings/oleObject617.bin"/><Relationship Id="rId12" Type="http://schemas.openxmlformats.org/officeDocument/2006/relationships/image" Target="../media/image639.wmf"/><Relationship Id="rId17" Type="http://schemas.openxmlformats.org/officeDocument/2006/relationships/oleObject" Target="../embeddings/oleObject622.bin"/><Relationship Id="rId2" Type="http://schemas.openxmlformats.org/officeDocument/2006/relationships/slideLayout" Target="../slideLayouts/slideLayout7.xml"/><Relationship Id="rId16" Type="http://schemas.openxmlformats.org/officeDocument/2006/relationships/image" Target="../media/image641.wmf"/><Relationship Id="rId1" Type="http://schemas.openxmlformats.org/officeDocument/2006/relationships/vmlDrawing" Target="../drawings/vmlDrawing108.vml"/><Relationship Id="rId6" Type="http://schemas.openxmlformats.org/officeDocument/2006/relationships/image" Target="../media/image636.wmf"/><Relationship Id="rId11" Type="http://schemas.openxmlformats.org/officeDocument/2006/relationships/oleObject" Target="../embeddings/oleObject619.bin"/><Relationship Id="rId5" Type="http://schemas.openxmlformats.org/officeDocument/2006/relationships/oleObject" Target="../embeddings/oleObject616.bin"/><Relationship Id="rId15" Type="http://schemas.openxmlformats.org/officeDocument/2006/relationships/oleObject" Target="../embeddings/oleObject621.bin"/><Relationship Id="rId10" Type="http://schemas.openxmlformats.org/officeDocument/2006/relationships/image" Target="../media/image638.wmf"/><Relationship Id="rId4" Type="http://schemas.openxmlformats.org/officeDocument/2006/relationships/image" Target="../media/image635.wmf"/><Relationship Id="rId9" Type="http://schemas.openxmlformats.org/officeDocument/2006/relationships/oleObject" Target="../embeddings/oleObject618.bin"/><Relationship Id="rId14" Type="http://schemas.openxmlformats.org/officeDocument/2006/relationships/image" Target="../media/image640.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21.wmf"/><Relationship Id="rId3" Type="http://schemas.openxmlformats.org/officeDocument/2006/relationships/notesSlide" Target="../notesSlides/notesSlide11.xml"/><Relationship Id="rId7" Type="http://schemas.openxmlformats.org/officeDocument/2006/relationships/image" Target="../media/image18.wmf"/><Relationship Id="rId12"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24.png"/><Relationship Id="rId18" Type="http://schemas.microsoft.com/office/2007/relationships/diagramDrawing" Target="../diagrams/drawing5.xml"/><Relationship Id="rId3" Type="http://schemas.openxmlformats.org/officeDocument/2006/relationships/diagramData" Target="../diagrams/data3.xml"/><Relationship Id="rId21" Type="http://schemas.openxmlformats.org/officeDocument/2006/relationships/diagramQuickStyle" Target="../diagrams/quickStyle6.xml"/><Relationship Id="rId7" Type="http://schemas.microsoft.com/office/2007/relationships/diagramDrawing" Target="../diagrams/drawing3.xml"/><Relationship Id="rId12" Type="http://schemas.microsoft.com/office/2007/relationships/diagramDrawing" Target="../diagrams/drawing4.xml"/><Relationship Id="rId17" Type="http://schemas.openxmlformats.org/officeDocument/2006/relationships/diagramColors" Target="../diagrams/colors5.xml"/><Relationship Id="rId2" Type="http://schemas.openxmlformats.org/officeDocument/2006/relationships/slideLayout" Target="../slideLayouts/slideLayout2.xml"/><Relationship Id="rId16" Type="http://schemas.openxmlformats.org/officeDocument/2006/relationships/diagramQuickStyle" Target="../diagrams/quickStyle5.xml"/><Relationship Id="rId20" Type="http://schemas.openxmlformats.org/officeDocument/2006/relationships/diagramLayout" Target="../diagrams/layout6.xml"/><Relationship Id="rId1" Type="http://schemas.openxmlformats.org/officeDocument/2006/relationships/tags" Target="../tags/tag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Layout" Target="../diagrams/layout5.xml"/><Relationship Id="rId23" Type="http://schemas.microsoft.com/office/2007/relationships/diagramDrawing" Target="../diagrams/drawing6.xml"/><Relationship Id="rId10" Type="http://schemas.openxmlformats.org/officeDocument/2006/relationships/diagramQuickStyle" Target="../diagrams/quickStyle4.xml"/><Relationship Id="rId19" Type="http://schemas.openxmlformats.org/officeDocument/2006/relationships/diagramData" Target="../diagrams/data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Data" Target="../diagrams/data5.xml"/><Relationship Id="rId22" Type="http://schemas.openxmlformats.org/officeDocument/2006/relationships/diagramColors" Target="../diagrams/colors6.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18" Type="http://schemas.openxmlformats.org/officeDocument/2006/relationships/diagramData" Target="../diagrams/data10.xml"/><Relationship Id="rId3" Type="http://schemas.openxmlformats.org/officeDocument/2006/relationships/diagramData" Target="../diagrams/data7.xml"/><Relationship Id="rId21" Type="http://schemas.openxmlformats.org/officeDocument/2006/relationships/diagramColors" Target="../diagrams/colors10.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slideLayout" Target="../slideLayouts/slideLayout2.xml"/><Relationship Id="rId16" Type="http://schemas.openxmlformats.org/officeDocument/2006/relationships/diagramColors" Target="../diagrams/colors9.xml"/><Relationship Id="rId20" Type="http://schemas.openxmlformats.org/officeDocument/2006/relationships/diagramQuickStyle" Target="../diagrams/quickStyle10.xml"/><Relationship Id="rId1" Type="http://schemas.openxmlformats.org/officeDocument/2006/relationships/tags" Target="../tags/tag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19" Type="http://schemas.openxmlformats.org/officeDocument/2006/relationships/diagramLayout" Target="../diagrams/layout10.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 Id="rId22" Type="http://schemas.microsoft.com/office/2007/relationships/diagramDrawing" Target="../diagrams/drawing10.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25.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31.png"/><Relationship Id="rId4" Type="http://schemas.openxmlformats.org/officeDocument/2006/relationships/diagramLayout" Target="../diagrams/layout13.xml"/><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Colors" Target="../diagrams/colors14.xml"/><Relationship Id="rId11" Type="http://schemas.openxmlformats.org/officeDocument/2006/relationships/image" Target="../media/image35.png"/><Relationship Id="rId5" Type="http://schemas.openxmlformats.org/officeDocument/2006/relationships/diagramQuickStyle" Target="../diagrams/quickStyle14.xml"/><Relationship Id="rId10" Type="http://schemas.openxmlformats.org/officeDocument/2006/relationships/image" Target="../media/image34.png"/><Relationship Id="rId4" Type="http://schemas.openxmlformats.org/officeDocument/2006/relationships/diagramLayout" Target="../diagrams/layout14.xml"/><Relationship Id="rId9" Type="http://schemas.openxmlformats.org/officeDocument/2006/relationships/image" Target="../media/image33.png"/><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34.png"/><Relationship Id="rId7" Type="http://schemas.openxmlformats.org/officeDocument/2006/relationships/diagramColors" Target="../diagrams/colors15.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diagramQuickStyle" Target="../diagrams/quickStyle15.xml"/><Relationship Id="rId11" Type="http://schemas.openxmlformats.org/officeDocument/2006/relationships/image" Target="../media/image35.png"/><Relationship Id="rId5" Type="http://schemas.openxmlformats.org/officeDocument/2006/relationships/diagramLayout" Target="../diagrams/layout15.xml"/><Relationship Id="rId10" Type="http://schemas.openxmlformats.org/officeDocument/2006/relationships/image" Target="../media/image40.png"/><Relationship Id="rId4" Type="http://schemas.openxmlformats.org/officeDocument/2006/relationships/diagramData" Target="../diagrams/data15.xml"/><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2.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35.png"/><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5.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5" Type="http://schemas.openxmlformats.org/officeDocument/2006/relationships/oleObject" Target="../embeddings/oleObject23.bin"/><Relationship Id="rId4" Type="http://schemas.openxmlformats.org/officeDocument/2006/relationships/image" Target="../media/image46.wmf"/></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0.wmf"/></Relationships>
</file>

<file path=ppt/slides/_rels/slide35.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30.bin"/><Relationship Id="rId18" Type="http://schemas.openxmlformats.org/officeDocument/2006/relationships/image" Target="../media/image58.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55.wmf"/><Relationship Id="rId17" Type="http://schemas.openxmlformats.org/officeDocument/2006/relationships/oleObject" Target="../embeddings/oleObject32.bin"/><Relationship Id="rId2" Type="http://schemas.openxmlformats.org/officeDocument/2006/relationships/slideLayout" Target="../slideLayouts/slideLayout2.xml"/><Relationship Id="rId16" Type="http://schemas.openxmlformats.org/officeDocument/2006/relationships/image" Target="../media/image57.wmf"/><Relationship Id="rId1" Type="http://schemas.openxmlformats.org/officeDocument/2006/relationships/vmlDrawing" Target="../drawings/vmlDrawing9.vml"/><Relationship Id="rId6" Type="http://schemas.openxmlformats.org/officeDocument/2006/relationships/image" Target="../media/image52.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54.wmf"/><Relationship Id="rId4" Type="http://schemas.openxmlformats.org/officeDocument/2006/relationships/image" Target="../media/image51.wmf"/><Relationship Id="rId9" Type="http://schemas.openxmlformats.org/officeDocument/2006/relationships/oleObject" Target="../embeddings/oleObject28.bin"/><Relationship Id="rId14" Type="http://schemas.openxmlformats.org/officeDocument/2006/relationships/image" Target="../media/image56.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63.wmf"/><Relationship Id="rId18"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image" Target="../media/image60.wmf"/><Relationship Id="rId12" Type="http://schemas.openxmlformats.org/officeDocument/2006/relationships/oleObject" Target="../embeddings/oleObject37.bin"/><Relationship Id="rId17" Type="http://schemas.openxmlformats.org/officeDocument/2006/relationships/image" Target="../media/image65.wmf"/><Relationship Id="rId2" Type="http://schemas.openxmlformats.org/officeDocument/2006/relationships/slideLayout" Target="../slideLayouts/slideLayout4.xml"/><Relationship Id="rId16" Type="http://schemas.openxmlformats.org/officeDocument/2006/relationships/oleObject" Target="../embeddings/oleObject39.bin"/><Relationship Id="rId1" Type="http://schemas.openxmlformats.org/officeDocument/2006/relationships/vmlDrawing" Target="../drawings/vmlDrawing10.vml"/><Relationship Id="rId6" Type="http://schemas.openxmlformats.org/officeDocument/2006/relationships/oleObject" Target="../embeddings/oleObject34.bin"/><Relationship Id="rId11" Type="http://schemas.openxmlformats.org/officeDocument/2006/relationships/image" Target="../media/image62.wmf"/><Relationship Id="rId5" Type="http://schemas.openxmlformats.org/officeDocument/2006/relationships/image" Target="../media/image59.wmf"/><Relationship Id="rId15" Type="http://schemas.openxmlformats.org/officeDocument/2006/relationships/image" Target="../media/image64.wmf"/><Relationship Id="rId10" Type="http://schemas.openxmlformats.org/officeDocument/2006/relationships/oleObject" Target="../embeddings/oleObject36.bin"/><Relationship Id="rId19" Type="http://schemas.openxmlformats.org/officeDocument/2006/relationships/image" Target="../media/image66.wmf"/><Relationship Id="rId4" Type="http://schemas.openxmlformats.org/officeDocument/2006/relationships/oleObject" Target="../embeddings/oleObject33.bin"/><Relationship Id="rId9" Type="http://schemas.openxmlformats.org/officeDocument/2006/relationships/image" Target="../media/image61.wmf"/><Relationship Id="rId14" Type="http://schemas.openxmlformats.org/officeDocument/2006/relationships/oleObject" Target="../embeddings/oleObject38.bin"/></Relationships>
</file>

<file path=ppt/slides/_rels/slide37.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image" Target="../media/image73.wmf"/><Relationship Id="rId1" Type="http://schemas.openxmlformats.org/officeDocument/2006/relationships/vmlDrawing" Target="../drawings/vmlDrawing11.vml"/><Relationship Id="rId6" Type="http://schemas.openxmlformats.org/officeDocument/2006/relationships/image" Target="../media/image68.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70.wmf"/><Relationship Id="rId4" Type="http://schemas.openxmlformats.org/officeDocument/2006/relationships/image" Target="../media/image67.wmf"/><Relationship Id="rId9" Type="http://schemas.openxmlformats.org/officeDocument/2006/relationships/oleObject" Target="../embeddings/oleObject44.bin"/><Relationship Id="rId14" Type="http://schemas.openxmlformats.org/officeDocument/2006/relationships/image" Target="../media/image72.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53.bin"/><Relationship Id="rId18" Type="http://schemas.openxmlformats.org/officeDocument/2006/relationships/image" Target="../media/image81.wmf"/><Relationship Id="rId3" Type="http://schemas.openxmlformats.org/officeDocument/2006/relationships/oleObject" Target="../embeddings/oleObject48.bin"/><Relationship Id="rId7" Type="http://schemas.openxmlformats.org/officeDocument/2006/relationships/oleObject" Target="../embeddings/oleObject50.bin"/><Relationship Id="rId12" Type="http://schemas.openxmlformats.org/officeDocument/2006/relationships/image" Target="../media/image78.wmf"/><Relationship Id="rId17" Type="http://schemas.openxmlformats.org/officeDocument/2006/relationships/oleObject" Target="../embeddings/oleObject55.bin"/><Relationship Id="rId2" Type="http://schemas.openxmlformats.org/officeDocument/2006/relationships/slideLayout" Target="../slideLayouts/slideLayout2.xml"/><Relationship Id="rId16" Type="http://schemas.openxmlformats.org/officeDocument/2006/relationships/image" Target="../media/image80.wmf"/><Relationship Id="rId20" Type="http://schemas.openxmlformats.org/officeDocument/2006/relationships/image" Target="../media/image82.wmf"/><Relationship Id="rId1" Type="http://schemas.openxmlformats.org/officeDocument/2006/relationships/vmlDrawing" Target="../drawings/vmlDrawing12.vml"/><Relationship Id="rId6" Type="http://schemas.openxmlformats.org/officeDocument/2006/relationships/image" Target="../media/image75.wmf"/><Relationship Id="rId11" Type="http://schemas.openxmlformats.org/officeDocument/2006/relationships/oleObject" Target="../embeddings/oleObject52.bin"/><Relationship Id="rId5" Type="http://schemas.openxmlformats.org/officeDocument/2006/relationships/oleObject" Target="../embeddings/oleObject49.bin"/><Relationship Id="rId15" Type="http://schemas.openxmlformats.org/officeDocument/2006/relationships/oleObject" Target="../embeddings/oleObject54.bin"/><Relationship Id="rId10" Type="http://schemas.openxmlformats.org/officeDocument/2006/relationships/image" Target="../media/image77.wmf"/><Relationship Id="rId19" Type="http://schemas.openxmlformats.org/officeDocument/2006/relationships/oleObject" Target="../embeddings/oleObject56.bin"/><Relationship Id="rId4" Type="http://schemas.openxmlformats.org/officeDocument/2006/relationships/image" Target="../media/image74.wmf"/><Relationship Id="rId9" Type="http://schemas.openxmlformats.org/officeDocument/2006/relationships/oleObject" Target="../embeddings/oleObject51.bin"/><Relationship Id="rId14" Type="http://schemas.openxmlformats.org/officeDocument/2006/relationships/image" Target="../media/image7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87.wmf"/><Relationship Id="rId3" Type="http://schemas.openxmlformats.org/officeDocument/2006/relationships/notesSlide" Target="../notesSlides/notesSlide14.xml"/><Relationship Id="rId7" Type="http://schemas.openxmlformats.org/officeDocument/2006/relationships/image" Target="../media/image84.wmf"/><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8.bin"/><Relationship Id="rId11" Type="http://schemas.openxmlformats.org/officeDocument/2006/relationships/image" Target="../media/image86.wmf"/><Relationship Id="rId5" Type="http://schemas.openxmlformats.org/officeDocument/2006/relationships/image" Target="../media/image83.wmf"/><Relationship Id="rId15" Type="http://schemas.openxmlformats.org/officeDocument/2006/relationships/image" Target="../media/image88.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85.wmf"/><Relationship Id="rId14" Type="http://schemas.openxmlformats.org/officeDocument/2006/relationships/oleObject" Target="../embeddings/oleObject62.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64.bin"/><Relationship Id="rId5" Type="http://schemas.openxmlformats.org/officeDocument/2006/relationships/image" Target="../media/image89.wmf"/><Relationship Id="rId4" Type="http://schemas.openxmlformats.org/officeDocument/2006/relationships/oleObject" Target="../embeddings/oleObject63.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91.wmf"/></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image" Target="../media/image94.wmf"/><Relationship Id="rId3" Type="http://schemas.openxmlformats.org/officeDocument/2006/relationships/oleObject" Target="../embeddings/oleObject66.bin"/><Relationship Id="rId7" Type="http://schemas.openxmlformats.org/officeDocument/2006/relationships/diagramData" Target="../diagrams/data21.xml"/><Relationship Id="rId12"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3.wmf"/><Relationship Id="rId11" Type="http://schemas.microsoft.com/office/2007/relationships/diagramDrawing" Target="../diagrams/drawing21.xml"/><Relationship Id="rId5" Type="http://schemas.openxmlformats.org/officeDocument/2006/relationships/oleObject" Target="../embeddings/oleObject67.bin"/><Relationship Id="rId10" Type="http://schemas.openxmlformats.org/officeDocument/2006/relationships/diagramColors" Target="../diagrams/colors21.xml"/><Relationship Id="rId4" Type="http://schemas.openxmlformats.org/officeDocument/2006/relationships/image" Target="../media/image92.wmf"/><Relationship Id="rId9" Type="http://schemas.openxmlformats.org/officeDocument/2006/relationships/diagramQuickStyle" Target="../diagrams/quickStyl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diagramColors" Target="../diagrams/colors22.xml"/><Relationship Id="rId3" Type="http://schemas.openxmlformats.org/officeDocument/2006/relationships/notesSlide" Target="../notesSlides/notesSlide16.xml"/><Relationship Id="rId7" Type="http://schemas.openxmlformats.org/officeDocument/2006/relationships/image" Target="../media/image96.wmf"/><Relationship Id="rId12" Type="http://schemas.openxmlformats.org/officeDocument/2006/relationships/diagramQuickStyle" Target="../diagrams/quickStyle22.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70.bin"/><Relationship Id="rId11" Type="http://schemas.openxmlformats.org/officeDocument/2006/relationships/diagramLayout" Target="../diagrams/layout22.xml"/><Relationship Id="rId5" Type="http://schemas.openxmlformats.org/officeDocument/2006/relationships/image" Target="../media/image95.wmf"/><Relationship Id="rId10" Type="http://schemas.openxmlformats.org/officeDocument/2006/relationships/diagramData" Target="../diagrams/data22.xml"/><Relationship Id="rId4" Type="http://schemas.openxmlformats.org/officeDocument/2006/relationships/oleObject" Target="../embeddings/oleObject69.bin"/><Relationship Id="rId9" Type="http://schemas.openxmlformats.org/officeDocument/2006/relationships/image" Target="../media/image97.wmf"/><Relationship Id="rId14" Type="http://schemas.microsoft.com/office/2007/relationships/diagramDrawing" Target="../diagrams/drawing2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02.wmf"/><Relationship Id="rId3" Type="http://schemas.openxmlformats.org/officeDocument/2006/relationships/notesSlide" Target="../notesSlides/notesSlide17.xml"/><Relationship Id="rId7" Type="http://schemas.openxmlformats.org/officeDocument/2006/relationships/image" Target="../media/image99.wmf"/><Relationship Id="rId12"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3.bin"/><Relationship Id="rId11" Type="http://schemas.openxmlformats.org/officeDocument/2006/relationships/image" Target="../media/image101.wmf"/><Relationship Id="rId5" Type="http://schemas.openxmlformats.org/officeDocument/2006/relationships/image" Target="../media/image98.wmf"/><Relationship Id="rId15" Type="http://schemas.openxmlformats.org/officeDocument/2006/relationships/image" Target="../media/image103.w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100.wmf"/><Relationship Id="rId14" Type="http://schemas.openxmlformats.org/officeDocument/2006/relationships/oleObject" Target="../embeddings/oleObject77.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08.wmf"/><Relationship Id="rId18" Type="http://schemas.openxmlformats.org/officeDocument/2006/relationships/oleObject" Target="../embeddings/oleObject85.bin"/><Relationship Id="rId3" Type="http://schemas.openxmlformats.org/officeDocument/2006/relationships/notesSlide" Target="../notesSlides/notesSlide18.xml"/><Relationship Id="rId21" Type="http://schemas.openxmlformats.org/officeDocument/2006/relationships/image" Target="../media/image112.wmf"/><Relationship Id="rId7" Type="http://schemas.openxmlformats.org/officeDocument/2006/relationships/image" Target="../media/image105.wmf"/><Relationship Id="rId12" Type="http://schemas.openxmlformats.org/officeDocument/2006/relationships/oleObject" Target="../embeddings/oleObject82.bin"/><Relationship Id="rId17" Type="http://schemas.openxmlformats.org/officeDocument/2006/relationships/image" Target="../media/image110.wmf"/><Relationship Id="rId2" Type="http://schemas.openxmlformats.org/officeDocument/2006/relationships/slideLayout" Target="../slideLayouts/slideLayout2.xml"/><Relationship Id="rId16" Type="http://schemas.openxmlformats.org/officeDocument/2006/relationships/oleObject" Target="../embeddings/oleObject84.bin"/><Relationship Id="rId20" Type="http://schemas.openxmlformats.org/officeDocument/2006/relationships/oleObject" Target="../embeddings/oleObject86.bin"/><Relationship Id="rId1" Type="http://schemas.openxmlformats.org/officeDocument/2006/relationships/vmlDrawing" Target="../drawings/vmlDrawing19.vml"/><Relationship Id="rId6" Type="http://schemas.openxmlformats.org/officeDocument/2006/relationships/oleObject" Target="../embeddings/oleObject79.bin"/><Relationship Id="rId11" Type="http://schemas.openxmlformats.org/officeDocument/2006/relationships/image" Target="../media/image107.wmf"/><Relationship Id="rId5" Type="http://schemas.openxmlformats.org/officeDocument/2006/relationships/image" Target="../media/image104.wmf"/><Relationship Id="rId15" Type="http://schemas.openxmlformats.org/officeDocument/2006/relationships/image" Target="../media/image109.wmf"/><Relationship Id="rId10" Type="http://schemas.openxmlformats.org/officeDocument/2006/relationships/oleObject" Target="../embeddings/oleObject81.bin"/><Relationship Id="rId19" Type="http://schemas.openxmlformats.org/officeDocument/2006/relationships/image" Target="../media/image111.wmf"/><Relationship Id="rId4" Type="http://schemas.openxmlformats.org/officeDocument/2006/relationships/oleObject" Target="../embeddings/oleObject78.bin"/><Relationship Id="rId9" Type="http://schemas.openxmlformats.org/officeDocument/2006/relationships/image" Target="../media/image106.wmf"/><Relationship Id="rId14" Type="http://schemas.openxmlformats.org/officeDocument/2006/relationships/oleObject" Target="../embeddings/oleObject83.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4.wmf"/><Relationship Id="rId5" Type="http://schemas.openxmlformats.org/officeDocument/2006/relationships/oleObject" Target="../embeddings/oleObject88.bin"/><Relationship Id="rId10" Type="http://schemas.openxmlformats.org/officeDocument/2006/relationships/image" Target="../media/image116.wmf"/><Relationship Id="rId4" Type="http://schemas.openxmlformats.org/officeDocument/2006/relationships/image" Target="../media/image113.wmf"/><Relationship Id="rId9" Type="http://schemas.openxmlformats.org/officeDocument/2006/relationships/oleObject" Target="../embeddings/oleObject90.bin"/></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oleObject" Target="../embeddings/oleObject91.bin"/><Relationship Id="rId7" Type="http://schemas.openxmlformats.org/officeDocument/2006/relationships/diagramData" Target="../diagrams/data23.xml"/><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8.wmf"/><Relationship Id="rId11" Type="http://schemas.microsoft.com/office/2007/relationships/diagramDrawing" Target="../diagrams/drawing23.xml"/><Relationship Id="rId5" Type="http://schemas.openxmlformats.org/officeDocument/2006/relationships/oleObject" Target="../embeddings/oleObject92.bin"/><Relationship Id="rId10" Type="http://schemas.openxmlformats.org/officeDocument/2006/relationships/diagramColors" Target="../diagrams/colors23.xml"/><Relationship Id="rId4" Type="http://schemas.openxmlformats.org/officeDocument/2006/relationships/image" Target="../media/image117.wmf"/><Relationship Id="rId9" Type="http://schemas.openxmlformats.org/officeDocument/2006/relationships/diagramQuickStyle" Target="../diagrams/quickStyle23.xml"/></Relationships>
</file>

<file path=ppt/slides/_rels/slide53.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98.bin"/><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123.w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120.wmf"/><Relationship Id="rId11" Type="http://schemas.openxmlformats.org/officeDocument/2006/relationships/oleObject" Target="../embeddings/oleObject97.bin"/><Relationship Id="rId5" Type="http://schemas.openxmlformats.org/officeDocument/2006/relationships/oleObject" Target="../embeddings/oleObject94.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96.bin"/><Relationship Id="rId14" Type="http://schemas.openxmlformats.org/officeDocument/2006/relationships/image" Target="../media/image124.wmf"/></Relationships>
</file>

<file path=ppt/slides/_rels/slide54.xml.rels><?xml version="1.0" encoding="UTF-8" standalone="yes"?>
<Relationships xmlns="http://schemas.openxmlformats.org/package/2006/relationships"><Relationship Id="rId8" Type="http://schemas.openxmlformats.org/officeDocument/2006/relationships/image" Target="../media/image127.wmf"/><Relationship Id="rId13" Type="http://schemas.openxmlformats.org/officeDocument/2006/relationships/diagramQuickStyle" Target="../diagrams/quickStyle24.xml"/><Relationship Id="rId18" Type="http://schemas.openxmlformats.org/officeDocument/2006/relationships/diagramQuickStyle" Target="../diagrams/quickStyle25.xml"/><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diagramLayout" Target="../diagrams/layout24.xml"/><Relationship Id="rId17" Type="http://schemas.openxmlformats.org/officeDocument/2006/relationships/diagramLayout" Target="../diagrams/layout25.xml"/><Relationship Id="rId2" Type="http://schemas.openxmlformats.org/officeDocument/2006/relationships/slideLayout" Target="../slideLayouts/slideLayout6.xml"/><Relationship Id="rId16" Type="http://schemas.openxmlformats.org/officeDocument/2006/relationships/diagramData" Target="../diagrams/data25.xml"/><Relationship Id="rId20" Type="http://schemas.microsoft.com/office/2007/relationships/diagramDrawing" Target="../diagrams/drawing25.xml"/><Relationship Id="rId1" Type="http://schemas.openxmlformats.org/officeDocument/2006/relationships/vmlDrawing" Target="../drawings/vmlDrawing23.vml"/><Relationship Id="rId6" Type="http://schemas.openxmlformats.org/officeDocument/2006/relationships/image" Target="../media/image126.wmf"/><Relationship Id="rId11" Type="http://schemas.openxmlformats.org/officeDocument/2006/relationships/diagramData" Target="../diagrams/data24.xml"/><Relationship Id="rId5" Type="http://schemas.openxmlformats.org/officeDocument/2006/relationships/oleObject" Target="../embeddings/oleObject100.bin"/><Relationship Id="rId15" Type="http://schemas.microsoft.com/office/2007/relationships/diagramDrawing" Target="../diagrams/drawing24.xml"/><Relationship Id="rId10" Type="http://schemas.openxmlformats.org/officeDocument/2006/relationships/image" Target="../media/image128.wmf"/><Relationship Id="rId19" Type="http://schemas.openxmlformats.org/officeDocument/2006/relationships/diagramColors" Target="../diagrams/colors25.xml"/><Relationship Id="rId4" Type="http://schemas.openxmlformats.org/officeDocument/2006/relationships/image" Target="../media/image125.wmf"/><Relationship Id="rId9" Type="http://schemas.openxmlformats.org/officeDocument/2006/relationships/oleObject" Target="../embeddings/oleObject102.bin"/><Relationship Id="rId14" Type="http://schemas.openxmlformats.org/officeDocument/2006/relationships/diagramColors" Target="../diagrams/colors24.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oleObject" Target="../embeddings/oleObject103.bin"/><Relationship Id="rId7" Type="http://schemas.openxmlformats.org/officeDocument/2006/relationships/diagramData" Target="../diagrams/data26.xml"/><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30.wmf"/><Relationship Id="rId11" Type="http://schemas.microsoft.com/office/2007/relationships/diagramDrawing" Target="../diagrams/drawing26.xml"/><Relationship Id="rId5" Type="http://schemas.openxmlformats.org/officeDocument/2006/relationships/oleObject" Target="../embeddings/oleObject104.bin"/><Relationship Id="rId10" Type="http://schemas.openxmlformats.org/officeDocument/2006/relationships/diagramColors" Target="../diagrams/colors26.xml"/><Relationship Id="rId4" Type="http://schemas.openxmlformats.org/officeDocument/2006/relationships/image" Target="../media/image129.wmf"/><Relationship Id="rId9" Type="http://schemas.openxmlformats.org/officeDocument/2006/relationships/diagramQuickStyle" Target="../diagrams/quickStyle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32.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6.bin"/><Relationship Id="rId5" Type="http://schemas.openxmlformats.org/officeDocument/2006/relationships/image" Target="../media/image131.wmf"/><Relationship Id="rId4" Type="http://schemas.openxmlformats.org/officeDocument/2006/relationships/oleObject" Target="../embeddings/oleObject105.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33.wmf"/><Relationship Id="rId4" Type="http://schemas.openxmlformats.org/officeDocument/2006/relationships/oleObject" Target="../embeddings/oleObject107.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5.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09.bin"/><Relationship Id="rId5" Type="http://schemas.openxmlformats.org/officeDocument/2006/relationships/image" Target="../media/image134.wmf"/><Relationship Id="rId4" Type="http://schemas.openxmlformats.org/officeDocument/2006/relationships/oleObject" Target="../embeddings/oleObject108.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40.w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37.w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113.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42.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116.bin"/><Relationship Id="rId5" Type="http://schemas.openxmlformats.org/officeDocument/2006/relationships/image" Target="../media/image141.wmf"/><Relationship Id="rId4" Type="http://schemas.openxmlformats.org/officeDocument/2006/relationships/oleObject" Target="../embeddings/oleObject115.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118.bin"/><Relationship Id="rId5" Type="http://schemas.openxmlformats.org/officeDocument/2006/relationships/image" Target="../media/image143.wmf"/><Relationship Id="rId4" Type="http://schemas.openxmlformats.org/officeDocument/2006/relationships/oleObject" Target="../embeddings/oleObject117.bin"/></Relationships>
</file>

<file path=ppt/slides/_rels/slide65.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24.bin"/><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49.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6.wmf"/><Relationship Id="rId11" Type="http://schemas.openxmlformats.org/officeDocument/2006/relationships/oleObject" Target="../embeddings/oleObject123.bin"/><Relationship Id="rId5" Type="http://schemas.openxmlformats.org/officeDocument/2006/relationships/oleObject" Target="../embeddings/oleObject120.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22.bin"/><Relationship Id="rId14" Type="http://schemas.openxmlformats.org/officeDocument/2006/relationships/image" Target="../media/image150.wmf"/></Relationships>
</file>

<file path=ppt/slides/_rels/slide66.xml.rels><?xml version="1.0" encoding="UTF-8" standalone="yes"?>
<Relationships xmlns="http://schemas.openxmlformats.org/package/2006/relationships"><Relationship Id="rId8" Type="http://schemas.openxmlformats.org/officeDocument/2006/relationships/image" Target="../media/image153.wmf"/><Relationship Id="rId3" Type="http://schemas.openxmlformats.org/officeDocument/2006/relationships/oleObject" Target="../embeddings/oleObject125.bin"/><Relationship Id="rId7"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52.wmf"/><Relationship Id="rId5" Type="http://schemas.openxmlformats.org/officeDocument/2006/relationships/oleObject" Target="../embeddings/oleObject126.bin"/><Relationship Id="rId4" Type="http://schemas.openxmlformats.org/officeDocument/2006/relationships/image" Target="../media/image151.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54.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image" Target="../media/image155.wmf"/></Relationships>
</file>

<file path=ppt/slides/_rels/slide69.xml.rels><?xml version="1.0" encoding="UTF-8" standalone="yes"?>
<Relationships xmlns="http://schemas.openxmlformats.org/package/2006/relationships"><Relationship Id="rId8" Type="http://schemas.openxmlformats.org/officeDocument/2006/relationships/image" Target="../media/image158.wmf"/><Relationship Id="rId13" Type="http://schemas.openxmlformats.org/officeDocument/2006/relationships/oleObject" Target="../embeddings/oleObject135.bin"/><Relationship Id="rId18" Type="http://schemas.openxmlformats.org/officeDocument/2006/relationships/image" Target="../media/image163.wmf"/><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60.wmf"/><Relationship Id="rId17" Type="http://schemas.openxmlformats.org/officeDocument/2006/relationships/oleObject" Target="../embeddings/oleObject137.bin"/><Relationship Id="rId2" Type="http://schemas.openxmlformats.org/officeDocument/2006/relationships/slideLayout" Target="../slideLayouts/slideLayout2.xml"/><Relationship Id="rId16" Type="http://schemas.openxmlformats.org/officeDocument/2006/relationships/image" Target="../media/image162.wmf"/><Relationship Id="rId1" Type="http://schemas.openxmlformats.org/officeDocument/2006/relationships/vmlDrawing" Target="../drawings/vmlDrawing35.vml"/><Relationship Id="rId6" Type="http://schemas.openxmlformats.org/officeDocument/2006/relationships/image" Target="../media/image157.wmf"/><Relationship Id="rId11" Type="http://schemas.openxmlformats.org/officeDocument/2006/relationships/oleObject" Target="../embeddings/oleObject134.bin"/><Relationship Id="rId5" Type="http://schemas.openxmlformats.org/officeDocument/2006/relationships/oleObject" Target="../embeddings/oleObject131.bin"/><Relationship Id="rId15" Type="http://schemas.openxmlformats.org/officeDocument/2006/relationships/oleObject" Target="../embeddings/oleObject136.bin"/><Relationship Id="rId10" Type="http://schemas.openxmlformats.org/officeDocument/2006/relationships/image" Target="../media/image159.wmf"/><Relationship Id="rId4" Type="http://schemas.openxmlformats.org/officeDocument/2006/relationships/image" Target="../media/image156.wmf"/><Relationship Id="rId9" Type="http://schemas.openxmlformats.org/officeDocument/2006/relationships/oleObject" Target="../embeddings/oleObject133.bin"/><Relationship Id="rId14" Type="http://schemas.openxmlformats.org/officeDocument/2006/relationships/image" Target="../media/image161.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65.wmf"/><Relationship Id="rId5" Type="http://schemas.openxmlformats.org/officeDocument/2006/relationships/oleObject" Target="../embeddings/oleObject139.bin"/><Relationship Id="rId4" Type="http://schemas.openxmlformats.org/officeDocument/2006/relationships/image" Target="../media/image164.wmf"/></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oleObject" Target="../embeddings/oleObject140.bin"/><Relationship Id="rId7" Type="http://schemas.openxmlformats.org/officeDocument/2006/relationships/diagramData" Target="../diagrams/data27.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67.wmf"/><Relationship Id="rId11" Type="http://schemas.microsoft.com/office/2007/relationships/diagramDrawing" Target="../diagrams/drawing27.xml"/><Relationship Id="rId5" Type="http://schemas.openxmlformats.org/officeDocument/2006/relationships/oleObject" Target="../embeddings/oleObject141.bin"/><Relationship Id="rId10" Type="http://schemas.openxmlformats.org/officeDocument/2006/relationships/diagramColors" Target="../diagrams/colors27.xml"/><Relationship Id="rId4" Type="http://schemas.openxmlformats.org/officeDocument/2006/relationships/image" Target="../media/image166.wmf"/><Relationship Id="rId9" Type="http://schemas.openxmlformats.org/officeDocument/2006/relationships/diagramQuickStyle" Target="../diagrams/quickStyle27.xml"/></Relationships>
</file>

<file path=ppt/slides/_rels/slide72.xml.rels><?xml version="1.0" encoding="UTF-8" standalone="yes"?>
<Relationships xmlns="http://schemas.openxmlformats.org/package/2006/relationships"><Relationship Id="rId8" Type="http://schemas.openxmlformats.org/officeDocument/2006/relationships/image" Target="../media/image170.wmf"/><Relationship Id="rId13" Type="http://schemas.openxmlformats.org/officeDocument/2006/relationships/oleObject" Target="../embeddings/oleObject147.bin"/><Relationship Id="rId3" Type="http://schemas.openxmlformats.org/officeDocument/2006/relationships/oleObject" Target="../embeddings/oleObject142.bin"/><Relationship Id="rId7" Type="http://schemas.openxmlformats.org/officeDocument/2006/relationships/oleObject" Target="../embeddings/oleObject144.bin"/><Relationship Id="rId12" Type="http://schemas.openxmlformats.org/officeDocument/2006/relationships/image" Target="../media/image172.wmf"/><Relationship Id="rId2" Type="http://schemas.openxmlformats.org/officeDocument/2006/relationships/slideLayout" Target="../slideLayouts/slideLayout2.xml"/><Relationship Id="rId16" Type="http://schemas.openxmlformats.org/officeDocument/2006/relationships/image" Target="../media/image174.wmf"/><Relationship Id="rId1" Type="http://schemas.openxmlformats.org/officeDocument/2006/relationships/vmlDrawing" Target="../drawings/vmlDrawing38.vml"/><Relationship Id="rId6" Type="http://schemas.openxmlformats.org/officeDocument/2006/relationships/image" Target="../media/image169.wmf"/><Relationship Id="rId11" Type="http://schemas.openxmlformats.org/officeDocument/2006/relationships/oleObject" Target="../embeddings/oleObject146.bin"/><Relationship Id="rId5" Type="http://schemas.openxmlformats.org/officeDocument/2006/relationships/oleObject" Target="../embeddings/oleObject143.bin"/><Relationship Id="rId15" Type="http://schemas.openxmlformats.org/officeDocument/2006/relationships/oleObject" Target="../embeddings/oleObject148.bin"/><Relationship Id="rId10" Type="http://schemas.openxmlformats.org/officeDocument/2006/relationships/image" Target="../media/image171.wmf"/><Relationship Id="rId4" Type="http://schemas.openxmlformats.org/officeDocument/2006/relationships/image" Target="../media/image168.wmf"/><Relationship Id="rId9" Type="http://schemas.openxmlformats.org/officeDocument/2006/relationships/oleObject" Target="../embeddings/oleObject145.bin"/><Relationship Id="rId14" Type="http://schemas.openxmlformats.org/officeDocument/2006/relationships/image" Target="../media/image173.wmf"/></Relationships>
</file>

<file path=ppt/slides/_rels/slide73.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oleObject" Target="../embeddings/oleObject154.bin"/><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79.wmf"/><Relationship Id="rId2" Type="http://schemas.openxmlformats.org/officeDocument/2006/relationships/slideLayout" Target="../slideLayouts/slideLayout2.xml"/><Relationship Id="rId16" Type="http://schemas.openxmlformats.org/officeDocument/2006/relationships/image" Target="../media/image181.wmf"/><Relationship Id="rId1" Type="http://schemas.openxmlformats.org/officeDocument/2006/relationships/vmlDrawing" Target="../drawings/vmlDrawing39.vml"/><Relationship Id="rId6" Type="http://schemas.openxmlformats.org/officeDocument/2006/relationships/image" Target="../media/image176.wmf"/><Relationship Id="rId11" Type="http://schemas.openxmlformats.org/officeDocument/2006/relationships/oleObject" Target="../embeddings/oleObject153.bin"/><Relationship Id="rId5" Type="http://schemas.openxmlformats.org/officeDocument/2006/relationships/oleObject" Target="../embeddings/oleObject150.bin"/><Relationship Id="rId15" Type="http://schemas.openxmlformats.org/officeDocument/2006/relationships/oleObject" Target="../embeddings/oleObject155.bin"/><Relationship Id="rId10" Type="http://schemas.openxmlformats.org/officeDocument/2006/relationships/image" Target="../media/image178.emf"/><Relationship Id="rId4" Type="http://schemas.openxmlformats.org/officeDocument/2006/relationships/image" Target="../media/image175.wmf"/><Relationship Id="rId9" Type="http://schemas.openxmlformats.org/officeDocument/2006/relationships/oleObject" Target="../embeddings/oleObject152.bin"/><Relationship Id="rId14" Type="http://schemas.openxmlformats.org/officeDocument/2006/relationships/image" Target="../media/image180.wmf"/></Relationships>
</file>

<file path=ppt/slides/_rels/slide74.xml.rels><?xml version="1.0" encoding="UTF-8" standalone="yes"?>
<Relationships xmlns="http://schemas.openxmlformats.org/package/2006/relationships"><Relationship Id="rId8" Type="http://schemas.openxmlformats.org/officeDocument/2006/relationships/image" Target="../media/image184.wmf"/><Relationship Id="rId13" Type="http://schemas.openxmlformats.org/officeDocument/2006/relationships/oleObject" Target="../embeddings/oleObject161.bin"/><Relationship Id="rId18" Type="http://schemas.openxmlformats.org/officeDocument/2006/relationships/image" Target="../media/image189.wmf"/><Relationship Id="rId3" Type="http://schemas.openxmlformats.org/officeDocument/2006/relationships/oleObject" Target="../embeddings/oleObject156.bin"/><Relationship Id="rId21" Type="http://schemas.openxmlformats.org/officeDocument/2006/relationships/oleObject" Target="../embeddings/oleObject165.bin"/><Relationship Id="rId7" Type="http://schemas.openxmlformats.org/officeDocument/2006/relationships/oleObject" Target="../embeddings/oleObject158.bin"/><Relationship Id="rId12" Type="http://schemas.openxmlformats.org/officeDocument/2006/relationships/image" Target="../media/image186.wmf"/><Relationship Id="rId17" Type="http://schemas.openxmlformats.org/officeDocument/2006/relationships/oleObject" Target="../embeddings/oleObject163.bin"/><Relationship Id="rId2" Type="http://schemas.openxmlformats.org/officeDocument/2006/relationships/slideLayout" Target="../slideLayouts/slideLayout7.xml"/><Relationship Id="rId16" Type="http://schemas.openxmlformats.org/officeDocument/2006/relationships/image" Target="../media/image188.wmf"/><Relationship Id="rId20" Type="http://schemas.openxmlformats.org/officeDocument/2006/relationships/image" Target="../media/image190.wmf"/><Relationship Id="rId1" Type="http://schemas.openxmlformats.org/officeDocument/2006/relationships/vmlDrawing" Target="../drawings/vmlDrawing40.vml"/><Relationship Id="rId6" Type="http://schemas.openxmlformats.org/officeDocument/2006/relationships/image" Target="../media/image183.wmf"/><Relationship Id="rId11" Type="http://schemas.openxmlformats.org/officeDocument/2006/relationships/oleObject" Target="../embeddings/oleObject160.bin"/><Relationship Id="rId24" Type="http://schemas.openxmlformats.org/officeDocument/2006/relationships/image" Target="../media/image192.wmf"/><Relationship Id="rId5" Type="http://schemas.openxmlformats.org/officeDocument/2006/relationships/oleObject" Target="../embeddings/oleObject157.bin"/><Relationship Id="rId15" Type="http://schemas.openxmlformats.org/officeDocument/2006/relationships/oleObject" Target="../embeddings/oleObject162.bin"/><Relationship Id="rId23" Type="http://schemas.openxmlformats.org/officeDocument/2006/relationships/oleObject" Target="../embeddings/oleObject166.bin"/><Relationship Id="rId10" Type="http://schemas.openxmlformats.org/officeDocument/2006/relationships/image" Target="../media/image185.wmf"/><Relationship Id="rId19" Type="http://schemas.openxmlformats.org/officeDocument/2006/relationships/oleObject" Target="../embeddings/oleObject164.bin"/><Relationship Id="rId4" Type="http://schemas.openxmlformats.org/officeDocument/2006/relationships/image" Target="../media/image182.wmf"/><Relationship Id="rId9" Type="http://schemas.openxmlformats.org/officeDocument/2006/relationships/oleObject" Target="../embeddings/oleObject159.bin"/><Relationship Id="rId14" Type="http://schemas.openxmlformats.org/officeDocument/2006/relationships/image" Target="../media/image187.emf"/><Relationship Id="rId22" Type="http://schemas.openxmlformats.org/officeDocument/2006/relationships/image" Target="../media/image191.wmf"/></Relationships>
</file>

<file path=ppt/slides/_rels/slide75.xml.rels><?xml version="1.0" encoding="UTF-8" standalone="yes"?>
<Relationships xmlns="http://schemas.openxmlformats.org/package/2006/relationships"><Relationship Id="rId8" Type="http://schemas.openxmlformats.org/officeDocument/2006/relationships/image" Target="../media/image195.wmf"/><Relationship Id="rId13" Type="http://schemas.openxmlformats.org/officeDocument/2006/relationships/oleObject" Target="../embeddings/oleObject172.bin"/><Relationship Id="rId18" Type="http://schemas.openxmlformats.org/officeDocument/2006/relationships/image" Target="../media/image200.wmf"/><Relationship Id="rId3" Type="http://schemas.openxmlformats.org/officeDocument/2006/relationships/oleObject" Target="../embeddings/oleObject167.bin"/><Relationship Id="rId21" Type="http://schemas.openxmlformats.org/officeDocument/2006/relationships/oleObject" Target="../embeddings/oleObject176.bin"/><Relationship Id="rId7" Type="http://schemas.openxmlformats.org/officeDocument/2006/relationships/oleObject" Target="../embeddings/oleObject169.bin"/><Relationship Id="rId12" Type="http://schemas.openxmlformats.org/officeDocument/2006/relationships/image" Target="../media/image197.wmf"/><Relationship Id="rId17"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image" Target="../media/image199.wmf"/><Relationship Id="rId20" Type="http://schemas.openxmlformats.org/officeDocument/2006/relationships/image" Target="../media/image201.wmf"/><Relationship Id="rId1" Type="http://schemas.openxmlformats.org/officeDocument/2006/relationships/vmlDrawing" Target="../drawings/vmlDrawing41.vml"/><Relationship Id="rId6" Type="http://schemas.openxmlformats.org/officeDocument/2006/relationships/image" Target="../media/image194.wmf"/><Relationship Id="rId11" Type="http://schemas.openxmlformats.org/officeDocument/2006/relationships/oleObject" Target="../embeddings/oleObject171.bin"/><Relationship Id="rId5" Type="http://schemas.openxmlformats.org/officeDocument/2006/relationships/oleObject" Target="../embeddings/oleObject168.bin"/><Relationship Id="rId15" Type="http://schemas.openxmlformats.org/officeDocument/2006/relationships/oleObject" Target="../embeddings/oleObject173.bin"/><Relationship Id="rId10" Type="http://schemas.openxmlformats.org/officeDocument/2006/relationships/image" Target="../media/image196.wmf"/><Relationship Id="rId19" Type="http://schemas.openxmlformats.org/officeDocument/2006/relationships/oleObject" Target="../embeddings/oleObject175.bin"/><Relationship Id="rId4" Type="http://schemas.openxmlformats.org/officeDocument/2006/relationships/image" Target="../media/image193.wmf"/><Relationship Id="rId9" Type="http://schemas.openxmlformats.org/officeDocument/2006/relationships/oleObject" Target="../embeddings/oleObject170.bin"/><Relationship Id="rId14" Type="http://schemas.openxmlformats.org/officeDocument/2006/relationships/image" Target="../media/image198.wmf"/><Relationship Id="rId22" Type="http://schemas.openxmlformats.org/officeDocument/2006/relationships/image" Target="../media/image202.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182.bin"/><Relationship Id="rId3" Type="http://schemas.openxmlformats.org/officeDocument/2006/relationships/oleObject" Target="../embeddings/oleObject177.bin"/><Relationship Id="rId7" Type="http://schemas.openxmlformats.org/officeDocument/2006/relationships/oleObject" Target="../embeddings/oleObject179.bin"/><Relationship Id="rId12" Type="http://schemas.openxmlformats.org/officeDocument/2006/relationships/image" Target="../media/image207.wmf"/><Relationship Id="rId2" Type="http://schemas.openxmlformats.org/officeDocument/2006/relationships/slideLayout" Target="../slideLayouts/slideLayout2.xml"/><Relationship Id="rId16" Type="http://schemas.openxmlformats.org/officeDocument/2006/relationships/image" Target="../media/image209.wmf"/><Relationship Id="rId1" Type="http://schemas.openxmlformats.org/officeDocument/2006/relationships/vmlDrawing" Target="../drawings/vmlDrawing42.vml"/><Relationship Id="rId6" Type="http://schemas.openxmlformats.org/officeDocument/2006/relationships/image" Target="../media/image204.wmf"/><Relationship Id="rId11" Type="http://schemas.openxmlformats.org/officeDocument/2006/relationships/oleObject" Target="../embeddings/oleObject181.bin"/><Relationship Id="rId5" Type="http://schemas.openxmlformats.org/officeDocument/2006/relationships/oleObject" Target="../embeddings/oleObject178.bin"/><Relationship Id="rId15" Type="http://schemas.openxmlformats.org/officeDocument/2006/relationships/oleObject" Target="../embeddings/oleObject183.bin"/><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180.bin"/><Relationship Id="rId14" Type="http://schemas.openxmlformats.org/officeDocument/2006/relationships/image" Target="../media/image208.wmf"/></Relationships>
</file>

<file path=ppt/slides/_rels/slide79.xml.rels><?xml version="1.0" encoding="UTF-8" standalone="yes"?>
<Relationships xmlns="http://schemas.openxmlformats.org/package/2006/relationships"><Relationship Id="rId8" Type="http://schemas.openxmlformats.org/officeDocument/2006/relationships/image" Target="../media/image212.wmf"/><Relationship Id="rId13" Type="http://schemas.openxmlformats.org/officeDocument/2006/relationships/diagramData" Target="../diagrams/data28.xml"/><Relationship Id="rId3" Type="http://schemas.openxmlformats.org/officeDocument/2006/relationships/oleObject" Target="../embeddings/oleObject184.bin"/><Relationship Id="rId7" Type="http://schemas.openxmlformats.org/officeDocument/2006/relationships/oleObject" Target="../embeddings/oleObject186.bin"/><Relationship Id="rId12" Type="http://schemas.openxmlformats.org/officeDocument/2006/relationships/image" Target="../media/image214.wmf"/><Relationship Id="rId17" Type="http://schemas.microsoft.com/office/2007/relationships/diagramDrawing" Target="../diagrams/drawing28.xml"/><Relationship Id="rId2" Type="http://schemas.openxmlformats.org/officeDocument/2006/relationships/slideLayout" Target="../slideLayouts/slideLayout2.xml"/><Relationship Id="rId16" Type="http://schemas.openxmlformats.org/officeDocument/2006/relationships/diagramColors" Target="../diagrams/colors28.xml"/><Relationship Id="rId1" Type="http://schemas.openxmlformats.org/officeDocument/2006/relationships/vmlDrawing" Target="../drawings/vmlDrawing43.vml"/><Relationship Id="rId6" Type="http://schemas.openxmlformats.org/officeDocument/2006/relationships/image" Target="../media/image211.wmf"/><Relationship Id="rId11" Type="http://schemas.openxmlformats.org/officeDocument/2006/relationships/oleObject" Target="../embeddings/oleObject188.bin"/><Relationship Id="rId5" Type="http://schemas.openxmlformats.org/officeDocument/2006/relationships/oleObject" Target="../embeddings/oleObject185.bin"/><Relationship Id="rId15" Type="http://schemas.openxmlformats.org/officeDocument/2006/relationships/diagramQuickStyle" Target="../diagrams/quickStyle28.xml"/><Relationship Id="rId10" Type="http://schemas.openxmlformats.org/officeDocument/2006/relationships/image" Target="../media/image213.wmf"/><Relationship Id="rId4" Type="http://schemas.openxmlformats.org/officeDocument/2006/relationships/image" Target="../media/image210.wmf"/><Relationship Id="rId9" Type="http://schemas.openxmlformats.org/officeDocument/2006/relationships/oleObject" Target="../embeddings/oleObject187.bin"/><Relationship Id="rId14" Type="http://schemas.openxmlformats.org/officeDocument/2006/relationships/diagramLayout" Target="../diagrams/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oleObject" Target="../embeddings/oleObject189.bin"/><Relationship Id="rId7"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16.wmf"/><Relationship Id="rId5" Type="http://schemas.openxmlformats.org/officeDocument/2006/relationships/oleObject" Target="../embeddings/oleObject190.bin"/><Relationship Id="rId4" Type="http://schemas.openxmlformats.org/officeDocument/2006/relationships/image" Target="../media/image215.wmf"/></Relationships>
</file>

<file path=ppt/slides/_rels/slide81.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192.bin"/><Relationship Id="rId7" Type="http://schemas.openxmlformats.org/officeDocument/2006/relationships/oleObject" Target="../embeddings/oleObject194.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19.wmf"/><Relationship Id="rId5" Type="http://schemas.openxmlformats.org/officeDocument/2006/relationships/oleObject" Target="../embeddings/oleObject193.bin"/><Relationship Id="rId10" Type="http://schemas.openxmlformats.org/officeDocument/2006/relationships/image" Target="../media/image221.wmf"/><Relationship Id="rId4" Type="http://schemas.openxmlformats.org/officeDocument/2006/relationships/image" Target="../media/image218.wmf"/><Relationship Id="rId9" Type="http://schemas.openxmlformats.org/officeDocument/2006/relationships/oleObject" Target="../embeddings/oleObject195.bin"/></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222.wmf"/></Relationships>
</file>

<file path=ppt/slides/_rels/slide83.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24.wmf"/><Relationship Id="rId5" Type="http://schemas.openxmlformats.org/officeDocument/2006/relationships/oleObject" Target="../embeddings/oleObject198.bin"/><Relationship Id="rId4" Type="http://schemas.openxmlformats.org/officeDocument/2006/relationships/image" Target="../media/image223.wmf"/></Relationships>
</file>

<file path=ppt/slides/_rels/slide84.xml.rels><?xml version="1.0" encoding="UTF-8" standalone="yes"?>
<Relationships xmlns="http://schemas.openxmlformats.org/package/2006/relationships"><Relationship Id="rId8" Type="http://schemas.openxmlformats.org/officeDocument/2006/relationships/image" Target="../media/image228.wmf"/><Relationship Id="rId13" Type="http://schemas.openxmlformats.org/officeDocument/2006/relationships/oleObject" Target="../embeddings/oleObject205.bin"/><Relationship Id="rId18" Type="http://schemas.openxmlformats.org/officeDocument/2006/relationships/image" Target="../media/image233.wmf"/><Relationship Id="rId3" Type="http://schemas.openxmlformats.org/officeDocument/2006/relationships/oleObject" Target="../embeddings/oleObject200.bin"/><Relationship Id="rId21" Type="http://schemas.openxmlformats.org/officeDocument/2006/relationships/oleObject" Target="../embeddings/oleObject209.bin"/><Relationship Id="rId7" Type="http://schemas.openxmlformats.org/officeDocument/2006/relationships/oleObject" Target="../embeddings/oleObject202.bin"/><Relationship Id="rId12" Type="http://schemas.openxmlformats.org/officeDocument/2006/relationships/image" Target="../media/image230.wmf"/><Relationship Id="rId17" Type="http://schemas.openxmlformats.org/officeDocument/2006/relationships/oleObject" Target="../embeddings/oleObject207.bin"/><Relationship Id="rId2" Type="http://schemas.openxmlformats.org/officeDocument/2006/relationships/slideLayout" Target="../slideLayouts/slideLayout2.xml"/><Relationship Id="rId16" Type="http://schemas.openxmlformats.org/officeDocument/2006/relationships/image" Target="../media/image232.wmf"/><Relationship Id="rId20" Type="http://schemas.openxmlformats.org/officeDocument/2006/relationships/image" Target="../media/image234.wmf"/><Relationship Id="rId1" Type="http://schemas.openxmlformats.org/officeDocument/2006/relationships/vmlDrawing" Target="../drawings/vmlDrawing48.vml"/><Relationship Id="rId6" Type="http://schemas.openxmlformats.org/officeDocument/2006/relationships/image" Target="../media/image227.wmf"/><Relationship Id="rId11" Type="http://schemas.openxmlformats.org/officeDocument/2006/relationships/oleObject" Target="../embeddings/oleObject204.bin"/><Relationship Id="rId24" Type="http://schemas.openxmlformats.org/officeDocument/2006/relationships/image" Target="../media/image236.wmf"/><Relationship Id="rId5" Type="http://schemas.openxmlformats.org/officeDocument/2006/relationships/oleObject" Target="../embeddings/oleObject201.bin"/><Relationship Id="rId15" Type="http://schemas.openxmlformats.org/officeDocument/2006/relationships/oleObject" Target="../embeddings/oleObject206.bin"/><Relationship Id="rId23" Type="http://schemas.openxmlformats.org/officeDocument/2006/relationships/oleObject" Target="../embeddings/oleObject210.bin"/><Relationship Id="rId10" Type="http://schemas.openxmlformats.org/officeDocument/2006/relationships/image" Target="../media/image229.wmf"/><Relationship Id="rId19" Type="http://schemas.openxmlformats.org/officeDocument/2006/relationships/oleObject" Target="../embeddings/oleObject208.bin"/><Relationship Id="rId4" Type="http://schemas.openxmlformats.org/officeDocument/2006/relationships/image" Target="../media/image226.emf"/><Relationship Id="rId9" Type="http://schemas.openxmlformats.org/officeDocument/2006/relationships/oleObject" Target="../embeddings/oleObject203.bin"/><Relationship Id="rId14" Type="http://schemas.openxmlformats.org/officeDocument/2006/relationships/image" Target="../media/image231.wmf"/><Relationship Id="rId22" Type="http://schemas.openxmlformats.org/officeDocument/2006/relationships/image" Target="../media/image235.wmf"/></Relationships>
</file>

<file path=ppt/slides/_rels/slide85.xml.rels><?xml version="1.0" encoding="UTF-8" standalone="yes"?>
<Relationships xmlns="http://schemas.openxmlformats.org/package/2006/relationships"><Relationship Id="rId8" Type="http://schemas.openxmlformats.org/officeDocument/2006/relationships/image" Target="../media/image239.wmf"/><Relationship Id="rId3" Type="http://schemas.openxmlformats.org/officeDocument/2006/relationships/oleObject" Target="../embeddings/oleObject211.bin"/><Relationship Id="rId7" Type="http://schemas.openxmlformats.org/officeDocument/2006/relationships/oleObject" Target="../embeddings/oleObject213.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38.wmf"/><Relationship Id="rId5" Type="http://schemas.openxmlformats.org/officeDocument/2006/relationships/oleObject" Target="../embeddings/oleObject212.bin"/><Relationship Id="rId4" Type="http://schemas.openxmlformats.org/officeDocument/2006/relationships/image" Target="../media/image237.wmf"/></Relationships>
</file>

<file path=ppt/slides/_rels/slide86.xml.rels><?xml version="1.0" encoding="UTF-8" standalone="yes"?>
<Relationships xmlns="http://schemas.openxmlformats.org/package/2006/relationships"><Relationship Id="rId8" Type="http://schemas.openxmlformats.org/officeDocument/2006/relationships/image" Target="../media/image242.wmf"/><Relationship Id="rId3" Type="http://schemas.openxmlformats.org/officeDocument/2006/relationships/oleObject" Target="../embeddings/oleObject214.bin"/><Relationship Id="rId7" Type="http://schemas.openxmlformats.org/officeDocument/2006/relationships/oleObject" Target="../embeddings/oleObject216.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41.wmf"/><Relationship Id="rId5" Type="http://schemas.openxmlformats.org/officeDocument/2006/relationships/oleObject" Target="../embeddings/oleObject215.bin"/><Relationship Id="rId10" Type="http://schemas.openxmlformats.org/officeDocument/2006/relationships/image" Target="../media/image243.wmf"/><Relationship Id="rId4" Type="http://schemas.openxmlformats.org/officeDocument/2006/relationships/image" Target="../media/image240.wmf"/><Relationship Id="rId9" Type="http://schemas.openxmlformats.org/officeDocument/2006/relationships/oleObject" Target="../embeddings/oleObject217.bin"/></Relationships>
</file>

<file path=ppt/slides/_rels/slide87.xml.rels><?xml version="1.0" encoding="UTF-8" standalone="yes"?>
<Relationships xmlns="http://schemas.openxmlformats.org/package/2006/relationships"><Relationship Id="rId8" Type="http://schemas.openxmlformats.org/officeDocument/2006/relationships/image" Target="../media/image246.wmf"/><Relationship Id="rId13" Type="http://schemas.microsoft.com/office/2007/relationships/diagramDrawing" Target="../diagrams/drawing29.xml"/><Relationship Id="rId3" Type="http://schemas.openxmlformats.org/officeDocument/2006/relationships/oleObject" Target="../embeddings/oleObject218.bin"/><Relationship Id="rId7" Type="http://schemas.openxmlformats.org/officeDocument/2006/relationships/oleObject" Target="../embeddings/oleObject220.bin"/><Relationship Id="rId12" Type="http://schemas.openxmlformats.org/officeDocument/2006/relationships/diagramColors" Target="../diagrams/colors29.xml"/><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image" Target="../media/image245.wmf"/><Relationship Id="rId11" Type="http://schemas.openxmlformats.org/officeDocument/2006/relationships/diagramQuickStyle" Target="../diagrams/quickStyle29.xml"/><Relationship Id="rId5" Type="http://schemas.openxmlformats.org/officeDocument/2006/relationships/oleObject" Target="../embeddings/oleObject219.bin"/><Relationship Id="rId10" Type="http://schemas.openxmlformats.org/officeDocument/2006/relationships/diagramLayout" Target="../diagrams/layout29.xml"/><Relationship Id="rId4" Type="http://schemas.openxmlformats.org/officeDocument/2006/relationships/image" Target="../media/image244.wmf"/><Relationship Id="rId9" Type="http://schemas.openxmlformats.org/officeDocument/2006/relationships/diagramData" Target="../diagrams/data29.xml"/></Relationships>
</file>

<file path=ppt/slides/_rels/slide88.xml.rels><?xml version="1.0" encoding="UTF-8" standalone="yes"?>
<Relationships xmlns="http://schemas.openxmlformats.org/package/2006/relationships"><Relationship Id="rId8" Type="http://schemas.openxmlformats.org/officeDocument/2006/relationships/image" Target="../media/image249.wmf"/><Relationship Id="rId13" Type="http://schemas.openxmlformats.org/officeDocument/2006/relationships/oleObject" Target="../embeddings/oleObject226.bin"/><Relationship Id="rId18" Type="http://schemas.openxmlformats.org/officeDocument/2006/relationships/image" Target="../media/image254.wmf"/><Relationship Id="rId26" Type="http://schemas.openxmlformats.org/officeDocument/2006/relationships/oleObject" Target="../embeddings/oleObject230.bin"/><Relationship Id="rId3" Type="http://schemas.openxmlformats.org/officeDocument/2006/relationships/oleObject" Target="../embeddings/oleObject221.bin"/><Relationship Id="rId21" Type="http://schemas.openxmlformats.org/officeDocument/2006/relationships/diagramQuickStyle" Target="../diagrams/quickStyle30.xml"/><Relationship Id="rId7" Type="http://schemas.openxmlformats.org/officeDocument/2006/relationships/oleObject" Target="../embeddings/oleObject223.bin"/><Relationship Id="rId12" Type="http://schemas.openxmlformats.org/officeDocument/2006/relationships/image" Target="../media/image251.wmf"/><Relationship Id="rId17" Type="http://schemas.openxmlformats.org/officeDocument/2006/relationships/oleObject" Target="../embeddings/oleObject228.bin"/><Relationship Id="rId25" Type="http://schemas.openxmlformats.org/officeDocument/2006/relationships/image" Target="../media/image255.wmf"/><Relationship Id="rId33" Type="http://schemas.openxmlformats.org/officeDocument/2006/relationships/image" Target="../media/image259.wmf"/><Relationship Id="rId2" Type="http://schemas.openxmlformats.org/officeDocument/2006/relationships/slideLayout" Target="../slideLayouts/slideLayout2.xml"/><Relationship Id="rId16" Type="http://schemas.openxmlformats.org/officeDocument/2006/relationships/image" Target="../media/image253.wmf"/><Relationship Id="rId20" Type="http://schemas.openxmlformats.org/officeDocument/2006/relationships/diagramLayout" Target="../diagrams/layout30.xml"/><Relationship Id="rId29" Type="http://schemas.openxmlformats.org/officeDocument/2006/relationships/image" Target="../media/image257.wmf"/><Relationship Id="rId1" Type="http://schemas.openxmlformats.org/officeDocument/2006/relationships/vmlDrawing" Target="../drawings/vmlDrawing52.vml"/><Relationship Id="rId6" Type="http://schemas.openxmlformats.org/officeDocument/2006/relationships/image" Target="../media/image248.wmf"/><Relationship Id="rId11" Type="http://schemas.openxmlformats.org/officeDocument/2006/relationships/oleObject" Target="../embeddings/oleObject225.bin"/><Relationship Id="rId24" Type="http://schemas.openxmlformats.org/officeDocument/2006/relationships/oleObject" Target="../embeddings/oleObject229.bin"/><Relationship Id="rId32" Type="http://schemas.openxmlformats.org/officeDocument/2006/relationships/oleObject" Target="../embeddings/oleObject233.bin"/><Relationship Id="rId5" Type="http://schemas.openxmlformats.org/officeDocument/2006/relationships/oleObject" Target="../embeddings/oleObject222.bin"/><Relationship Id="rId15" Type="http://schemas.openxmlformats.org/officeDocument/2006/relationships/oleObject" Target="../embeddings/oleObject227.bin"/><Relationship Id="rId23" Type="http://schemas.microsoft.com/office/2007/relationships/diagramDrawing" Target="../diagrams/drawing30.xml"/><Relationship Id="rId28" Type="http://schemas.openxmlformats.org/officeDocument/2006/relationships/oleObject" Target="../embeddings/oleObject231.bin"/><Relationship Id="rId10" Type="http://schemas.openxmlformats.org/officeDocument/2006/relationships/image" Target="../media/image250.wmf"/><Relationship Id="rId19" Type="http://schemas.openxmlformats.org/officeDocument/2006/relationships/diagramData" Target="../diagrams/data30.xml"/><Relationship Id="rId31" Type="http://schemas.openxmlformats.org/officeDocument/2006/relationships/image" Target="../media/image258.wmf"/><Relationship Id="rId4" Type="http://schemas.openxmlformats.org/officeDocument/2006/relationships/image" Target="../media/image247.wmf"/><Relationship Id="rId9" Type="http://schemas.openxmlformats.org/officeDocument/2006/relationships/oleObject" Target="../embeddings/oleObject224.bin"/><Relationship Id="rId14" Type="http://schemas.openxmlformats.org/officeDocument/2006/relationships/image" Target="../media/image252.wmf"/><Relationship Id="rId22" Type="http://schemas.openxmlformats.org/officeDocument/2006/relationships/diagramColors" Target="../diagrams/colors30.xml"/><Relationship Id="rId27" Type="http://schemas.openxmlformats.org/officeDocument/2006/relationships/image" Target="../media/image256.emf"/><Relationship Id="rId30" Type="http://schemas.openxmlformats.org/officeDocument/2006/relationships/oleObject" Target="../embeddings/oleObject232.bin"/></Relationships>
</file>

<file path=ppt/slides/_rels/slide89.x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oleObject" Target="../embeddings/oleObject239.bin"/><Relationship Id="rId18" Type="http://schemas.openxmlformats.org/officeDocument/2006/relationships/image" Target="../media/image267.wmf"/><Relationship Id="rId26" Type="http://schemas.openxmlformats.org/officeDocument/2006/relationships/oleObject" Target="../embeddings/oleObject243.bin"/><Relationship Id="rId3" Type="http://schemas.openxmlformats.org/officeDocument/2006/relationships/oleObject" Target="../embeddings/oleObject234.bin"/><Relationship Id="rId21" Type="http://schemas.openxmlformats.org/officeDocument/2006/relationships/diagramQuickStyle" Target="../diagrams/quickStyle31.xml"/><Relationship Id="rId7" Type="http://schemas.openxmlformats.org/officeDocument/2006/relationships/oleObject" Target="../embeddings/oleObject236.bin"/><Relationship Id="rId12" Type="http://schemas.openxmlformats.org/officeDocument/2006/relationships/image" Target="../media/image264.wmf"/><Relationship Id="rId17" Type="http://schemas.openxmlformats.org/officeDocument/2006/relationships/oleObject" Target="../embeddings/oleObject241.bin"/><Relationship Id="rId25" Type="http://schemas.openxmlformats.org/officeDocument/2006/relationships/image" Target="../media/image268.wmf"/><Relationship Id="rId33" Type="http://schemas.openxmlformats.org/officeDocument/2006/relationships/image" Target="../media/image272.wmf"/><Relationship Id="rId2" Type="http://schemas.openxmlformats.org/officeDocument/2006/relationships/slideLayout" Target="../slideLayouts/slideLayout2.xml"/><Relationship Id="rId16" Type="http://schemas.openxmlformats.org/officeDocument/2006/relationships/image" Target="../media/image266.wmf"/><Relationship Id="rId20" Type="http://schemas.openxmlformats.org/officeDocument/2006/relationships/diagramLayout" Target="../diagrams/layout31.xml"/><Relationship Id="rId29" Type="http://schemas.openxmlformats.org/officeDocument/2006/relationships/image" Target="../media/image270.wmf"/><Relationship Id="rId1" Type="http://schemas.openxmlformats.org/officeDocument/2006/relationships/vmlDrawing" Target="../drawings/vmlDrawing53.vml"/><Relationship Id="rId6" Type="http://schemas.openxmlformats.org/officeDocument/2006/relationships/image" Target="../media/image261.wmf"/><Relationship Id="rId11" Type="http://schemas.openxmlformats.org/officeDocument/2006/relationships/oleObject" Target="../embeddings/oleObject238.bin"/><Relationship Id="rId24" Type="http://schemas.openxmlformats.org/officeDocument/2006/relationships/oleObject" Target="../embeddings/oleObject242.bin"/><Relationship Id="rId32" Type="http://schemas.openxmlformats.org/officeDocument/2006/relationships/oleObject" Target="../embeddings/oleObject246.bin"/><Relationship Id="rId5" Type="http://schemas.openxmlformats.org/officeDocument/2006/relationships/oleObject" Target="../embeddings/oleObject235.bin"/><Relationship Id="rId15" Type="http://schemas.openxmlformats.org/officeDocument/2006/relationships/oleObject" Target="../embeddings/oleObject240.bin"/><Relationship Id="rId23" Type="http://schemas.microsoft.com/office/2007/relationships/diagramDrawing" Target="../diagrams/drawing31.xml"/><Relationship Id="rId28" Type="http://schemas.openxmlformats.org/officeDocument/2006/relationships/oleObject" Target="../embeddings/oleObject244.bin"/><Relationship Id="rId10" Type="http://schemas.openxmlformats.org/officeDocument/2006/relationships/image" Target="../media/image263.wmf"/><Relationship Id="rId19" Type="http://schemas.openxmlformats.org/officeDocument/2006/relationships/diagramData" Target="../diagrams/data31.xml"/><Relationship Id="rId31" Type="http://schemas.openxmlformats.org/officeDocument/2006/relationships/image" Target="../media/image271.wmf"/><Relationship Id="rId4" Type="http://schemas.openxmlformats.org/officeDocument/2006/relationships/image" Target="../media/image260.wmf"/><Relationship Id="rId9" Type="http://schemas.openxmlformats.org/officeDocument/2006/relationships/oleObject" Target="../embeddings/oleObject237.bin"/><Relationship Id="rId14" Type="http://schemas.openxmlformats.org/officeDocument/2006/relationships/image" Target="../media/image265.wmf"/><Relationship Id="rId22" Type="http://schemas.openxmlformats.org/officeDocument/2006/relationships/diagramColors" Target="../diagrams/colors31.xml"/><Relationship Id="rId27" Type="http://schemas.openxmlformats.org/officeDocument/2006/relationships/image" Target="../media/image269.emf"/><Relationship Id="rId30" Type="http://schemas.openxmlformats.org/officeDocument/2006/relationships/oleObject" Target="../embeddings/oleObject245.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oleObject" Target="../embeddings/oleObject252.bin"/><Relationship Id="rId18" Type="http://schemas.openxmlformats.org/officeDocument/2006/relationships/image" Target="../media/image280.wmf"/><Relationship Id="rId26" Type="http://schemas.openxmlformats.org/officeDocument/2006/relationships/oleObject" Target="../embeddings/oleObject256.bin"/><Relationship Id="rId3" Type="http://schemas.openxmlformats.org/officeDocument/2006/relationships/oleObject" Target="../embeddings/oleObject247.bin"/><Relationship Id="rId21" Type="http://schemas.openxmlformats.org/officeDocument/2006/relationships/diagramQuickStyle" Target="../diagrams/quickStyle32.xml"/><Relationship Id="rId34" Type="http://schemas.openxmlformats.org/officeDocument/2006/relationships/oleObject" Target="../embeddings/oleObject260.bin"/><Relationship Id="rId7" Type="http://schemas.openxmlformats.org/officeDocument/2006/relationships/oleObject" Target="../embeddings/oleObject249.bin"/><Relationship Id="rId12" Type="http://schemas.openxmlformats.org/officeDocument/2006/relationships/image" Target="../media/image277.wmf"/><Relationship Id="rId17" Type="http://schemas.openxmlformats.org/officeDocument/2006/relationships/oleObject" Target="../embeddings/oleObject254.bin"/><Relationship Id="rId25" Type="http://schemas.openxmlformats.org/officeDocument/2006/relationships/image" Target="../media/image281.wmf"/><Relationship Id="rId33" Type="http://schemas.openxmlformats.org/officeDocument/2006/relationships/image" Target="../media/image285.wmf"/><Relationship Id="rId2" Type="http://schemas.openxmlformats.org/officeDocument/2006/relationships/slideLayout" Target="../slideLayouts/slideLayout2.xml"/><Relationship Id="rId16" Type="http://schemas.openxmlformats.org/officeDocument/2006/relationships/image" Target="../media/image279.wmf"/><Relationship Id="rId20" Type="http://schemas.openxmlformats.org/officeDocument/2006/relationships/diagramLayout" Target="../diagrams/layout32.xml"/><Relationship Id="rId29" Type="http://schemas.openxmlformats.org/officeDocument/2006/relationships/image" Target="../media/image283.wmf"/><Relationship Id="rId1" Type="http://schemas.openxmlformats.org/officeDocument/2006/relationships/vmlDrawing" Target="../drawings/vmlDrawing54.vml"/><Relationship Id="rId6" Type="http://schemas.openxmlformats.org/officeDocument/2006/relationships/image" Target="../media/image274.wmf"/><Relationship Id="rId11" Type="http://schemas.openxmlformats.org/officeDocument/2006/relationships/oleObject" Target="../embeddings/oleObject251.bin"/><Relationship Id="rId24" Type="http://schemas.openxmlformats.org/officeDocument/2006/relationships/oleObject" Target="../embeddings/oleObject255.bin"/><Relationship Id="rId32" Type="http://schemas.openxmlformats.org/officeDocument/2006/relationships/oleObject" Target="../embeddings/oleObject259.bin"/><Relationship Id="rId37" Type="http://schemas.openxmlformats.org/officeDocument/2006/relationships/image" Target="../media/image287.wmf"/><Relationship Id="rId5" Type="http://schemas.openxmlformats.org/officeDocument/2006/relationships/oleObject" Target="../embeddings/oleObject248.bin"/><Relationship Id="rId15" Type="http://schemas.openxmlformats.org/officeDocument/2006/relationships/oleObject" Target="../embeddings/oleObject253.bin"/><Relationship Id="rId23" Type="http://schemas.microsoft.com/office/2007/relationships/diagramDrawing" Target="../diagrams/drawing32.xml"/><Relationship Id="rId28" Type="http://schemas.openxmlformats.org/officeDocument/2006/relationships/oleObject" Target="../embeddings/oleObject257.bin"/><Relationship Id="rId36" Type="http://schemas.openxmlformats.org/officeDocument/2006/relationships/oleObject" Target="../embeddings/oleObject261.bin"/><Relationship Id="rId10" Type="http://schemas.openxmlformats.org/officeDocument/2006/relationships/image" Target="../media/image276.wmf"/><Relationship Id="rId19" Type="http://schemas.openxmlformats.org/officeDocument/2006/relationships/diagramData" Target="../diagrams/data32.xml"/><Relationship Id="rId31" Type="http://schemas.openxmlformats.org/officeDocument/2006/relationships/image" Target="../media/image284.wmf"/><Relationship Id="rId4" Type="http://schemas.openxmlformats.org/officeDocument/2006/relationships/image" Target="../media/image273.wmf"/><Relationship Id="rId9" Type="http://schemas.openxmlformats.org/officeDocument/2006/relationships/oleObject" Target="../embeddings/oleObject250.bin"/><Relationship Id="rId14" Type="http://schemas.openxmlformats.org/officeDocument/2006/relationships/image" Target="../media/image278.wmf"/><Relationship Id="rId22" Type="http://schemas.openxmlformats.org/officeDocument/2006/relationships/diagramColors" Target="../diagrams/colors32.xml"/><Relationship Id="rId27" Type="http://schemas.openxmlformats.org/officeDocument/2006/relationships/image" Target="../media/image282.emf"/><Relationship Id="rId30" Type="http://schemas.openxmlformats.org/officeDocument/2006/relationships/oleObject" Target="../embeddings/oleObject258.bin"/><Relationship Id="rId35" Type="http://schemas.openxmlformats.org/officeDocument/2006/relationships/image" Target="../media/image286.wmf"/></Relationships>
</file>

<file path=ppt/slides/_rels/slide91.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267.bin"/><Relationship Id="rId18" Type="http://schemas.openxmlformats.org/officeDocument/2006/relationships/diagramColors" Target="../diagrams/colors33.xml"/><Relationship Id="rId3" Type="http://schemas.openxmlformats.org/officeDocument/2006/relationships/oleObject" Target="../embeddings/oleObject262.bin"/><Relationship Id="rId7" Type="http://schemas.openxmlformats.org/officeDocument/2006/relationships/oleObject" Target="../embeddings/oleObject264.bin"/><Relationship Id="rId12" Type="http://schemas.openxmlformats.org/officeDocument/2006/relationships/image" Target="../media/image292.wmf"/><Relationship Id="rId17" Type="http://schemas.openxmlformats.org/officeDocument/2006/relationships/diagramQuickStyle" Target="../diagrams/quickStyle33.xml"/><Relationship Id="rId2" Type="http://schemas.openxmlformats.org/officeDocument/2006/relationships/slideLayout" Target="../slideLayouts/slideLayout2.xml"/><Relationship Id="rId16" Type="http://schemas.openxmlformats.org/officeDocument/2006/relationships/diagramLayout" Target="../diagrams/layout33.xml"/><Relationship Id="rId1" Type="http://schemas.openxmlformats.org/officeDocument/2006/relationships/vmlDrawing" Target="../drawings/vmlDrawing55.vml"/><Relationship Id="rId6" Type="http://schemas.openxmlformats.org/officeDocument/2006/relationships/image" Target="../media/image289.wmf"/><Relationship Id="rId11" Type="http://schemas.openxmlformats.org/officeDocument/2006/relationships/oleObject" Target="../embeddings/oleObject266.bin"/><Relationship Id="rId5" Type="http://schemas.openxmlformats.org/officeDocument/2006/relationships/oleObject" Target="../embeddings/oleObject263.bin"/><Relationship Id="rId15" Type="http://schemas.openxmlformats.org/officeDocument/2006/relationships/diagramData" Target="../diagrams/data33.xml"/><Relationship Id="rId10" Type="http://schemas.openxmlformats.org/officeDocument/2006/relationships/image" Target="../media/image291.wmf"/><Relationship Id="rId19" Type="http://schemas.microsoft.com/office/2007/relationships/diagramDrawing" Target="../diagrams/drawing33.xml"/><Relationship Id="rId4" Type="http://schemas.openxmlformats.org/officeDocument/2006/relationships/image" Target="../media/image288.wmf"/><Relationship Id="rId9" Type="http://schemas.openxmlformats.org/officeDocument/2006/relationships/oleObject" Target="../embeddings/oleObject265.bin"/><Relationship Id="rId14" Type="http://schemas.openxmlformats.org/officeDocument/2006/relationships/image" Target="../media/image293.wmf"/></Relationships>
</file>

<file path=ppt/slides/_rels/slide92.xml.rels><?xml version="1.0" encoding="UTF-8" standalone="yes"?>
<Relationships xmlns="http://schemas.openxmlformats.org/package/2006/relationships"><Relationship Id="rId8" Type="http://schemas.openxmlformats.org/officeDocument/2006/relationships/image" Target="../media/image296.wmf"/><Relationship Id="rId13" Type="http://schemas.openxmlformats.org/officeDocument/2006/relationships/oleObject" Target="../embeddings/oleObject273.bin"/><Relationship Id="rId3" Type="http://schemas.openxmlformats.org/officeDocument/2006/relationships/oleObject" Target="../embeddings/oleObject268.bin"/><Relationship Id="rId7" Type="http://schemas.openxmlformats.org/officeDocument/2006/relationships/oleObject" Target="../embeddings/oleObject270.bin"/><Relationship Id="rId12" Type="http://schemas.openxmlformats.org/officeDocument/2006/relationships/image" Target="../media/image298.wmf"/><Relationship Id="rId2" Type="http://schemas.openxmlformats.org/officeDocument/2006/relationships/slideLayout" Target="../slideLayouts/slideLayout2.xml"/><Relationship Id="rId16" Type="http://schemas.openxmlformats.org/officeDocument/2006/relationships/image" Target="../media/image300.wmf"/><Relationship Id="rId1" Type="http://schemas.openxmlformats.org/officeDocument/2006/relationships/vmlDrawing" Target="../drawings/vmlDrawing56.vml"/><Relationship Id="rId6" Type="http://schemas.openxmlformats.org/officeDocument/2006/relationships/image" Target="../media/image295.wmf"/><Relationship Id="rId11" Type="http://schemas.openxmlformats.org/officeDocument/2006/relationships/oleObject" Target="../embeddings/oleObject272.bin"/><Relationship Id="rId5" Type="http://schemas.openxmlformats.org/officeDocument/2006/relationships/oleObject" Target="../embeddings/oleObject269.bin"/><Relationship Id="rId15" Type="http://schemas.openxmlformats.org/officeDocument/2006/relationships/oleObject" Target="../embeddings/oleObject274.bin"/><Relationship Id="rId10" Type="http://schemas.openxmlformats.org/officeDocument/2006/relationships/image" Target="../media/image297.wmf"/><Relationship Id="rId4" Type="http://schemas.openxmlformats.org/officeDocument/2006/relationships/image" Target="../media/image294.wmf"/><Relationship Id="rId9" Type="http://schemas.openxmlformats.org/officeDocument/2006/relationships/oleObject" Target="../embeddings/oleObject271.bin"/><Relationship Id="rId14" Type="http://schemas.openxmlformats.org/officeDocument/2006/relationships/image" Target="../media/image299.wmf"/></Relationships>
</file>

<file path=ppt/slides/_rels/slide93.xml.rels><?xml version="1.0" encoding="UTF-8" standalone="yes"?>
<Relationships xmlns="http://schemas.openxmlformats.org/package/2006/relationships"><Relationship Id="rId8" Type="http://schemas.openxmlformats.org/officeDocument/2006/relationships/image" Target="../media/image303.emf"/><Relationship Id="rId13" Type="http://schemas.openxmlformats.org/officeDocument/2006/relationships/oleObject" Target="../embeddings/oleObject280.bin"/><Relationship Id="rId18" Type="http://schemas.openxmlformats.org/officeDocument/2006/relationships/image" Target="../media/image308.wmf"/><Relationship Id="rId26" Type="http://schemas.openxmlformats.org/officeDocument/2006/relationships/image" Target="../media/image312.wmf"/><Relationship Id="rId3" Type="http://schemas.openxmlformats.org/officeDocument/2006/relationships/oleObject" Target="../embeddings/oleObject275.bin"/><Relationship Id="rId21" Type="http://schemas.openxmlformats.org/officeDocument/2006/relationships/oleObject" Target="../embeddings/oleObject284.bin"/><Relationship Id="rId7" Type="http://schemas.openxmlformats.org/officeDocument/2006/relationships/oleObject" Target="../embeddings/oleObject277.bin"/><Relationship Id="rId12" Type="http://schemas.openxmlformats.org/officeDocument/2006/relationships/image" Target="../media/image305.wmf"/><Relationship Id="rId17" Type="http://schemas.openxmlformats.org/officeDocument/2006/relationships/oleObject" Target="../embeddings/oleObject282.bin"/><Relationship Id="rId25" Type="http://schemas.openxmlformats.org/officeDocument/2006/relationships/oleObject" Target="../embeddings/oleObject286.bin"/><Relationship Id="rId2" Type="http://schemas.openxmlformats.org/officeDocument/2006/relationships/slideLayout" Target="../slideLayouts/slideLayout12.xml"/><Relationship Id="rId16" Type="http://schemas.openxmlformats.org/officeDocument/2006/relationships/image" Target="../media/image307.wmf"/><Relationship Id="rId20" Type="http://schemas.openxmlformats.org/officeDocument/2006/relationships/image" Target="../media/image309.wmf"/><Relationship Id="rId1" Type="http://schemas.openxmlformats.org/officeDocument/2006/relationships/vmlDrawing" Target="../drawings/vmlDrawing57.vml"/><Relationship Id="rId6" Type="http://schemas.openxmlformats.org/officeDocument/2006/relationships/image" Target="../media/image302.emf"/><Relationship Id="rId11" Type="http://schemas.openxmlformats.org/officeDocument/2006/relationships/oleObject" Target="../embeddings/oleObject279.bin"/><Relationship Id="rId24" Type="http://schemas.openxmlformats.org/officeDocument/2006/relationships/image" Target="../media/image311.wmf"/><Relationship Id="rId5" Type="http://schemas.openxmlformats.org/officeDocument/2006/relationships/oleObject" Target="../embeddings/oleObject276.bin"/><Relationship Id="rId15" Type="http://schemas.openxmlformats.org/officeDocument/2006/relationships/oleObject" Target="../embeddings/oleObject281.bin"/><Relationship Id="rId23" Type="http://schemas.openxmlformats.org/officeDocument/2006/relationships/oleObject" Target="../embeddings/oleObject285.bin"/><Relationship Id="rId28" Type="http://schemas.openxmlformats.org/officeDocument/2006/relationships/image" Target="../media/image313.wmf"/><Relationship Id="rId10" Type="http://schemas.openxmlformats.org/officeDocument/2006/relationships/image" Target="../media/image304.emf"/><Relationship Id="rId19" Type="http://schemas.openxmlformats.org/officeDocument/2006/relationships/oleObject" Target="../embeddings/oleObject283.bin"/><Relationship Id="rId4" Type="http://schemas.openxmlformats.org/officeDocument/2006/relationships/image" Target="../media/image301.wmf"/><Relationship Id="rId9" Type="http://schemas.openxmlformats.org/officeDocument/2006/relationships/oleObject" Target="../embeddings/oleObject278.bin"/><Relationship Id="rId14" Type="http://schemas.openxmlformats.org/officeDocument/2006/relationships/image" Target="../media/image306.wmf"/><Relationship Id="rId22" Type="http://schemas.openxmlformats.org/officeDocument/2006/relationships/image" Target="../media/image310.wmf"/><Relationship Id="rId27" Type="http://schemas.openxmlformats.org/officeDocument/2006/relationships/oleObject" Target="../embeddings/oleObject287.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8.bin"/><Relationship Id="rId2" Type="http://schemas.openxmlformats.org/officeDocument/2006/relationships/slideLayout" Target="../slideLayouts/slideLayout2.xml"/><Relationship Id="rId1" Type="http://schemas.openxmlformats.org/officeDocument/2006/relationships/vmlDrawing" Target="../drawings/vmlDrawing58.vml"/><Relationship Id="rId4" Type="http://schemas.openxmlformats.org/officeDocument/2006/relationships/image" Target="../media/image314.emf"/></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289.bin"/><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315.wmf"/></Relationships>
</file>

<file path=ppt/slides/_rels/slide96.x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oleObject" Target="../embeddings/oleObject295.bin"/><Relationship Id="rId3" Type="http://schemas.openxmlformats.org/officeDocument/2006/relationships/oleObject" Target="../embeddings/oleObject290.bin"/><Relationship Id="rId7" Type="http://schemas.openxmlformats.org/officeDocument/2006/relationships/oleObject" Target="../embeddings/oleObject292.bin"/><Relationship Id="rId12" Type="http://schemas.openxmlformats.org/officeDocument/2006/relationships/image" Target="../media/image320.wmf"/><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317.wmf"/><Relationship Id="rId11" Type="http://schemas.openxmlformats.org/officeDocument/2006/relationships/oleObject" Target="../embeddings/oleObject294.bin"/><Relationship Id="rId5" Type="http://schemas.openxmlformats.org/officeDocument/2006/relationships/oleObject" Target="../embeddings/oleObject291.bin"/><Relationship Id="rId10" Type="http://schemas.openxmlformats.org/officeDocument/2006/relationships/image" Target="../media/image319.wmf"/><Relationship Id="rId4" Type="http://schemas.openxmlformats.org/officeDocument/2006/relationships/image" Target="../media/image316.wmf"/><Relationship Id="rId9" Type="http://schemas.openxmlformats.org/officeDocument/2006/relationships/oleObject" Target="../embeddings/oleObject293.bin"/><Relationship Id="rId14" Type="http://schemas.openxmlformats.org/officeDocument/2006/relationships/image" Target="../media/image321.wmf"/></Relationships>
</file>

<file path=ppt/slides/_rels/slide97.xml.rels><?xml version="1.0" encoding="UTF-8" standalone="yes"?>
<Relationships xmlns="http://schemas.openxmlformats.org/package/2006/relationships"><Relationship Id="rId8" Type="http://schemas.openxmlformats.org/officeDocument/2006/relationships/image" Target="../media/image324.wmf"/><Relationship Id="rId3" Type="http://schemas.openxmlformats.org/officeDocument/2006/relationships/oleObject" Target="../embeddings/oleObject296.bin"/><Relationship Id="rId7" Type="http://schemas.openxmlformats.org/officeDocument/2006/relationships/oleObject" Target="../embeddings/oleObject298.bin"/><Relationship Id="rId2" Type="http://schemas.openxmlformats.org/officeDocument/2006/relationships/slideLayout" Target="../slideLayouts/slideLayout2.xml"/><Relationship Id="rId1" Type="http://schemas.openxmlformats.org/officeDocument/2006/relationships/vmlDrawing" Target="../drawings/vmlDrawing61.vml"/><Relationship Id="rId6" Type="http://schemas.openxmlformats.org/officeDocument/2006/relationships/image" Target="../media/image323.wmf"/><Relationship Id="rId5" Type="http://schemas.openxmlformats.org/officeDocument/2006/relationships/oleObject" Target="../embeddings/oleObject297.bin"/><Relationship Id="rId4" Type="http://schemas.openxmlformats.org/officeDocument/2006/relationships/image" Target="../media/image322.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800100" y="2780928"/>
            <a:ext cx="7543800" cy="1711037"/>
          </a:xfrm>
        </p:spPr>
        <p:txBody>
          <a:bodyPr/>
          <a:lstStyle/>
          <a:p>
            <a:r>
              <a:rPr lang="zh-CN" altLang="en-US" dirty="0" smtClean="0"/>
              <a:t>基础信息论</a:t>
            </a:r>
            <a:endParaRPr lang="zh-CN" dirty="0"/>
          </a:p>
        </p:txBody>
      </p:sp>
      <p:sp>
        <p:nvSpPr>
          <p:cNvPr id="3075" name="Rectangle 3"/>
          <p:cNvSpPr>
            <a:spLocks noGrp="1" noChangeArrowheads="1"/>
          </p:cNvSpPr>
          <p:nvPr>
            <p:ph type="subTitle" idx="1"/>
          </p:nvPr>
        </p:nvSpPr>
        <p:spPr>
          <a:xfrm>
            <a:off x="800100" y="4568164"/>
            <a:ext cx="7543800" cy="1428328"/>
          </a:xfrm>
        </p:spPr>
        <p:txBody>
          <a:bodyPr>
            <a:noAutofit/>
          </a:bodyPr>
          <a:lstStyle/>
          <a:p>
            <a:r>
              <a:rPr lang="zh-CN" altLang="en-US" dirty="0" smtClean="0"/>
              <a:t>电信学院  王怿</a:t>
            </a:r>
            <a:endParaRPr lang="en-US" altLang="zh-CN" dirty="0" smtClean="0"/>
          </a:p>
          <a:p>
            <a:r>
              <a:rPr lang="en-US" altLang="zh-CN" dirty="0">
                <a:latin typeface="黑体" pitchFamily="49" charset="-122"/>
                <a:ea typeface="黑体" pitchFamily="49" charset="-122"/>
              </a:rPr>
              <a:t>email: </a:t>
            </a:r>
            <a:r>
              <a:rPr lang="en-US" altLang="zh-CN" dirty="0" smtClean="0">
                <a:latin typeface="黑体" pitchFamily="49" charset="-122"/>
                <a:ea typeface="黑体" pitchFamily="49" charset="-122"/>
              </a:rPr>
              <a:t>ywang@mail.hust.edu.cn</a:t>
            </a:r>
          </a:p>
          <a:p>
            <a:r>
              <a:rPr lang="zh-CN" altLang="en-US" dirty="0" smtClean="0">
                <a:latin typeface="黑体" pitchFamily="49" charset="-122"/>
                <a:ea typeface="黑体" pitchFamily="49" charset="-122"/>
              </a:rPr>
              <a:t>南</a:t>
            </a:r>
            <a:r>
              <a:rPr lang="zh-CN" altLang="en-US" dirty="0">
                <a:latin typeface="黑体" pitchFamily="49" charset="-122"/>
                <a:ea typeface="黑体" pitchFamily="49" charset="-122"/>
              </a:rPr>
              <a:t>一楼 东南角</a:t>
            </a:r>
            <a:r>
              <a:rPr lang="en-US" altLang="zh-CN" dirty="0">
                <a:latin typeface="黑体" pitchFamily="49" charset="-122"/>
                <a:ea typeface="黑体" pitchFamily="49" charset="-122"/>
              </a:rPr>
              <a:t>5</a:t>
            </a:r>
            <a:r>
              <a:rPr lang="zh-CN" altLang="en-US" dirty="0">
                <a:latin typeface="黑体" pitchFamily="49" charset="-122"/>
                <a:ea typeface="黑体" pitchFamily="49" charset="-122"/>
              </a:rPr>
              <a:t>楼 通软中心</a:t>
            </a:r>
            <a:endParaRPr lang="en-US" altLang="zh-CN" dirty="0">
              <a:latin typeface="黑体" pitchFamily="49" charset="-122"/>
              <a:ea typeface="黑体" pitchFamily="49" charset="-122"/>
            </a:endParaRPr>
          </a:p>
          <a:p>
            <a:endParaRPr lang="en-US" altLang="zh-CN" dirty="0"/>
          </a:p>
        </p:txBody>
      </p:sp>
    </p:spTree>
    <p:extLst>
      <p:ext uri="{BB962C8B-B14F-4D97-AF65-F5344CB8AC3E}">
        <p14:creationId xmlns:p14="http://schemas.microsoft.com/office/powerpoint/2010/main" val="3926181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843808" y="5229200"/>
            <a:ext cx="6120680" cy="158417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24" name="矩形 23"/>
          <p:cNvSpPr/>
          <p:nvPr/>
        </p:nvSpPr>
        <p:spPr>
          <a:xfrm>
            <a:off x="395536" y="4005064"/>
            <a:ext cx="4464496" cy="115212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245" name="Rectangle 5"/>
          <p:cNvSpPr>
            <a:spLocks noGrp="1" noChangeArrowheads="1"/>
          </p:cNvSpPr>
          <p:nvPr>
            <p:ph type="title"/>
          </p:nvPr>
        </p:nvSpPr>
        <p:spPr/>
        <p:txBody>
          <a:bodyPr/>
          <a:lstStyle/>
          <a:p>
            <a:r>
              <a:rPr lang="zh-CN" altLang="en-US" dirty="0" smtClean="0"/>
              <a:t>单</a:t>
            </a:r>
            <a:r>
              <a:rPr lang="zh-CN" altLang="en-US" dirty="0"/>
              <a:t>符号信源与多</a:t>
            </a:r>
            <a:r>
              <a:rPr lang="zh-CN" altLang="en-US" dirty="0" smtClean="0"/>
              <a:t>符号信源</a:t>
            </a:r>
            <a:endParaRPr lang="zh-CN" altLang="en-US" dirty="0"/>
          </a:p>
        </p:txBody>
      </p:sp>
      <p:sp>
        <p:nvSpPr>
          <p:cNvPr id="10246" name="Rectangle 6"/>
          <p:cNvSpPr>
            <a:spLocks noGrp="1" noChangeArrowheads="1"/>
          </p:cNvSpPr>
          <p:nvPr>
            <p:ph type="body" idx="1"/>
          </p:nvPr>
        </p:nvSpPr>
        <p:spPr>
          <a:xfrm>
            <a:off x="395536" y="1196752"/>
            <a:ext cx="8497200" cy="4536504"/>
          </a:xfrm>
        </p:spPr>
        <p:txBody>
          <a:bodyPr numCol="2">
            <a:normAutofit lnSpcReduction="10000"/>
          </a:bodyPr>
          <a:lstStyle/>
          <a:p>
            <a:r>
              <a:rPr lang="zh-CN" altLang="en-US" dirty="0" smtClean="0">
                <a:solidFill>
                  <a:srgbClr val="0000FF"/>
                </a:solidFill>
              </a:rPr>
              <a:t>单符号信源：</a:t>
            </a:r>
            <a:endParaRPr lang="en-US" altLang="zh-CN" dirty="0" smtClean="0">
              <a:solidFill>
                <a:srgbClr val="0000FF"/>
              </a:solidFill>
            </a:endParaRPr>
          </a:p>
          <a:p>
            <a:pPr lvl="1"/>
            <a:r>
              <a:rPr lang="zh-CN" altLang="en-US" dirty="0" smtClean="0"/>
              <a:t>信源输出</a:t>
            </a:r>
            <a:r>
              <a:rPr lang="zh-CN" altLang="en-US" dirty="0" smtClean="0">
                <a:solidFill>
                  <a:srgbClr val="FF0000"/>
                </a:solidFill>
              </a:rPr>
              <a:t>单个消息符号</a:t>
            </a:r>
            <a:endParaRPr lang="en-US" altLang="zh-CN" dirty="0" smtClean="0">
              <a:solidFill>
                <a:srgbClr val="FF0000"/>
              </a:solidFill>
            </a:endParaRPr>
          </a:p>
          <a:p>
            <a:pPr lvl="1"/>
            <a:r>
              <a:rPr lang="zh-CN" altLang="zh-CN" dirty="0" smtClean="0">
                <a:solidFill>
                  <a:srgbClr val="0000FF"/>
                </a:solidFill>
              </a:rPr>
              <a:t>例</a:t>
            </a:r>
            <a:r>
              <a:rPr lang="zh-CN" altLang="zh-CN" dirty="0"/>
              <a:t>：阿拉伯数字  投硬币  掷</a:t>
            </a:r>
            <a:r>
              <a:rPr lang="zh-CN" altLang="zh-CN" dirty="0" smtClean="0"/>
              <a:t>骰子</a:t>
            </a:r>
            <a:endParaRPr lang="en-US" altLang="zh-CN" dirty="0" smtClean="0"/>
          </a:p>
          <a:p>
            <a:pPr lvl="1"/>
            <a:r>
              <a:rPr lang="zh-CN" altLang="zh-CN" dirty="0"/>
              <a:t>实际通信系统：信源编码后的数据传输</a:t>
            </a:r>
          </a:p>
          <a:p>
            <a:pPr lvl="1"/>
            <a:r>
              <a:rPr lang="zh-CN" altLang="en-US" u="sng" dirty="0" smtClean="0">
                <a:solidFill>
                  <a:srgbClr val="0000FF"/>
                </a:solidFill>
              </a:rPr>
              <a:t>数学模型</a:t>
            </a:r>
            <a:r>
              <a:rPr lang="zh-CN" altLang="en-US" dirty="0" smtClean="0"/>
              <a:t>：用</a:t>
            </a:r>
            <a:r>
              <a:rPr lang="zh-CN" altLang="en-US" dirty="0" smtClean="0">
                <a:solidFill>
                  <a:srgbClr val="FF0000"/>
                </a:solidFill>
              </a:rPr>
              <a:t>一维</a:t>
            </a:r>
            <a:r>
              <a:rPr lang="zh-CN" altLang="en-US" dirty="0" smtClean="0"/>
              <a:t>离散或连续随机变量</a:t>
            </a:r>
            <a:r>
              <a:rPr lang="en-US" altLang="zh-CN" dirty="0" smtClean="0"/>
              <a:t>X</a:t>
            </a:r>
            <a:r>
              <a:rPr lang="zh-CN" altLang="en-US" dirty="0" smtClean="0"/>
              <a:t>及其概率分布</a:t>
            </a:r>
            <a:r>
              <a:rPr lang="en-US" altLang="zh-CN" dirty="0" smtClean="0"/>
              <a:t>P</a:t>
            </a:r>
            <a:r>
              <a:rPr lang="zh-CN" altLang="en-US" dirty="0" smtClean="0"/>
              <a:t>来描述。</a:t>
            </a:r>
            <a:endParaRPr lang="en-US" altLang="zh-CN" dirty="0" smtClean="0"/>
          </a:p>
          <a:p>
            <a:pPr lvl="1"/>
            <a:endParaRPr lang="en-US" altLang="zh-CN" dirty="0" smtClean="0"/>
          </a:p>
          <a:p>
            <a:pPr lvl="1"/>
            <a:endParaRPr lang="en-US" altLang="zh-CN" dirty="0" smtClean="0"/>
          </a:p>
          <a:p>
            <a:pPr lvl="1"/>
            <a:endParaRPr lang="en-US" altLang="zh-CN" dirty="0" smtClean="0"/>
          </a:p>
          <a:p>
            <a:pPr lvl="1"/>
            <a:endParaRPr lang="zh-CN" altLang="en-US" dirty="0" smtClean="0"/>
          </a:p>
          <a:p>
            <a:r>
              <a:rPr lang="zh-CN" altLang="en-US" dirty="0" smtClean="0">
                <a:solidFill>
                  <a:srgbClr val="0000FF"/>
                </a:solidFill>
              </a:rPr>
              <a:t>多符号信源：</a:t>
            </a:r>
            <a:endParaRPr lang="en-US" altLang="zh-CN" dirty="0" smtClean="0">
              <a:solidFill>
                <a:srgbClr val="0000FF"/>
              </a:solidFill>
            </a:endParaRPr>
          </a:p>
          <a:p>
            <a:pPr lvl="1"/>
            <a:r>
              <a:rPr lang="zh-CN" altLang="en-US" dirty="0" smtClean="0"/>
              <a:t>信源输出</a:t>
            </a:r>
            <a:r>
              <a:rPr lang="zh-CN" altLang="en-US" dirty="0" smtClean="0">
                <a:solidFill>
                  <a:srgbClr val="FF0000"/>
                </a:solidFill>
              </a:rPr>
              <a:t>多个消息符号</a:t>
            </a:r>
          </a:p>
          <a:p>
            <a:pPr lvl="1"/>
            <a:r>
              <a:rPr lang="zh-CN" altLang="en-US" dirty="0">
                <a:solidFill>
                  <a:srgbClr val="0000FF"/>
                </a:solidFill>
              </a:rPr>
              <a:t>例</a:t>
            </a:r>
            <a:r>
              <a:rPr lang="zh-CN" altLang="en-US" dirty="0"/>
              <a:t>：书面语言</a:t>
            </a:r>
            <a:r>
              <a:rPr lang="zh-CN" altLang="en-US" dirty="0" smtClean="0"/>
              <a:t>文字：字→句子→段落→文章</a:t>
            </a:r>
            <a:endParaRPr lang="en-US" altLang="zh-CN" dirty="0" smtClean="0"/>
          </a:p>
          <a:p>
            <a:pPr lvl="1"/>
            <a:r>
              <a:rPr lang="zh-CN" altLang="en-US" dirty="0" smtClean="0">
                <a:solidFill>
                  <a:srgbClr val="0000FF"/>
                </a:solidFill>
              </a:rPr>
              <a:t>例</a:t>
            </a:r>
            <a:r>
              <a:rPr lang="zh-CN" altLang="en-US" dirty="0" smtClean="0"/>
              <a:t>：电话号码</a:t>
            </a:r>
            <a:endParaRPr lang="zh-CN" altLang="en-US" dirty="0"/>
          </a:p>
          <a:p>
            <a:pPr lvl="1"/>
            <a:r>
              <a:rPr lang="zh-CN" altLang="zh-CN" dirty="0"/>
              <a:t>单符号：一维</a:t>
            </a:r>
            <a:r>
              <a:rPr lang="zh-CN" altLang="zh-CN" dirty="0" smtClean="0"/>
              <a:t>随机变量</a:t>
            </a:r>
            <a:r>
              <a:rPr lang="zh-CN" altLang="en-US" dirty="0" smtClean="0">
                <a:solidFill>
                  <a:srgbClr val="FF0000"/>
                </a:solidFill>
                <a:latin typeface="华文彩云" pitchFamily="2" charset="-122"/>
                <a:ea typeface="华文彩云" pitchFamily="2" charset="-122"/>
              </a:rPr>
              <a:t>↔</a:t>
            </a:r>
            <a:r>
              <a:rPr lang="zh-CN" altLang="zh-CN" dirty="0" smtClean="0"/>
              <a:t>多</a:t>
            </a:r>
            <a:r>
              <a:rPr lang="zh-CN" altLang="zh-CN" dirty="0"/>
              <a:t>符号：多(</a:t>
            </a:r>
            <a:r>
              <a:rPr lang="zh-CN" altLang="zh-CN" i="1" dirty="0"/>
              <a:t>N</a:t>
            </a:r>
            <a:r>
              <a:rPr lang="zh-CN" altLang="zh-CN" dirty="0"/>
              <a:t>)维随机变量</a:t>
            </a:r>
          </a:p>
          <a:p>
            <a:pPr lvl="1"/>
            <a:r>
              <a:rPr lang="zh-CN" altLang="en-US" u="sng" dirty="0" smtClean="0">
                <a:solidFill>
                  <a:srgbClr val="0000FF"/>
                </a:solidFill>
              </a:rPr>
              <a:t>数学模型</a:t>
            </a:r>
            <a:r>
              <a:rPr lang="zh-CN" altLang="en-US" dirty="0" smtClean="0"/>
              <a:t>：用</a:t>
            </a:r>
            <a:r>
              <a:rPr lang="en-US" altLang="zh-CN" dirty="0" smtClean="0">
                <a:solidFill>
                  <a:srgbClr val="FF0000"/>
                </a:solidFill>
              </a:rPr>
              <a:t>N</a:t>
            </a:r>
            <a:r>
              <a:rPr lang="zh-CN" altLang="en-US" dirty="0" smtClean="0">
                <a:solidFill>
                  <a:srgbClr val="FF0000"/>
                </a:solidFill>
              </a:rPr>
              <a:t>维</a:t>
            </a:r>
            <a:r>
              <a:rPr lang="zh-CN" altLang="en-US" dirty="0" smtClean="0"/>
              <a:t>随机矢量，</a:t>
            </a:r>
            <a:r>
              <a:rPr lang="en-US" altLang="zh-CN" dirty="0" smtClean="0"/>
              <a:t>N</a:t>
            </a:r>
            <a:r>
              <a:rPr lang="zh-CN" altLang="en-US" dirty="0" smtClean="0"/>
              <a:t>重离散概率空间的数学模型来描述。</a:t>
            </a:r>
            <a:endParaRPr lang="en-US" altLang="zh-CN" dirty="0" smtClean="0"/>
          </a:p>
          <a:p>
            <a:pPr lvl="1"/>
            <a:endParaRPr lang="en-US" altLang="zh-CN" dirty="0"/>
          </a:p>
        </p:txBody>
      </p:sp>
      <p:sp>
        <p:nvSpPr>
          <p:cNvPr id="6" name="灯片编号占位符 5"/>
          <p:cNvSpPr>
            <a:spLocks noGrp="1"/>
          </p:cNvSpPr>
          <p:nvPr>
            <p:ph type="sldNum" sz="quarter" idx="12"/>
          </p:nvPr>
        </p:nvSpPr>
        <p:spPr/>
        <p:txBody>
          <a:bodyPr/>
          <a:lstStyle/>
          <a:p>
            <a:fld id="{21420DD7-6C9A-4E86-BBE9-E1C9212655A9}" type="slidenum">
              <a:rPr lang="en-US" altLang="zh-CN" smtClean="0"/>
              <a:pPr/>
              <a:t>10</a:t>
            </a:fld>
            <a:endParaRPr lang="en-US" altLang="zh-CN" dirty="0"/>
          </a:p>
        </p:txBody>
      </p:sp>
      <p:grpSp>
        <p:nvGrpSpPr>
          <p:cNvPr id="2" name="Group 10"/>
          <p:cNvGrpSpPr>
            <a:grpSpLocks/>
          </p:cNvGrpSpPr>
          <p:nvPr/>
        </p:nvGrpSpPr>
        <p:grpSpPr bwMode="auto">
          <a:xfrm>
            <a:off x="467544" y="4149080"/>
            <a:ext cx="4104456" cy="864096"/>
            <a:chOff x="720" y="3"/>
            <a:chExt cx="3525" cy="608"/>
          </a:xfrm>
        </p:grpSpPr>
        <p:graphicFrame>
          <p:nvGraphicFramePr>
            <p:cNvPr id="9" name="Object 12"/>
            <p:cNvGraphicFramePr>
              <a:graphicFrameLocks noChangeAspect="1"/>
            </p:cNvGraphicFramePr>
            <p:nvPr>
              <p:extLst>
                <p:ext uri="{D42A27DB-BD31-4B8C-83A1-F6EECF244321}">
                  <p14:modId xmlns:p14="http://schemas.microsoft.com/office/powerpoint/2010/main" val="2711994292"/>
                </p:ext>
              </p:extLst>
            </p:nvPr>
          </p:nvGraphicFramePr>
          <p:xfrm>
            <a:off x="1214" y="3"/>
            <a:ext cx="1630" cy="608"/>
          </p:xfrm>
          <a:graphic>
            <a:graphicData uri="http://schemas.openxmlformats.org/presentationml/2006/ole">
              <mc:AlternateContent xmlns:mc="http://schemas.openxmlformats.org/markup-compatibility/2006">
                <mc:Choice xmlns:v="urn:schemas-microsoft-com:vml" Requires="v">
                  <p:oleObj spid="_x0000_s235765" name="Equation" r:id="rId4" imgW="1295280" imgH="482400" progId="Equation.DSMT4">
                    <p:embed/>
                  </p:oleObj>
                </mc:Choice>
                <mc:Fallback>
                  <p:oleObj name="Equation" r:id="rId4" imgW="1295280" imgH="4824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 y="3"/>
                          <a:ext cx="1630"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73762934"/>
                </p:ext>
              </p:extLst>
            </p:nvPr>
          </p:nvGraphicFramePr>
          <p:xfrm>
            <a:off x="3422" y="3"/>
            <a:ext cx="640" cy="592"/>
          </p:xfrm>
          <a:graphic>
            <a:graphicData uri="http://schemas.openxmlformats.org/presentationml/2006/ole">
              <mc:AlternateContent xmlns:mc="http://schemas.openxmlformats.org/markup-compatibility/2006">
                <mc:Choice xmlns:v="urn:schemas-microsoft-com:vml" Requires="v">
                  <p:oleObj spid="_x0000_s235766" name="Equation" r:id="rId6" imgW="507960" imgH="469800" progId="Equation.DSMT4">
                    <p:embed/>
                  </p:oleObj>
                </mc:Choice>
                <mc:Fallback>
                  <p:oleObj name="Equation" r:id="rId6" imgW="507960" imgH="4698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2" y="3"/>
                          <a:ext cx="640" cy="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4"/>
            <p:cNvSpPr>
              <a:spLocks noChangeArrowheads="1"/>
            </p:cNvSpPr>
            <p:nvPr/>
          </p:nvSpPr>
          <p:spPr bwMode="auto">
            <a:xfrm>
              <a:off x="720" y="121"/>
              <a:ext cx="13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a:latin typeface="+mj-ea"/>
                  <a:ea typeface="+mj-ea"/>
                </a:rPr>
                <a:t>离散</a:t>
              </a:r>
            </a:p>
          </p:txBody>
        </p:sp>
        <p:sp>
          <p:nvSpPr>
            <p:cNvPr id="12" name="Rectangle 15"/>
            <p:cNvSpPr>
              <a:spLocks noChangeArrowheads="1"/>
            </p:cNvSpPr>
            <p:nvPr/>
          </p:nvSpPr>
          <p:spPr bwMode="auto">
            <a:xfrm>
              <a:off x="2913" y="121"/>
              <a:ext cx="13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dirty="0">
                  <a:latin typeface="+mj-ea"/>
                  <a:ea typeface="+mj-ea"/>
                </a:rPr>
                <a:t>连续</a:t>
              </a:r>
            </a:p>
          </p:txBody>
        </p:sp>
      </p:grpSp>
      <p:grpSp>
        <p:nvGrpSpPr>
          <p:cNvPr id="3" name="Group 17"/>
          <p:cNvGrpSpPr>
            <a:grpSpLocks/>
          </p:cNvGrpSpPr>
          <p:nvPr/>
        </p:nvGrpSpPr>
        <p:grpSpPr bwMode="auto">
          <a:xfrm>
            <a:off x="2843808" y="5229200"/>
            <a:ext cx="6048928" cy="1484425"/>
            <a:chOff x="0" y="0"/>
            <a:chExt cx="4446" cy="1268"/>
          </a:xfrm>
        </p:grpSpPr>
        <p:graphicFrame>
          <p:nvGraphicFramePr>
            <p:cNvPr id="14" name="Object 18"/>
            <p:cNvGraphicFramePr>
              <a:graphicFrameLocks noChangeAspect="1"/>
            </p:cNvGraphicFramePr>
            <p:nvPr>
              <p:extLst>
                <p:ext uri="{D42A27DB-BD31-4B8C-83A1-F6EECF244321}">
                  <p14:modId xmlns:p14="http://schemas.microsoft.com/office/powerpoint/2010/main" val="4181549113"/>
                </p:ext>
              </p:extLst>
            </p:nvPr>
          </p:nvGraphicFramePr>
          <p:xfrm>
            <a:off x="638" y="0"/>
            <a:ext cx="2655" cy="608"/>
          </p:xfrm>
          <a:graphic>
            <a:graphicData uri="http://schemas.openxmlformats.org/presentationml/2006/ole">
              <mc:AlternateContent xmlns:mc="http://schemas.openxmlformats.org/markup-compatibility/2006">
                <mc:Choice xmlns:v="urn:schemas-microsoft-com:vml" Requires="v">
                  <p:oleObj spid="_x0000_s235767" name="Equation" r:id="rId8" imgW="2108160" imgH="482400" progId="Equation.DSMT4">
                    <p:embed/>
                  </p:oleObj>
                </mc:Choice>
                <mc:Fallback>
                  <p:oleObj name="Equation" r:id="rId8" imgW="2108160" imgH="4824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 y="0"/>
                          <a:ext cx="2655" cy="6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9"/>
            <p:cNvGraphicFramePr>
              <a:graphicFrameLocks noChangeAspect="1"/>
            </p:cNvGraphicFramePr>
            <p:nvPr>
              <p:extLst>
                <p:ext uri="{D42A27DB-BD31-4B8C-83A1-F6EECF244321}">
                  <p14:modId xmlns:p14="http://schemas.microsoft.com/office/powerpoint/2010/main" val="188308357"/>
                </p:ext>
              </p:extLst>
            </p:nvPr>
          </p:nvGraphicFramePr>
          <p:xfrm>
            <a:off x="647" y="632"/>
            <a:ext cx="672" cy="592"/>
          </p:xfrm>
          <a:graphic>
            <a:graphicData uri="http://schemas.openxmlformats.org/presentationml/2006/ole">
              <mc:AlternateContent xmlns:mc="http://schemas.openxmlformats.org/markup-compatibility/2006">
                <mc:Choice xmlns:v="urn:schemas-microsoft-com:vml" Requires="v">
                  <p:oleObj spid="_x0000_s235768" name="Equation" r:id="rId10" imgW="533160" imgH="469800" progId="Equation.DSMT4">
                    <p:embed/>
                  </p:oleObj>
                </mc:Choice>
                <mc:Fallback>
                  <p:oleObj name="Equation" r:id="rId10" imgW="533160" imgH="469800" progId="Equation.DSMT4">
                    <p:embed/>
                    <p:pic>
                      <p:nvPicPr>
                        <p:cNvPr id="0"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 y="632"/>
                          <a:ext cx="672" cy="5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20"/>
            <p:cNvSpPr>
              <a:spLocks noChangeArrowheads="1"/>
            </p:cNvSpPr>
            <p:nvPr/>
          </p:nvSpPr>
          <p:spPr bwMode="auto">
            <a:xfrm>
              <a:off x="0" y="118"/>
              <a:ext cx="13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dirty="0">
                  <a:latin typeface="+mj-ea"/>
                  <a:ea typeface="+mj-ea"/>
                </a:rPr>
                <a:t>离散：</a:t>
              </a:r>
            </a:p>
          </p:txBody>
        </p:sp>
        <p:sp>
          <p:nvSpPr>
            <p:cNvPr id="17" name="Rectangle 21"/>
            <p:cNvSpPr>
              <a:spLocks noChangeArrowheads="1"/>
            </p:cNvSpPr>
            <p:nvPr/>
          </p:nvSpPr>
          <p:spPr bwMode="auto">
            <a:xfrm>
              <a:off x="0" y="790"/>
              <a:ext cx="13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a:latin typeface="+mj-ea"/>
                  <a:ea typeface="+mj-ea"/>
                </a:rPr>
                <a:t>连续</a:t>
              </a:r>
              <a:r>
                <a:rPr lang="zh-CN" altLang="zh-CN" b="1">
                  <a:latin typeface="+mj-ea"/>
                  <a:ea typeface="+mj-ea"/>
                </a:rPr>
                <a:t>:</a:t>
              </a:r>
            </a:p>
          </p:txBody>
        </p:sp>
        <p:graphicFrame>
          <p:nvGraphicFramePr>
            <p:cNvPr id="18" name="Object 22"/>
            <p:cNvGraphicFramePr>
              <a:graphicFrameLocks noChangeAspect="1"/>
            </p:cNvGraphicFramePr>
            <p:nvPr>
              <p:extLst>
                <p:ext uri="{D42A27DB-BD31-4B8C-83A1-F6EECF244321}">
                  <p14:modId xmlns:p14="http://schemas.microsoft.com/office/powerpoint/2010/main" val="1037161383"/>
                </p:ext>
              </p:extLst>
            </p:nvPr>
          </p:nvGraphicFramePr>
          <p:xfrm>
            <a:off x="1663" y="692"/>
            <a:ext cx="318" cy="246"/>
          </p:xfrm>
          <a:graphic>
            <a:graphicData uri="http://schemas.openxmlformats.org/presentationml/2006/ole">
              <mc:AlternateContent xmlns:mc="http://schemas.openxmlformats.org/markup-compatibility/2006">
                <mc:Choice xmlns:v="urn:schemas-microsoft-com:vml" Requires="v">
                  <p:oleObj spid="_x0000_s235769" name="Equation" r:id="rId12" imgW="228600" imgH="177480" progId="Equation.DSMT4">
                    <p:embed/>
                  </p:oleObj>
                </mc:Choice>
                <mc:Fallback>
                  <p:oleObj name="Equation" r:id="rId12" imgW="228600" imgH="177480" progId="Equation.DSMT4">
                    <p:embed/>
                    <p:pic>
                      <p:nvPicPr>
                        <p:cNvPr id="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63" y="692"/>
                          <a:ext cx="318"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23"/>
            <p:cNvSpPr>
              <a:spLocks noChangeArrowheads="1"/>
            </p:cNvSpPr>
            <p:nvPr/>
          </p:nvSpPr>
          <p:spPr bwMode="auto">
            <a:xfrm>
              <a:off x="1989" y="636"/>
              <a:ext cx="21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dirty="0">
                  <a:latin typeface="+mj-ea"/>
                  <a:ea typeface="+mj-ea"/>
                </a:rPr>
                <a:t>取值范围对应区域</a:t>
              </a:r>
            </a:p>
          </p:txBody>
        </p:sp>
        <p:sp>
          <p:nvSpPr>
            <p:cNvPr id="20" name="Rectangle 24"/>
            <p:cNvSpPr>
              <a:spLocks noChangeArrowheads="1"/>
            </p:cNvSpPr>
            <p:nvPr/>
          </p:nvSpPr>
          <p:spPr bwMode="auto">
            <a:xfrm>
              <a:off x="3325" y="148"/>
              <a:ext cx="1121"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b="1" dirty="0">
                  <a:latin typeface="+mj-ea"/>
                  <a:ea typeface="+mj-ea"/>
                </a:rPr>
                <a:t>共    </a:t>
              </a:r>
              <a:r>
                <a:rPr lang="en-US" altLang="zh-CN" b="1" dirty="0" smtClean="0">
                  <a:latin typeface="+mj-ea"/>
                  <a:ea typeface="+mj-ea"/>
                </a:rPr>
                <a:t>   </a:t>
              </a:r>
              <a:r>
                <a:rPr lang="zh-CN" b="1" dirty="0" smtClean="0">
                  <a:latin typeface="+mj-ea"/>
                  <a:ea typeface="+mj-ea"/>
                </a:rPr>
                <a:t>条</a:t>
              </a:r>
              <a:r>
                <a:rPr lang="zh-CN" b="1" dirty="0">
                  <a:latin typeface="+mj-ea"/>
                  <a:ea typeface="+mj-ea"/>
                </a:rPr>
                <a:t>消息</a:t>
              </a:r>
            </a:p>
          </p:txBody>
        </p:sp>
        <p:graphicFrame>
          <p:nvGraphicFramePr>
            <p:cNvPr id="21" name="Object 25"/>
            <p:cNvGraphicFramePr>
              <a:graphicFrameLocks noChangeAspect="1"/>
            </p:cNvGraphicFramePr>
            <p:nvPr>
              <p:extLst>
                <p:ext uri="{D42A27DB-BD31-4B8C-83A1-F6EECF244321}">
                  <p14:modId xmlns:p14="http://schemas.microsoft.com/office/powerpoint/2010/main" val="1289375427"/>
                </p:ext>
              </p:extLst>
            </p:nvPr>
          </p:nvGraphicFramePr>
          <p:xfrm>
            <a:off x="3617" y="222"/>
            <a:ext cx="273" cy="257"/>
          </p:xfrm>
          <a:graphic>
            <a:graphicData uri="http://schemas.openxmlformats.org/presentationml/2006/ole">
              <mc:AlternateContent xmlns:mc="http://schemas.openxmlformats.org/markup-compatibility/2006">
                <mc:Choice xmlns:v="urn:schemas-microsoft-com:vml" Requires="v">
                  <p:oleObj spid="_x0000_s235770" name="Equation" r:id="rId14" imgW="215640" imgH="203040" progId="Equation.DSMT4">
                    <p:embed/>
                  </p:oleObj>
                </mc:Choice>
                <mc:Fallback>
                  <p:oleObj name="Equation" r:id="rId14" imgW="215640" imgH="203040" progId="Equation.DSMT4">
                    <p:embed/>
                    <p:pic>
                      <p:nvPicPr>
                        <p:cNvPr id="0" name="Picture 7"/>
                        <p:cNvPicPr>
                          <a:picLocks noChangeAspect="1" noChangeArrowheads="1"/>
                        </p:cNvPicPr>
                        <p:nvPr/>
                      </p:nvPicPr>
                      <p:blipFill>
                        <a:blip r:embed="rId15"/>
                        <a:srcRect/>
                        <a:stretch>
                          <a:fillRect/>
                        </a:stretch>
                      </p:blipFill>
                      <p:spPr bwMode="auto">
                        <a:xfrm>
                          <a:off x="3617" y="222"/>
                          <a:ext cx="273" cy="25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26"/>
            <p:cNvGraphicFramePr>
              <a:graphicFrameLocks noChangeAspect="1"/>
            </p:cNvGraphicFramePr>
            <p:nvPr>
              <p:extLst>
                <p:ext uri="{D42A27DB-BD31-4B8C-83A1-F6EECF244321}">
                  <p14:modId xmlns:p14="http://schemas.microsoft.com/office/powerpoint/2010/main" val="2396056848"/>
                </p:ext>
              </p:extLst>
            </p:nvPr>
          </p:nvGraphicFramePr>
          <p:xfrm>
            <a:off x="1671" y="965"/>
            <a:ext cx="301" cy="229"/>
          </p:xfrm>
          <a:graphic>
            <a:graphicData uri="http://schemas.openxmlformats.org/presentationml/2006/ole">
              <mc:AlternateContent xmlns:mc="http://schemas.openxmlformats.org/markup-compatibility/2006">
                <mc:Choice xmlns:v="urn:schemas-microsoft-com:vml" Requires="v">
                  <p:oleObj spid="_x0000_s235771" name="Equation" r:id="rId16" imgW="215640" imgH="164880" progId="Equation.DSMT4">
                    <p:embed/>
                  </p:oleObj>
                </mc:Choice>
                <mc:Fallback>
                  <p:oleObj name="Equation" r:id="rId16" imgW="215640" imgH="164880" progId="Equation.DSMT4">
                    <p:embed/>
                    <p:pic>
                      <p:nvPicPr>
                        <p:cNvPr id="0" name="Picture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71" y="965"/>
                          <a:ext cx="301"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Rectangle 27"/>
            <p:cNvSpPr>
              <a:spLocks noChangeArrowheads="1"/>
            </p:cNvSpPr>
            <p:nvPr/>
          </p:nvSpPr>
          <p:spPr bwMode="auto">
            <a:xfrm>
              <a:off x="1989" y="901"/>
              <a:ext cx="2172" cy="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b="1" i="1" dirty="0">
                  <a:latin typeface="Century Schoolbook" pitchFamily="18" charset="0"/>
                  <a:ea typeface="+mj-ea"/>
                </a:rPr>
                <a:t>N</a:t>
              </a:r>
              <a:r>
                <a:rPr lang="zh-CN" b="1" dirty="0">
                  <a:latin typeface="+mj-ea"/>
                  <a:ea typeface="+mj-ea"/>
                </a:rPr>
                <a:t>维联合概率密度</a:t>
              </a:r>
            </a:p>
          </p:txBody>
        </p:sp>
      </p:grpSp>
    </p:spTree>
    <p:extLst>
      <p:ext uri="{BB962C8B-B14F-4D97-AF65-F5344CB8AC3E}">
        <p14:creationId xmlns:p14="http://schemas.microsoft.com/office/powerpoint/2010/main" val="66111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10246">
                                            <p:txEl>
                                              <p:pRg st="4" end="4"/>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46">
                                            <p:txEl>
                                              <p:pRg st="9" end="9"/>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46">
                                            <p:txEl>
                                              <p:pRg st="10" end="1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246">
                                            <p:txEl>
                                              <p:pRg st="11" end="1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246">
                                            <p:txEl>
                                              <p:pRg st="12" end="1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46">
                                            <p:txEl>
                                              <p:pRg st="13" end="13"/>
                                            </p:txEl>
                                          </p:spTgt>
                                        </p:tgtEl>
                                        <p:attrNameLst>
                                          <p:attrName>style.visibility</p:attrName>
                                        </p:attrNameLst>
                                      </p:cBhvr>
                                      <p:to>
                                        <p:strVal val="visible"/>
                                      </p:to>
                                    </p:set>
                                    <p:animEffect transition="in" filter="fade">
                                      <p:cBhvr>
                                        <p:cTn id="26" dur="500"/>
                                        <p:tgtEl>
                                          <p:spTgt spid="10246">
                                            <p:txEl>
                                              <p:pRg st="13" end="1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46">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solidFill>
                  <a:schemeClr val="accent6">
                    <a:lumMod val="50000"/>
                  </a:schemeClr>
                </a:solidFill>
              </a:rPr>
              <a:t>平均自信息</a:t>
            </a:r>
            <a:r>
              <a:rPr lang="zh-CN" altLang="zh-CN" dirty="0" smtClean="0">
                <a:solidFill>
                  <a:schemeClr val="accent6">
                    <a:lumMod val="50000"/>
                  </a:schemeClr>
                </a:solidFill>
              </a:rPr>
              <a:t>量</a:t>
            </a:r>
            <a:r>
              <a:rPr lang="zh-CN" altLang="en-US" dirty="0" smtClean="0">
                <a:solidFill>
                  <a:schemeClr val="accent6">
                    <a:lumMod val="50000"/>
                  </a:schemeClr>
                </a:solidFill>
              </a:rPr>
              <a:t>的引出</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信源熵的定义</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条件熵与联合熵</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熵的主要性质及定理</a:t>
            </a:r>
            <a:endParaRPr lang="en-US" altLang="zh-CN" dirty="0" smtClean="0">
              <a:solidFill>
                <a:schemeClr val="accent6">
                  <a:lumMod val="50000"/>
                </a:schemeClr>
              </a:solidFill>
            </a:endParaRPr>
          </a:p>
          <a:p>
            <a:pPr lvl="1"/>
            <a:r>
              <a:rPr lang="zh-CN" altLang="en-US" dirty="0" smtClean="0">
                <a:solidFill>
                  <a:srgbClr val="FF0000"/>
                </a:solidFill>
              </a:rPr>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100</a:t>
            </a:fld>
            <a:endParaRPr lang="en-US"/>
          </a:p>
        </p:txBody>
      </p:sp>
    </p:spTree>
    <p:extLst>
      <p:ext uri="{BB962C8B-B14F-4D97-AF65-F5344CB8AC3E}">
        <p14:creationId xmlns:p14="http://schemas.microsoft.com/office/powerpoint/2010/main" val="704131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加权</a:t>
            </a:r>
            <a:r>
              <a:rPr lang="zh-CN" altLang="en-US" dirty="0" smtClean="0"/>
              <a:t>熵的引入</a:t>
            </a:r>
            <a:endParaRPr lang="zh-CN" altLang="en-US" dirty="0"/>
          </a:p>
        </p:txBody>
      </p:sp>
      <p:sp>
        <p:nvSpPr>
          <p:cNvPr id="3" name="内容占位符 2"/>
          <p:cNvSpPr>
            <a:spLocks noGrp="1"/>
          </p:cNvSpPr>
          <p:nvPr>
            <p:ph idx="1"/>
          </p:nvPr>
        </p:nvSpPr>
        <p:spPr/>
        <p:txBody>
          <a:bodyPr/>
          <a:lstStyle/>
          <a:p>
            <a:r>
              <a:rPr lang="zh-CN" altLang="zh-CN" sz="2800" dirty="0">
                <a:solidFill>
                  <a:srgbClr val="FF0000"/>
                </a:solidFill>
              </a:rPr>
              <a:t>讨论</a:t>
            </a:r>
            <a:r>
              <a:rPr lang="zh-CN" altLang="zh-CN" sz="2800" dirty="0"/>
              <a:t>: 为什么要引入加权熵的概念？</a:t>
            </a:r>
          </a:p>
          <a:p>
            <a:r>
              <a:rPr lang="zh-CN" altLang="zh-CN" sz="2800" dirty="0"/>
              <a:t>因为传统熵</a:t>
            </a:r>
            <a:r>
              <a:rPr lang="zh-CN" altLang="zh-CN" sz="2800" dirty="0" smtClean="0"/>
              <a:t>存在</a:t>
            </a:r>
            <a:r>
              <a:rPr lang="zh-CN" altLang="en-US" sz="2800" dirty="0" smtClean="0"/>
              <a:t>局限性</a:t>
            </a:r>
            <a:r>
              <a:rPr lang="zh-CN" altLang="zh-CN" sz="2800" dirty="0" smtClean="0"/>
              <a:t>。</a:t>
            </a:r>
            <a:endParaRPr lang="en-US" altLang="zh-CN" sz="2800" dirty="0" smtClean="0"/>
          </a:p>
          <a:p>
            <a:r>
              <a:rPr lang="zh-CN" altLang="en-US" sz="2800" dirty="0" smtClean="0"/>
              <a:t>实例：</a:t>
            </a:r>
            <a:endParaRPr lang="en-US" altLang="zh-CN" sz="2800" dirty="0" smtClean="0"/>
          </a:p>
          <a:p>
            <a:pPr lvl="1"/>
            <a:r>
              <a:rPr lang="zh-CN" altLang="en-US" sz="2600" dirty="0" smtClean="0"/>
              <a:t>甲地某月                                   乙地某月</a:t>
            </a:r>
            <a:endParaRPr lang="en-US" altLang="zh-CN" sz="2600" dirty="0" smtClean="0"/>
          </a:p>
          <a:p>
            <a:pPr lvl="1"/>
            <a:endParaRPr lang="en-US" altLang="zh-CN" sz="2600" dirty="0"/>
          </a:p>
          <a:p>
            <a:pPr lvl="1"/>
            <a:endParaRPr lang="en-US" altLang="zh-CN" sz="2600" dirty="0" smtClean="0"/>
          </a:p>
          <a:p>
            <a:pPr lvl="1"/>
            <a:r>
              <a:rPr lang="zh-CN" altLang="en-US" sz="2600" dirty="0" smtClean="0"/>
              <a:t>根据对称性</a:t>
            </a:r>
            <a:endParaRPr lang="en-US" altLang="zh-CN" sz="2600" dirty="0" smtClean="0"/>
          </a:p>
          <a:p>
            <a:pPr lvl="1"/>
            <a:r>
              <a:rPr lang="zh-CN" altLang="en-US" sz="2600" dirty="0" smtClean="0">
                <a:solidFill>
                  <a:srgbClr val="0000FF"/>
                </a:solidFill>
              </a:rPr>
              <a:t>两地天气播报的信源熵</a:t>
            </a:r>
            <a:r>
              <a:rPr lang="zh-CN" altLang="en-US" sz="2600" dirty="0">
                <a:solidFill>
                  <a:srgbClr val="0000FF"/>
                </a:solidFill>
              </a:rPr>
              <a:t>相同，但从对社会可能造成的危害角度，显然乙地区应更重视减灾工作</a:t>
            </a:r>
            <a:r>
              <a:rPr lang="zh-CN" altLang="en-US" sz="2600" dirty="0" smtClean="0">
                <a:solidFill>
                  <a:srgbClr val="0000FF"/>
                </a:solidFill>
              </a:rPr>
              <a:t>。</a:t>
            </a:r>
            <a:endParaRPr lang="zh-CN" altLang="en-US"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101</a:t>
            </a:fld>
            <a:endParaRPr lang="en-US"/>
          </a:p>
        </p:txBody>
      </p:sp>
      <p:graphicFrame>
        <p:nvGraphicFramePr>
          <p:cNvPr id="15" name="Object 20"/>
          <p:cNvGraphicFramePr>
            <a:graphicFrameLocks noChangeAspect="1"/>
          </p:cNvGraphicFramePr>
          <p:nvPr>
            <p:extLst>
              <p:ext uri="{D42A27DB-BD31-4B8C-83A1-F6EECF244321}">
                <p14:modId xmlns:p14="http://schemas.microsoft.com/office/powerpoint/2010/main" val="1516241145"/>
              </p:ext>
            </p:extLst>
          </p:nvPr>
        </p:nvGraphicFramePr>
        <p:xfrm>
          <a:off x="1403648" y="3658617"/>
          <a:ext cx="3073400" cy="842963"/>
        </p:xfrm>
        <a:graphic>
          <a:graphicData uri="http://schemas.openxmlformats.org/presentationml/2006/ole">
            <mc:AlternateContent xmlns:mc="http://schemas.openxmlformats.org/markup-compatibility/2006">
              <mc:Choice xmlns:v="urn:schemas-microsoft-com:vml" Requires="v">
                <p:oleObj spid="_x0000_s150037" name="Equation" r:id="rId3" imgW="1714320" imgH="469800" progId="Equation.DSMT4">
                  <p:embed/>
                </p:oleObj>
              </mc:Choice>
              <mc:Fallback>
                <p:oleObj name="Equation" r:id="rId3" imgW="1714320" imgH="469800" progId="Equation.DSMT4">
                  <p:embed/>
                  <p:pic>
                    <p:nvPicPr>
                      <p:cNvPr id="0" name=""/>
                      <p:cNvPicPr>
                        <a:picLocks noChangeAspect="1" noChangeArrowheads="1"/>
                      </p:cNvPicPr>
                      <p:nvPr/>
                    </p:nvPicPr>
                    <p:blipFill>
                      <a:blip r:embed="rId4"/>
                      <a:srcRect/>
                      <a:stretch>
                        <a:fillRect/>
                      </a:stretch>
                    </p:blipFill>
                    <p:spPr bwMode="auto">
                      <a:xfrm>
                        <a:off x="1403648" y="3658617"/>
                        <a:ext cx="3073400" cy="842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21"/>
          <p:cNvGraphicFramePr>
            <a:graphicFrameLocks noChangeAspect="1"/>
          </p:cNvGraphicFramePr>
          <p:nvPr>
            <p:extLst>
              <p:ext uri="{D42A27DB-BD31-4B8C-83A1-F6EECF244321}">
                <p14:modId xmlns:p14="http://schemas.microsoft.com/office/powerpoint/2010/main" val="2505485294"/>
              </p:ext>
            </p:extLst>
          </p:nvPr>
        </p:nvGraphicFramePr>
        <p:xfrm>
          <a:off x="5086921" y="3652267"/>
          <a:ext cx="3001962" cy="842963"/>
        </p:xfrm>
        <a:graphic>
          <a:graphicData uri="http://schemas.openxmlformats.org/presentationml/2006/ole">
            <mc:AlternateContent xmlns:mc="http://schemas.openxmlformats.org/markup-compatibility/2006">
              <mc:Choice xmlns:v="urn:schemas-microsoft-com:vml" Requires="v">
                <p:oleObj spid="_x0000_s150038" name="Equation" r:id="rId5" imgW="1676160" imgH="469800" progId="Equation.DSMT4">
                  <p:embed/>
                </p:oleObj>
              </mc:Choice>
              <mc:Fallback>
                <p:oleObj name="Equation" r:id="rId5" imgW="1676160" imgH="469800" progId="Equation.DSMT4">
                  <p:embed/>
                  <p:pic>
                    <p:nvPicPr>
                      <p:cNvPr id="0" name=""/>
                      <p:cNvPicPr>
                        <a:picLocks noChangeAspect="1" noChangeArrowheads="1"/>
                      </p:cNvPicPr>
                      <p:nvPr/>
                    </p:nvPicPr>
                    <p:blipFill>
                      <a:blip r:embed="rId6"/>
                      <a:srcRect/>
                      <a:stretch>
                        <a:fillRect/>
                      </a:stretch>
                    </p:blipFill>
                    <p:spPr bwMode="auto">
                      <a:xfrm>
                        <a:off x="5086921" y="3652267"/>
                        <a:ext cx="3001962" cy="842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79476558"/>
              </p:ext>
            </p:extLst>
          </p:nvPr>
        </p:nvGraphicFramePr>
        <p:xfrm>
          <a:off x="3059832" y="4709517"/>
          <a:ext cx="2092325" cy="447675"/>
        </p:xfrm>
        <a:graphic>
          <a:graphicData uri="http://schemas.openxmlformats.org/presentationml/2006/ole">
            <mc:AlternateContent xmlns:mc="http://schemas.openxmlformats.org/markup-compatibility/2006">
              <mc:Choice xmlns:v="urn:schemas-microsoft-com:vml" Requires="v">
                <p:oleObj spid="_x0000_s150039" name="Equation" r:id="rId7" imgW="952200" imgH="203040" progId="Equation.DSMT4">
                  <p:embed/>
                </p:oleObj>
              </mc:Choice>
              <mc:Fallback>
                <p:oleObj name="Equation" r:id="rId7" imgW="952200" imgH="203040" progId="Equation.DSMT4">
                  <p:embed/>
                  <p:pic>
                    <p:nvPicPr>
                      <p:cNvPr id="0" name=""/>
                      <p:cNvPicPr>
                        <a:picLocks noChangeAspect="1" noChangeArrowheads="1"/>
                      </p:cNvPicPr>
                      <p:nvPr/>
                    </p:nvPicPr>
                    <p:blipFill>
                      <a:blip r:embed="rId8"/>
                      <a:srcRect/>
                      <a:stretch>
                        <a:fillRect/>
                      </a:stretch>
                    </p:blipFill>
                    <p:spPr bwMode="auto">
                      <a:xfrm>
                        <a:off x="3059832" y="4709517"/>
                        <a:ext cx="2092325"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矩形 17"/>
          <p:cNvSpPr/>
          <p:nvPr/>
        </p:nvSpPr>
        <p:spPr>
          <a:xfrm>
            <a:off x="371031" y="1988840"/>
            <a:ext cx="8568952" cy="25202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20000"/>
              </a:lnSpc>
            </a:pPr>
            <a:r>
              <a:rPr lang="zh-CN" altLang="zh-CN" sz="2800" b="1" dirty="0">
                <a:solidFill>
                  <a:srgbClr val="0000FF"/>
                </a:solidFill>
                <a:latin typeface="+mj-ea"/>
                <a:ea typeface="+mj-ea"/>
              </a:rPr>
              <a:t>熵只反映了信源概率分布的</a:t>
            </a:r>
            <a:r>
              <a:rPr lang="zh-CN" altLang="zh-CN" sz="2800" b="1" dirty="0">
                <a:solidFill>
                  <a:srgbClr val="C00000"/>
                </a:solidFill>
                <a:latin typeface="+mj-ea"/>
                <a:ea typeface="+mj-ea"/>
              </a:rPr>
              <a:t>总体特性</a:t>
            </a:r>
            <a:r>
              <a:rPr lang="zh-CN" altLang="zh-CN" sz="2800" b="1" dirty="0">
                <a:solidFill>
                  <a:srgbClr val="0000FF"/>
                </a:solidFill>
                <a:latin typeface="+mj-ea"/>
                <a:ea typeface="+mj-ea"/>
              </a:rPr>
              <a:t>，没有考虑每种消息可能产生的价值或造成的</a:t>
            </a:r>
            <a:r>
              <a:rPr lang="zh-CN" altLang="zh-CN" sz="2800" b="1" dirty="0" smtClean="0">
                <a:solidFill>
                  <a:srgbClr val="0000FF"/>
                </a:solidFill>
                <a:latin typeface="+mj-ea"/>
                <a:ea typeface="+mj-ea"/>
              </a:rPr>
              <a:t>危害</a:t>
            </a:r>
            <a:r>
              <a:rPr lang="zh-CN" altLang="en-US" sz="2800" b="1" dirty="0">
                <a:solidFill>
                  <a:srgbClr val="0000FF"/>
                </a:solidFill>
                <a:latin typeface="+mj-ea"/>
                <a:ea typeface="+mj-ea"/>
              </a:rPr>
              <a:t>，或者对接收者的主观意义，</a:t>
            </a:r>
            <a:r>
              <a:rPr lang="zh-CN" altLang="en-US" sz="2800" b="1" dirty="0" smtClean="0">
                <a:solidFill>
                  <a:srgbClr val="0000FF"/>
                </a:solidFill>
                <a:latin typeface="+mj-ea"/>
                <a:ea typeface="+mj-ea"/>
              </a:rPr>
              <a:t>因此引入</a:t>
            </a:r>
            <a:r>
              <a:rPr lang="zh-CN" altLang="en-US" sz="2800" b="1" dirty="0">
                <a:solidFill>
                  <a:srgbClr val="0000FF"/>
                </a:solidFill>
                <a:latin typeface="+mj-ea"/>
                <a:ea typeface="+mj-ea"/>
              </a:rPr>
              <a:t>了加权熵的概念</a:t>
            </a:r>
            <a:r>
              <a:rPr lang="zh-CN" altLang="en-US" sz="3200" b="1" dirty="0" smtClean="0">
                <a:solidFill>
                  <a:srgbClr val="0000FF"/>
                </a:solidFill>
                <a:latin typeface="+mj-ea"/>
                <a:ea typeface="+mj-ea"/>
              </a:rPr>
              <a:t>。</a:t>
            </a:r>
            <a:endParaRPr lang="zh-CN" altLang="zh-CN" sz="3200" b="1" dirty="0">
              <a:solidFill>
                <a:srgbClr val="0000FF"/>
              </a:solidFill>
              <a:latin typeface="+mj-ea"/>
              <a:ea typeface="+mj-ea"/>
            </a:endParaRPr>
          </a:p>
        </p:txBody>
      </p:sp>
    </p:spTree>
    <p:extLst>
      <p:ext uri="{BB962C8B-B14F-4D97-AF65-F5344CB8AC3E}">
        <p14:creationId xmlns:p14="http://schemas.microsoft.com/office/powerpoint/2010/main" val="129511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anim calcmode="lin" valueType="num">
                                      <p:cBhvr>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anim calcmode="lin" valueType="num">
                                      <p:cBhvr>
                                        <p:cTn id="35" dur="500" fill="hold"/>
                                        <p:tgtEl>
                                          <p:spTgt spid="16"/>
                                        </p:tgtEl>
                                        <p:attrNameLst>
                                          <p:attrName>ppt_x</p:attrName>
                                        </p:attrNameLst>
                                      </p:cBhvr>
                                      <p:tavLst>
                                        <p:tav tm="0">
                                          <p:val>
                                            <p:strVal val="#ppt_x"/>
                                          </p:val>
                                        </p:tav>
                                        <p:tav tm="100000">
                                          <p:val>
                                            <p:strVal val="#ppt_x"/>
                                          </p:val>
                                        </p:tav>
                                      </p:tavLst>
                                    </p:anim>
                                    <p:anim calcmode="lin" valueType="num">
                                      <p:cBhvr>
                                        <p:cTn id="3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anim calcmode="lin" valueType="num">
                                      <p:cBhvr>
                                        <p:cTn id="4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500" fill="hold"/>
                                        <p:tgtEl>
                                          <p:spTgt spid="3">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anim calcmode="lin" valueType="num">
                                      <p:cBhvr>
                                        <p:cTn id="47" dur="500" fill="hold"/>
                                        <p:tgtEl>
                                          <p:spTgt spid="17"/>
                                        </p:tgtEl>
                                        <p:attrNameLst>
                                          <p:attrName>ppt_x</p:attrName>
                                        </p:attrNameLst>
                                      </p:cBhvr>
                                      <p:tavLst>
                                        <p:tav tm="0">
                                          <p:val>
                                            <p:strVal val="#ppt_x"/>
                                          </p:val>
                                        </p:tav>
                                        <p:tav tm="100000">
                                          <p:val>
                                            <p:strVal val="#ppt_x"/>
                                          </p:val>
                                        </p:tav>
                                      </p:tavLst>
                                    </p:anim>
                                    <p:anim calcmode="lin" valueType="num">
                                      <p:cBhvr>
                                        <p:cTn id="48" dur="5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anim calcmode="lin" valueType="num">
                                      <p:cBhvr>
                                        <p:cTn id="5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arn(inVertical)">
                                      <p:cBhvr>
                                        <p:cTn id="5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idx="1"/>
          </p:nvPr>
        </p:nvSpPr>
        <p:spPr/>
        <p:txBody>
          <a:bodyPr/>
          <a:lstStyle/>
          <a:p>
            <a:r>
              <a:rPr lang="zh-CN" altLang="en-US" b="1" dirty="0" smtClean="0"/>
              <a:t>概率空间</a:t>
            </a:r>
            <a:endParaRPr lang="zh-CN" altLang="en-US" b="1" dirty="0"/>
          </a:p>
        </p:txBody>
      </p:sp>
      <p:sp>
        <p:nvSpPr>
          <p:cNvPr id="7" name="内容占位符 6"/>
          <p:cNvSpPr>
            <a:spLocks noGrp="1"/>
          </p:cNvSpPr>
          <p:nvPr>
            <p:ph sz="half" idx="2"/>
          </p:nvPr>
        </p:nvSpPr>
        <p:spPr/>
        <p:txBody>
          <a:bodyPr/>
          <a:lstStyle/>
          <a:p>
            <a:pPr lvl="1"/>
            <a:endParaRPr lang="en-US" altLang="zh-CN" dirty="0" smtClean="0"/>
          </a:p>
          <a:p>
            <a:pPr lvl="1"/>
            <a:endParaRPr lang="en-US" altLang="zh-CN" dirty="0" smtClean="0"/>
          </a:p>
          <a:p>
            <a:r>
              <a:rPr lang="zh-CN" altLang="en-US" dirty="0" smtClean="0"/>
              <a:t>传统熵</a:t>
            </a:r>
            <a:endParaRPr lang="zh-CN" altLang="en-US" dirty="0"/>
          </a:p>
        </p:txBody>
      </p:sp>
      <p:sp>
        <p:nvSpPr>
          <p:cNvPr id="9" name="文本占位符 8"/>
          <p:cNvSpPr>
            <a:spLocks noGrp="1"/>
          </p:cNvSpPr>
          <p:nvPr>
            <p:ph type="body" sz="quarter" idx="3"/>
          </p:nvPr>
        </p:nvSpPr>
        <p:spPr/>
        <p:txBody>
          <a:bodyPr/>
          <a:lstStyle/>
          <a:p>
            <a:r>
              <a:rPr lang="zh-CN" altLang="en-US" b="1" dirty="0" smtClean="0"/>
              <a:t>权重空间</a:t>
            </a:r>
            <a:endParaRPr lang="zh-CN" altLang="en-US" b="1" dirty="0"/>
          </a:p>
        </p:txBody>
      </p:sp>
      <p:sp>
        <p:nvSpPr>
          <p:cNvPr id="10" name="内容占位符 9"/>
          <p:cNvSpPr>
            <a:spLocks noGrp="1"/>
          </p:cNvSpPr>
          <p:nvPr>
            <p:ph sz="quarter" idx="4"/>
          </p:nvPr>
        </p:nvSpPr>
        <p:spPr/>
        <p:txBody>
          <a:bodyPr/>
          <a:lstStyle/>
          <a:p>
            <a:pPr lvl="1"/>
            <a:endParaRPr lang="en-US" altLang="zh-CN" dirty="0" smtClean="0"/>
          </a:p>
          <a:p>
            <a:pPr lvl="1"/>
            <a:endParaRPr lang="en-US" altLang="zh-CN" dirty="0"/>
          </a:p>
          <a:p>
            <a:r>
              <a:rPr lang="zh-CN" altLang="en-US" dirty="0" smtClean="0"/>
              <a:t>加权熵</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102</a:t>
            </a:fld>
            <a:endParaRPr lang="en-US"/>
          </a:p>
        </p:txBody>
      </p:sp>
      <p:sp>
        <p:nvSpPr>
          <p:cNvPr id="2" name="标题 1"/>
          <p:cNvSpPr>
            <a:spLocks noGrp="1"/>
          </p:cNvSpPr>
          <p:nvPr>
            <p:ph type="title"/>
          </p:nvPr>
        </p:nvSpPr>
        <p:spPr/>
        <p:txBody>
          <a:bodyPr/>
          <a:lstStyle/>
          <a:p>
            <a:r>
              <a:rPr lang="zh-CN" altLang="zh-CN" dirty="0" smtClean="0"/>
              <a:t>加权熵的数学定义</a:t>
            </a:r>
            <a:endParaRPr lang="zh-CN" altLang="en-US" dirty="0"/>
          </a:p>
        </p:txBody>
      </p:sp>
      <p:graphicFrame>
        <p:nvGraphicFramePr>
          <p:cNvPr id="12" name="Object 6"/>
          <p:cNvGraphicFramePr>
            <a:graphicFrameLocks noChangeAspect="1"/>
          </p:cNvGraphicFramePr>
          <p:nvPr>
            <p:extLst>
              <p:ext uri="{D42A27DB-BD31-4B8C-83A1-F6EECF244321}">
                <p14:modId xmlns:p14="http://schemas.microsoft.com/office/powerpoint/2010/main" val="1225674359"/>
              </p:ext>
            </p:extLst>
          </p:nvPr>
        </p:nvGraphicFramePr>
        <p:xfrm>
          <a:off x="251520" y="1773089"/>
          <a:ext cx="4553120" cy="864096"/>
        </p:xfrm>
        <a:graphic>
          <a:graphicData uri="http://schemas.openxmlformats.org/presentationml/2006/ole">
            <mc:AlternateContent xmlns:mc="http://schemas.openxmlformats.org/markup-compatibility/2006">
              <mc:Choice xmlns:v="urn:schemas-microsoft-com:vml" Requires="v">
                <p:oleObj spid="_x0000_s258094" name="Equation" r:id="rId3" imgW="2539800" imgH="482400" progId="Equation.DSMT4">
                  <p:embed/>
                </p:oleObj>
              </mc:Choice>
              <mc:Fallback>
                <p:oleObj name="Equation" r:id="rId3" imgW="2539800" imgH="482400" progId="Equation.DSMT4">
                  <p:embed/>
                  <p:pic>
                    <p:nvPicPr>
                      <p:cNvPr id="0" name=""/>
                      <p:cNvPicPr>
                        <a:picLocks noChangeAspect="1" noChangeArrowheads="1"/>
                      </p:cNvPicPr>
                      <p:nvPr/>
                    </p:nvPicPr>
                    <p:blipFill>
                      <a:blip r:embed="rId4"/>
                      <a:srcRect/>
                      <a:stretch>
                        <a:fillRect/>
                      </a:stretch>
                    </p:blipFill>
                    <p:spPr bwMode="auto">
                      <a:xfrm>
                        <a:off x="251520" y="1773089"/>
                        <a:ext cx="4553120"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9"/>
          <p:cNvGraphicFramePr>
            <a:graphicFrameLocks noChangeAspect="1"/>
          </p:cNvGraphicFramePr>
          <p:nvPr>
            <p:extLst>
              <p:ext uri="{D42A27DB-BD31-4B8C-83A1-F6EECF244321}">
                <p14:modId xmlns:p14="http://schemas.microsoft.com/office/powerpoint/2010/main" val="197338240"/>
              </p:ext>
            </p:extLst>
          </p:nvPr>
        </p:nvGraphicFramePr>
        <p:xfrm>
          <a:off x="4824487" y="1772816"/>
          <a:ext cx="3563937" cy="866775"/>
        </p:xfrm>
        <a:graphic>
          <a:graphicData uri="http://schemas.openxmlformats.org/presentationml/2006/ole">
            <mc:AlternateContent xmlns:mc="http://schemas.openxmlformats.org/markup-compatibility/2006">
              <mc:Choice xmlns:v="urn:schemas-microsoft-com:vml" Requires="v">
                <p:oleObj spid="_x0000_s258095" name="Equation" r:id="rId5" imgW="1981080" imgH="482400" progId="Equation.DSMT4">
                  <p:embed/>
                </p:oleObj>
              </mc:Choice>
              <mc:Fallback>
                <p:oleObj name="Equation" r:id="rId5" imgW="1981080" imgH="482400" progId="Equation.DSMT4">
                  <p:embed/>
                  <p:pic>
                    <p:nvPicPr>
                      <p:cNvPr id="0" name=""/>
                      <p:cNvPicPr>
                        <a:picLocks noChangeAspect="1" noChangeArrowheads="1"/>
                      </p:cNvPicPr>
                      <p:nvPr/>
                    </p:nvPicPr>
                    <p:blipFill>
                      <a:blip r:embed="rId6"/>
                      <a:srcRect/>
                      <a:stretch>
                        <a:fillRect/>
                      </a:stretch>
                    </p:blipFill>
                    <p:spPr bwMode="auto">
                      <a:xfrm>
                        <a:off x="4824487" y="1772816"/>
                        <a:ext cx="3563937" cy="8667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3481575295"/>
              </p:ext>
            </p:extLst>
          </p:nvPr>
        </p:nvGraphicFramePr>
        <p:xfrm>
          <a:off x="467544" y="2990775"/>
          <a:ext cx="3619500" cy="950913"/>
        </p:xfrm>
        <a:graphic>
          <a:graphicData uri="http://schemas.openxmlformats.org/presentationml/2006/ole">
            <mc:AlternateContent xmlns:mc="http://schemas.openxmlformats.org/markup-compatibility/2006">
              <mc:Choice xmlns:v="urn:schemas-microsoft-com:vml" Requires="v">
                <p:oleObj spid="_x0000_s258096" name="Equation" r:id="rId7" imgW="1854000" imgH="431640" progId="Equation.DSMT4">
                  <p:embed/>
                </p:oleObj>
              </mc:Choice>
              <mc:Fallback>
                <p:oleObj name="Equation" r:id="rId7" imgW="1854000" imgH="431640" progId="Equation.DSMT4">
                  <p:embed/>
                  <p:pic>
                    <p:nvPicPr>
                      <p:cNvPr id="0" name=""/>
                      <p:cNvPicPr>
                        <a:picLocks noChangeAspect="1" noChangeArrowheads="1"/>
                      </p:cNvPicPr>
                      <p:nvPr/>
                    </p:nvPicPr>
                    <p:blipFill>
                      <a:blip r:embed="rId8"/>
                      <a:srcRect/>
                      <a:stretch>
                        <a:fillRect/>
                      </a:stretch>
                    </p:blipFill>
                    <p:spPr bwMode="auto">
                      <a:xfrm>
                        <a:off x="467544" y="2990775"/>
                        <a:ext cx="3619500" cy="9509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2137360519"/>
              </p:ext>
            </p:extLst>
          </p:nvPr>
        </p:nvGraphicFramePr>
        <p:xfrm>
          <a:off x="4499992" y="2990775"/>
          <a:ext cx="4213225" cy="950912"/>
        </p:xfrm>
        <a:graphic>
          <a:graphicData uri="http://schemas.openxmlformats.org/presentationml/2006/ole">
            <mc:AlternateContent xmlns:mc="http://schemas.openxmlformats.org/markup-compatibility/2006">
              <mc:Choice xmlns:v="urn:schemas-microsoft-com:vml" Requires="v">
                <p:oleObj spid="_x0000_s258097" name="Equation" r:id="rId9" imgW="2158920" imgH="431640" progId="Equation.DSMT4">
                  <p:embed/>
                </p:oleObj>
              </mc:Choice>
              <mc:Fallback>
                <p:oleObj name="Equation" r:id="rId9" imgW="2158920" imgH="431640" progId="Equation.DSMT4">
                  <p:embed/>
                  <p:pic>
                    <p:nvPicPr>
                      <p:cNvPr id="0" name=""/>
                      <p:cNvPicPr>
                        <a:picLocks noChangeAspect="1" noChangeArrowheads="1"/>
                      </p:cNvPicPr>
                      <p:nvPr/>
                    </p:nvPicPr>
                    <p:blipFill>
                      <a:blip r:embed="rId10"/>
                      <a:srcRect/>
                      <a:stretch>
                        <a:fillRect/>
                      </a:stretch>
                    </p:blipFill>
                    <p:spPr bwMode="auto">
                      <a:xfrm>
                        <a:off x="4499992" y="2990775"/>
                        <a:ext cx="4213225" cy="9509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712291" y="3782863"/>
            <a:ext cx="2995613" cy="1123950"/>
            <a:chOff x="0" y="0"/>
            <a:chExt cx="1887" cy="708"/>
          </a:xfrm>
        </p:grpSpPr>
        <p:sp>
          <p:nvSpPr>
            <p:cNvPr id="18" name="Line 12"/>
            <p:cNvSpPr>
              <a:spLocks noChangeShapeType="1"/>
            </p:cNvSpPr>
            <p:nvPr/>
          </p:nvSpPr>
          <p:spPr bwMode="auto">
            <a:xfrm flipH="1">
              <a:off x="890" y="73"/>
              <a:ext cx="174" cy="174"/>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Rectangle 13"/>
            <p:cNvSpPr>
              <a:spLocks noChangeArrowheads="1"/>
            </p:cNvSpPr>
            <p:nvPr/>
          </p:nvSpPr>
          <p:spPr bwMode="auto">
            <a:xfrm>
              <a:off x="0" y="185"/>
              <a:ext cx="1887"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400" b="1" dirty="0"/>
                <a:t>仅按消息发生的客观概率加权</a:t>
              </a:r>
            </a:p>
          </p:txBody>
        </p:sp>
        <p:sp>
          <p:nvSpPr>
            <p:cNvPr id="20" name="Line 14"/>
            <p:cNvSpPr>
              <a:spLocks noChangeShapeType="1"/>
            </p:cNvSpPr>
            <p:nvPr/>
          </p:nvSpPr>
          <p:spPr bwMode="auto">
            <a:xfrm>
              <a:off x="891" y="0"/>
              <a:ext cx="43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 name="Group 15"/>
          <p:cNvGrpSpPr>
            <a:grpSpLocks/>
          </p:cNvGrpSpPr>
          <p:nvPr/>
        </p:nvGrpSpPr>
        <p:grpSpPr bwMode="auto">
          <a:xfrm>
            <a:off x="4855467" y="3711549"/>
            <a:ext cx="4051300" cy="1123950"/>
            <a:chOff x="0" y="0"/>
            <a:chExt cx="2552" cy="708"/>
          </a:xfrm>
        </p:grpSpPr>
        <p:sp>
          <p:nvSpPr>
            <p:cNvPr id="22" name="Line 16"/>
            <p:cNvSpPr>
              <a:spLocks noChangeShapeType="1"/>
            </p:cNvSpPr>
            <p:nvPr/>
          </p:nvSpPr>
          <p:spPr bwMode="auto">
            <a:xfrm flipH="1">
              <a:off x="962" y="70"/>
              <a:ext cx="174" cy="174"/>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Rectangle 17"/>
            <p:cNvSpPr>
              <a:spLocks noChangeArrowheads="1"/>
            </p:cNvSpPr>
            <p:nvPr/>
          </p:nvSpPr>
          <p:spPr bwMode="auto">
            <a:xfrm>
              <a:off x="0" y="185"/>
              <a:ext cx="255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400" b="1" dirty="0"/>
                <a:t>按消息发生的客观概率和</a:t>
              </a:r>
              <a:r>
                <a:rPr lang="zh-CN" sz="2400" b="1" dirty="0">
                  <a:solidFill>
                    <a:srgbClr val="FF0000"/>
                  </a:solidFill>
                </a:rPr>
                <a:t>主观意义</a:t>
              </a:r>
              <a:r>
                <a:rPr lang="zh-CN" sz="2400" b="1" dirty="0"/>
                <a:t>等双重加权</a:t>
              </a:r>
            </a:p>
          </p:txBody>
        </p:sp>
        <p:sp>
          <p:nvSpPr>
            <p:cNvPr id="24" name="Line 18"/>
            <p:cNvSpPr>
              <a:spLocks noChangeShapeType="1"/>
            </p:cNvSpPr>
            <p:nvPr/>
          </p:nvSpPr>
          <p:spPr bwMode="auto">
            <a:xfrm>
              <a:off x="891" y="0"/>
              <a:ext cx="211"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9"/>
            <p:cNvSpPr>
              <a:spLocks noChangeShapeType="1"/>
            </p:cNvSpPr>
            <p:nvPr/>
          </p:nvSpPr>
          <p:spPr bwMode="auto">
            <a:xfrm>
              <a:off x="1174" y="0"/>
              <a:ext cx="43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 name="组合 34"/>
          <p:cNvGrpSpPr/>
          <p:nvPr/>
        </p:nvGrpSpPr>
        <p:grpSpPr>
          <a:xfrm>
            <a:off x="539552" y="4725144"/>
            <a:ext cx="8367215" cy="2162599"/>
            <a:chOff x="971600" y="5085184"/>
            <a:chExt cx="7272808" cy="1802559"/>
          </a:xfrm>
        </p:grpSpPr>
        <p:graphicFrame>
          <p:nvGraphicFramePr>
            <p:cNvPr id="32" name="图示 31"/>
            <p:cNvGraphicFramePr/>
            <p:nvPr>
              <p:extLst>
                <p:ext uri="{D42A27DB-BD31-4B8C-83A1-F6EECF244321}">
                  <p14:modId xmlns:p14="http://schemas.microsoft.com/office/powerpoint/2010/main" val="298259699"/>
                </p:ext>
              </p:extLst>
            </p:nvPr>
          </p:nvGraphicFramePr>
          <p:xfrm>
            <a:off x="971600" y="5085184"/>
            <a:ext cx="7272808" cy="180255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33" name="Object 23"/>
            <p:cNvGraphicFramePr>
              <a:graphicFrameLocks noChangeAspect="1"/>
            </p:cNvGraphicFramePr>
            <p:nvPr>
              <p:extLst>
                <p:ext uri="{D42A27DB-BD31-4B8C-83A1-F6EECF244321}">
                  <p14:modId xmlns:p14="http://schemas.microsoft.com/office/powerpoint/2010/main" val="1889313814"/>
                </p:ext>
              </p:extLst>
            </p:nvPr>
          </p:nvGraphicFramePr>
          <p:xfrm>
            <a:off x="1861184" y="5661248"/>
            <a:ext cx="925513" cy="504825"/>
          </p:xfrm>
          <a:graphic>
            <a:graphicData uri="http://schemas.openxmlformats.org/presentationml/2006/ole">
              <mc:AlternateContent xmlns:mc="http://schemas.openxmlformats.org/markup-compatibility/2006">
                <mc:Choice xmlns:v="urn:schemas-microsoft-com:vml" Requires="v">
                  <p:oleObj spid="_x0000_s258098" name="Equation" r:id="rId16" imgW="419040" imgH="228600" progId="Equation.DSMT4">
                    <p:embed/>
                  </p:oleObj>
                </mc:Choice>
                <mc:Fallback>
                  <p:oleObj name="Equation" r:id="rId16" imgW="419040" imgH="228600" progId="Equation.DSMT4">
                    <p:embed/>
                    <p:pic>
                      <p:nvPicPr>
                        <p:cNvPr id="0" name=""/>
                        <p:cNvPicPr>
                          <a:picLocks noChangeAspect="1" noChangeArrowheads="1"/>
                        </p:cNvPicPr>
                        <p:nvPr/>
                      </p:nvPicPr>
                      <p:blipFill>
                        <a:blip r:embed="rId17"/>
                        <a:srcRect/>
                        <a:stretch>
                          <a:fillRect/>
                        </a:stretch>
                      </p:blipFill>
                      <p:spPr bwMode="auto">
                        <a:xfrm>
                          <a:off x="1861184" y="5661248"/>
                          <a:ext cx="925513"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24"/>
            <p:cNvGraphicFramePr>
              <a:graphicFrameLocks noChangeAspect="1"/>
            </p:cNvGraphicFramePr>
            <p:nvPr>
              <p:extLst>
                <p:ext uri="{D42A27DB-BD31-4B8C-83A1-F6EECF244321}">
                  <p14:modId xmlns:p14="http://schemas.microsoft.com/office/powerpoint/2010/main" val="2052456593"/>
                </p:ext>
              </p:extLst>
            </p:nvPr>
          </p:nvGraphicFramePr>
          <p:xfrm>
            <a:off x="4329166" y="5661248"/>
            <a:ext cx="898525" cy="504825"/>
          </p:xfrm>
          <a:graphic>
            <a:graphicData uri="http://schemas.openxmlformats.org/presentationml/2006/ole">
              <mc:AlternateContent xmlns:mc="http://schemas.openxmlformats.org/markup-compatibility/2006">
                <mc:Choice xmlns:v="urn:schemas-microsoft-com:vml" Requires="v">
                  <p:oleObj spid="_x0000_s258099" r:id="rId18" imgW="406048" imgH="228402" progId="Equation.DSMT4">
                    <p:embed/>
                  </p:oleObj>
                </mc:Choice>
                <mc:Fallback>
                  <p:oleObj r:id="rId18" imgW="406048" imgH="228402"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9166" y="5661248"/>
                          <a:ext cx="898525"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322551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anim calcmode="lin" valueType="num">
                                      <p:cBhvr>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7">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500"/>
                                        <p:tgtEl>
                                          <p:spTgt spid="10">
                                            <p:txEl>
                                              <p:pRg st="2" end="2"/>
                                            </p:txEl>
                                          </p:spTgt>
                                        </p:tgtEl>
                                      </p:cBhvr>
                                    </p:animEffect>
                                    <p:anim calcmode="lin" valueType="num">
                                      <p:cBhvr>
                                        <p:cTn id="2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anim calcmode="lin" valueType="num">
                                      <p:cBhvr>
                                        <p:cTn id="32" dur="500" fill="hold"/>
                                        <p:tgtEl>
                                          <p:spTgt spid="14"/>
                                        </p:tgtEl>
                                        <p:attrNameLst>
                                          <p:attrName>ppt_x</p:attrName>
                                        </p:attrNameLst>
                                      </p:cBhvr>
                                      <p:tavLst>
                                        <p:tav tm="0">
                                          <p:val>
                                            <p:strVal val="#ppt_x"/>
                                          </p:val>
                                        </p:tav>
                                        <p:tav tm="100000">
                                          <p:val>
                                            <p:strVal val="#ppt_x"/>
                                          </p:val>
                                        </p:tav>
                                      </p:tavLst>
                                    </p:anim>
                                    <p:anim calcmode="lin" valueType="num">
                                      <p:cBhvr>
                                        <p:cTn id="33" dur="5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anim calcmode="lin" valueType="num">
                                      <p:cBhvr>
                                        <p:cTn id="37" dur="500" fill="hold"/>
                                        <p:tgtEl>
                                          <p:spTgt spid="16"/>
                                        </p:tgtEl>
                                        <p:attrNameLst>
                                          <p:attrName>ppt_x</p:attrName>
                                        </p:attrNameLst>
                                      </p:cBhvr>
                                      <p:tavLst>
                                        <p:tav tm="0">
                                          <p:val>
                                            <p:strVal val="#ppt_x"/>
                                          </p:val>
                                        </p:tav>
                                        <p:tav tm="100000">
                                          <p:val>
                                            <p:strVal val="#ppt_x"/>
                                          </p:val>
                                        </p:tav>
                                      </p:tavLst>
                                    </p:anim>
                                    <p:anim calcmode="lin" valueType="num">
                                      <p:cBhvr>
                                        <p:cTn id="38"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up)">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up)">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anim calcmode="lin" valueType="num">
                                      <p:cBhvr>
                                        <p:cTn id="54" dur="500" fill="hold"/>
                                        <p:tgtEl>
                                          <p:spTgt spid="6"/>
                                        </p:tgtEl>
                                        <p:attrNameLst>
                                          <p:attrName>ppt_x</p:attrName>
                                        </p:attrNameLst>
                                      </p:cBhvr>
                                      <p:tavLst>
                                        <p:tav tm="0">
                                          <p:val>
                                            <p:strVal val="#ppt_x"/>
                                          </p:val>
                                        </p:tav>
                                        <p:tav tm="100000">
                                          <p:val>
                                            <p:strVal val="#ppt_x"/>
                                          </p:val>
                                        </p:tav>
                                      </p:tavLst>
                                    </p:anim>
                                    <p:anim calcmode="lin" valueType="num">
                                      <p:cBhvr>
                                        <p:cTn id="5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加权熵的基本性质</a:t>
            </a:r>
            <a:r>
              <a:rPr lang="en-US" altLang="zh-CN" dirty="0"/>
              <a:t/>
            </a:r>
            <a:br>
              <a:rPr lang="en-US" altLang="zh-CN" dirty="0"/>
            </a:br>
            <a:r>
              <a:rPr lang="en-US" altLang="zh-CN" sz="3600" dirty="0">
                <a:solidFill>
                  <a:srgbClr val="FF0000"/>
                </a:solidFill>
              </a:rPr>
              <a:t>——</a:t>
            </a:r>
            <a:r>
              <a:rPr lang="zh-CN" altLang="zh-CN" sz="3600" dirty="0">
                <a:solidFill>
                  <a:srgbClr val="FF0000"/>
                </a:solidFill>
              </a:rPr>
              <a:t>很多与传统熵的性质类似</a:t>
            </a:r>
            <a:endParaRPr lang="zh-CN" altLang="en-US" dirty="0">
              <a:solidFill>
                <a:srgbClr val="FF0000"/>
              </a:solidFill>
            </a:endParaRPr>
          </a:p>
        </p:txBody>
      </p:sp>
      <p:sp>
        <p:nvSpPr>
          <p:cNvPr id="3" name="内容占位符 2"/>
          <p:cNvSpPr>
            <a:spLocks noGrp="1"/>
          </p:cNvSpPr>
          <p:nvPr>
            <p:ph idx="1"/>
          </p:nvPr>
        </p:nvSpPr>
        <p:spPr/>
        <p:txBody>
          <a:bodyPr>
            <a:normAutofit/>
          </a:bodyPr>
          <a:lstStyle/>
          <a:p>
            <a:r>
              <a:rPr lang="en-US" altLang="zh-CN" dirty="0" smtClean="0">
                <a:solidFill>
                  <a:srgbClr val="0000FF"/>
                </a:solidFill>
              </a:rPr>
              <a:t>1. </a:t>
            </a:r>
            <a:r>
              <a:rPr lang="zh-CN" altLang="en-US" dirty="0" smtClean="0">
                <a:solidFill>
                  <a:srgbClr val="0000FF"/>
                </a:solidFill>
              </a:rPr>
              <a:t>非负性</a:t>
            </a:r>
            <a:endParaRPr lang="en-US" altLang="zh-CN" dirty="0" smtClean="0">
              <a:solidFill>
                <a:srgbClr val="0000FF"/>
              </a:solidFill>
            </a:endParaRPr>
          </a:p>
          <a:p>
            <a:pPr lvl="1"/>
            <a:r>
              <a:rPr lang="zh-CN" altLang="en-US" dirty="0" smtClean="0"/>
              <a:t>解释：</a:t>
            </a:r>
            <a:endParaRPr lang="en-US" altLang="zh-CN" dirty="0"/>
          </a:p>
          <a:p>
            <a:r>
              <a:rPr lang="en-US" altLang="zh-CN" dirty="0" smtClean="0">
                <a:solidFill>
                  <a:srgbClr val="0000FF"/>
                </a:solidFill>
              </a:rPr>
              <a:t>2. </a:t>
            </a:r>
            <a:r>
              <a:rPr lang="zh-CN" altLang="en-US" dirty="0" smtClean="0">
                <a:solidFill>
                  <a:srgbClr val="0000FF"/>
                </a:solidFill>
              </a:rPr>
              <a:t>对称性</a:t>
            </a:r>
            <a:endParaRPr lang="en-US" altLang="zh-CN" dirty="0" smtClean="0">
              <a:solidFill>
                <a:srgbClr val="0000FF"/>
              </a:solidFill>
            </a:endParaRPr>
          </a:p>
          <a:p>
            <a:pPr lvl="1"/>
            <a:r>
              <a:rPr lang="zh-CN" altLang="en-US" dirty="0" smtClean="0"/>
              <a:t>传统熵：交换                             的顺序，不影响结果。</a:t>
            </a:r>
            <a:endParaRPr lang="en-US" altLang="zh-CN" dirty="0" smtClean="0"/>
          </a:p>
          <a:p>
            <a:pPr lvl="1"/>
            <a:endParaRPr lang="en-US" altLang="zh-CN" dirty="0" smtClean="0"/>
          </a:p>
          <a:p>
            <a:pPr lvl="1"/>
            <a:r>
              <a:rPr lang="zh-CN" altLang="en-US" dirty="0" smtClean="0"/>
              <a:t>加权熵：交换                             的顺序，不影响结果。</a:t>
            </a:r>
            <a:endParaRPr lang="en-US" altLang="zh-CN" dirty="0" smtClean="0"/>
          </a:p>
          <a:p>
            <a:pPr lvl="1"/>
            <a:endParaRPr lang="en-US" altLang="zh-CN" dirty="0" smtClean="0"/>
          </a:p>
          <a:p>
            <a:r>
              <a:rPr lang="en-US" altLang="zh-CN" dirty="0" smtClean="0">
                <a:solidFill>
                  <a:srgbClr val="0000FF"/>
                </a:solidFill>
              </a:rPr>
              <a:t>3. </a:t>
            </a:r>
            <a:r>
              <a:rPr lang="zh-CN" altLang="en-US" dirty="0" smtClean="0">
                <a:solidFill>
                  <a:srgbClr val="0000FF"/>
                </a:solidFill>
              </a:rPr>
              <a:t>确定性</a:t>
            </a:r>
            <a:endParaRPr lang="en-US" altLang="zh-CN" dirty="0" smtClean="0">
              <a:solidFill>
                <a:srgbClr val="0000FF"/>
              </a:solidFill>
            </a:endParaRPr>
          </a:p>
          <a:p>
            <a:pPr lvl="1"/>
            <a:r>
              <a:rPr lang="zh-CN" altLang="en-US" dirty="0" smtClean="0"/>
              <a:t>传统熵：</a:t>
            </a:r>
            <a:endParaRPr lang="en-US" altLang="zh-CN" dirty="0" smtClean="0"/>
          </a:p>
          <a:p>
            <a:pPr lvl="1"/>
            <a:r>
              <a:rPr lang="zh-CN" altLang="en-US" dirty="0" smtClean="0"/>
              <a:t>加权熵：</a:t>
            </a:r>
            <a:endParaRPr lang="en-US" altLang="zh-CN"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103</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760414523"/>
              </p:ext>
            </p:extLst>
          </p:nvPr>
        </p:nvGraphicFramePr>
        <p:xfrm>
          <a:off x="2254771" y="1225550"/>
          <a:ext cx="1381125" cy="427038"/>
        </p:xfrm>
        <a:graphic>
          <a:graphicData uri="http://schemas.openxmlformats.org/presentationml/2006/ole">
            <mc:AlternateContent xmlns:mc="http://schemas.openxmlformats.org/markup-compatibility/2006">
              <mc:Choice xmlns:v="urn:schemas-microsoft-com:vml" Requires="v">
                <p:oleObj spid="_x0000_s259118" name="Equation" r:id="rId3" imgW="736560" imgH="228600" progId="Equation.DSMT4">
                  <p:embed/>
                </p:oleObj>
              </mc:Choice>
              <mc:Fallback>
                <p:oleObj name="Equation" r:id="rId3" imgW="736560" imgH="228600" progId="Equation.DSMT4">
                  <p:embed/>
                  <p:pic>
                    <p:nvPicPr>
                      <p:cNvPr id="0" name=""/>
                      <p:cNvPicPr>
                        <a:picLocks noChangeAspect="1" noChangeArrowheads="1"/>
                      </p:cNvPicPr>
                      <p:nvPr/>
                    </p:nvPicPr>
                    <p:blipFill>
                      <a:blip r:embed="rId4"/>
                      <a:srcRect/>
                      <a:stretch>
                        <a:fillRect/>
                      </a:stretch>
                    </p:blipFill>
                    <p:spPr bwMode="auto">
                      <a:xfrm>
                        <a:off x="2254771" y="1225550"/>
                        <a:ext cx="138112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3166769191"/>
              </p:ext>
            </p:extLst>
          </p:nvPr>
        </p:nvGraphicFramePr>
        <p:xfrm>
          <a:off x="1907704" y="1515318"/>
          <a:ext cx="5964238" cy="617538"/>
        </p:xfrm>
        <a:graphic>
          <a:graphicData uri="http://schemas.openxmlformats.org/presentationml/2006/ole">
            <mc:AlternateContent xmlns:mc="http://schemas.openxmlformats.org/markup-compatibility/2006">
              <mc:Choice xmlns:v="urn:schemas-microsoft-com:vml" Requires="v">
                <p:oleObj spid="_x0000_s259119" name="Equation" r:id="rId5" imgW="2933640" imgH="304560" progId="Equation.DSMT4">
                  <p:embed/>
                </p:oleObj>
              </mc:Choice>
              <mc:Fallback>
                <p:oleObj name="Equation" r:id="rId5" imgW="2933640" imgH="304560" progId="Equation.DSMT4">
                  <p:embed/>
                  <p:pic>
                    <p:nvPicPr>
                      <p:cNvPr id="0" name=""/>
                      <p:cNvPicPr>
                        <a:picLocks noChangeAspect="1" noChangeArrowheads="1"/>
                      </p:cNvPicPr>
                      <p:nvPr/>
                    </p:nvPicPr>
                    <p:blipFill>
                      <a:blip r:embed="rId6"/>
                      <a:srcRect/>
                      <a:stretch>
                        <a:fillRect/>
                      </a:stretch>
                    </p:blipFill>
                    <p:spPr bwMode="auto">
                      <a:xfrm>
                        <a:off x="1907704" y="1515318"/>
                        <a:ext cx="596423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1907730"/>
              </p:ext>
            </p:extLst>
          </p:nvPr>
        </p:nvGraphicFramePr>
        <p:xfrm>
          <a:off x="2919413" y="2708920"/>
          <a:ext cx="1797050" cy="501650"/>
        </p:xfrm>
        <a:graphic>
          <a:graphicData uri="http://schemas.openxmlformats.org/presentationml/2006/ole">
            <mc:AlternateContent xmlns:mc="http://schemas.openxmlformats.org/markup-compatibility/2006">
              <mc:Choice xmlns:v="urn:schemas-microsoft-com:vml" Requires="v">
                <p:oleObj spid="_x0000_s259120" name="Equation" r:id="rId7" imgW="825480" imgH="228600" progId="Equation.DSMT4">
                  <p:embed/>
                </p:oleObj>
              </mc:Choice>
              <mc:Fallback>
                <p:oleObj name="Equation" r:id="rId7" imgW="825480" imgH="228600" progId="Equation.DSMT4">
                  <p:embed/>
                  <p:pic>
                    <p:nvPicPr>
                      <p:cNvPr id="0" name=""/>
                      <p:cNvPicPr>
                        <a:picLocks noChangeAspect="1" noChangeArrowheads="1"/>
                      </p:cNvPicPr>
                      <p:nvPr/>
                    </p:nvPicPr>
                    <p:blipFill>
                      <a:blip r:embed="rId8"/>
                      <a:srcRect/>
                      <a:stretch>
                        <a:fillRect/>
                      </a:stretch>
                    </p:blipFill>
                    <p:spPr bwMode="auto">
                      <a:xfrm>
                        <a:off x="2919413" y="2708920"/>
                        <a:ext cx="1797050"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02153437"/>
              </p:ext>
            </p:extLst>
          </p:nvPr>
        </p:nvGraphicFramePr>
        <p:xfrm>
          <a:off x="2973065" y="3501008"/>
          <a:ext cx="1670943" cy="918292"/>
        </p:xfrm>
        <a:graphic>
          <a:graphicData uri="http://schemas.openxmlformats.org/presentationml/2006/ole">
            <mc:AlternateContent xmlns:mc="http://schemas.openxmlformats.org/markup-compatibility/2006">
              <mc:Choice xmlns:v="urn:schemas-microsoft-com:vml" Requires="v">
                <p:oleObj spid="_x0000_s259121" name="Equation" r:id="rId9" imgW="838080" imgH="457200" progId="Equation.DSMT4">
                  <p:embed/>
                </p:oleObj>
              </mc:Choice>
              <mc:Fallback>
                <p:oleObj name="Equation" r:id="rId9" imgW="838080" imgH="457200" progId="Equation.DSMT4">
                  <p:embed/>
                  <p:pic>
                    <p:nvPicPr>
                      <p:cNvPr id="0" name=""/>
                      <p:cNvPicPr>
                        <a:picLocks noChangeAspect="1" noChangeArrowheads="1"/>
                      </p:cNvPicPr>
                      <p:nvPr/>
                    </p:nvPicPr>
                    <p:blipFill>
                      <a:blip r:embed="rId10"/>
                      <a:srcRect/>
                      <a:stretch>
                        <a:fillRect/>
                      </a:stretch>
                    </p:blipFill>
                    <p:spPr bwMode="auto">
                      <a:xfrm>
                        <a:off x="2973065" y="3501008"/>
                        <a:ext cx="1670943" cy="918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1"/>
          <p:cNvGraphicFramePr>
            <a:graphicFrameLocks noChangeAspect="1"/>
          </p:cNvGraphicFramePr>
          <p:nvPr>
            <p:extLst>
              <p:ext uri="{D42A27DB-BD31-4B8C-83A1-F6EECF244321}">
                <p14:modId xmlns:p14="http://schemas.microsoft.com/office/powerpoint/2010/main" val="1358698242"/>
              </p:ext>
            </p:extLst>
          </p:nvPr>
        </p:nvGraphicFramePr>
        <p:xfrm>
          <a:off x="2194372" y="5013176"/>
          <a:ext cx="5185940" cy="395266"/>
        </p:xfrm>
        <a:graphic>
          <a:graphicData uri="http://schemas.openxmlformats.org/presentationml/2006/ole">
            <mc:AlternateContent xmlns:mc="http://schemas.openxmlformats.org/markup-compatibility/2006">
              <mc:Choice xmlns:v="urn:schemas-microsoft-com:vml" Requires="v">
                <p:oleObj spid="_x0000_s259122" name="Equation" r:id="rId11" imgW="2616120" imgH="203040" progId="Equation.DSMT4">
                  <p:embed/>
                </p:oleObj>
              </mc:Choice>
              <mc:Fallback>
                <p:oleObj name="Equation" r:id="rId11" imgW="2616120" imgH="203040" progId="Equation.DSMT4">
                  <p:embed/>
                  <p:pic>
                    <p:nvPicPr>
                      <p:cNvPr id="0" name=""/>
                      <p:cNvPicPr>
                        <a:picLocks noChangeAspect="1" noChangeArrowheads="1"/>
                      </p:cNvPicPr>
                      <p:nvPr/>
                    </p:nvPicPr>
                    <p:blipFill>
                      <a:blip r:embed="rId12"/>
                      <a:srcRect/>
                      <a:stretch>
                        <a:fillRect/>
                      </a:stretch>
                    </p:blipFill>
                    <p:spPr bwMode="auto">
                      <a:xfrm>
                        <a:off x="2194372" y="5013176"/>
                        <a:ext cx="5185940" cy="3952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24"/>
          <p:cNvGraphicFramePr>
            <a:graphicFrameLocks noChangeAspect="1"/>
          </p:cNvGraphicFramePr>
          <p:nvPr>
            <p:extLst>
              <p:ext uri="{D42A27DB-BD31-4B8C-83A1-F6EECF244321}">
                <p14:modId xmlns:p14="http://schemas.microsoft.com/office/powerpoint/2010/main" val="2222290751"/>
              </p:ext>
            </p:extLst>
          </p:nvPr>
        </p:nvGraphicFramePr>
        <p:xfrm>
          <a:off x="2148706" y="5445224"/>
          <a:ext cx="6311726" cy="443618"/>
        </p:xfrm>
        <a:graphic>
          <a:graphicData uri="http://schemas.openxmlformats.org/presentationml/2006/ole">
            <mc:AlternateContent xmlns:mc="http://schemas.openxmlformats.org/markup-compatibility/2006">
              <mc:Choice xmlns:v="urn:schemas-microsoft-com:vml" Requires="v">
                <p:oleObj spid="_x0000_s259123" name="Equation" r:id="rId13" imgW="3251160" imgH="228600" progId="Equation.DSMT4">
                  <p:embed/>
                </p:oleObj>
              </mc:Choice>
              <mc:Fallback>
                <p:oleObj name="Equation" r:id="rId13" imgW="3251160" imgH="228600" progId="Equation.DSMT4">
                  <p:embed/>
                  <p:pic>
                    <p:nvPicPr>
                      <p:cNvPr id="0" name=""/>
                      <p:cNvPicPr>
                        <a:picLocks noChangeAspect="1" noChangeArrowheads="1"/>
                      </p:cNvPicPr>
                      <p:nvPr/>
                    </p:nvPicPr>
                    <p:blipFill>
                      <a:blip r:embed="rId14"/>
                      <a:srcRect/>
                      <a:stretch>
                        <a:fillRect/>
                      </a:stretch>
                    </p:blipFill>
                    <p:spPr bwMode="auto">
                      <a:xfrm>
                        <a:off x="2148706" y="5445224"/>
                        <a:ext cx="6311726" cy="4436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1043608" y="5949280"/>
            <a:ext cx="7416824"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20000"/>
              </a:lnSpc>
            </a:pPr>
            <a:r>
              <a:rPr lang="zh-CN" altLang="en-US" sz="2000" b="1" dirty="0" smtClean="0">
                <a:solidFill>
                  <a:srgbClr val="0000FF"/>
                </a:solidFill>
                <a:latin typeface="+mj-ea"/>
                <a:ea typeface="+mj-ea"/>
              </a:rPr>
              <a:t>物理意义：</a:t>
            </a:r>
            <a:r>
              <a:rPr lang="zh-CN" altLang="zh-CN" sz="2000" b="1" dirty="0" smtClean="0">
                <a:solidFill>
                  <a:srgbClr val="0000FF"/>
                </a:solidFill>
                <a:latin typeface="+mj-ea"/>
                <a:ea typeface="+mj-ea"/>
              </a:rPr>
              <a:t>对于</a:t>
            </a:r>
            <a:r>
              <a:rPr lang="zh-CN" altLang="zh-CN" sz="2000" b="1" dirty="0">
                <a:solidFill>
                  <a:srgbClr val="0000FF"/>
                </a:solidFill>
                <a:latin typeface="+mj-ea"/>
                <a:ea typeface="+mj-ea"/>
              </a:rPr>
              <a:t>确定性信源，总是只有唯一的一个事件永远发生，尽管该事件是有意义或有效用的，但仍不能提供信息量。</a:t>
            </a:r>
          </a:p>
        </p:txBody>
      </p:sp>
    </p:spTree>
    <p:extLst>
      <p:ext uri="{BB962C8B-B14F-4D97-AF65-F5344CB8AC3E}">
        <p14:creationId xmlns:p14="http://schemas.microsoft.com/office/powerpoint/2010/main" val="1486052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anim calcmode="lin" valueType="num">
                                      <p:cBhvr>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500" fill="hold"/>
                                        <p:tgtEl>
                                          <p:spTgt spid="3">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anim calcmode="lin" valueType="num">
                                      <p:cBhvr>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3" end="3"/>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500"/>
                                        <p:tgtEl>
                                          <p:spTgt spid="3">
                                            <p:txEl>
                                              <p:pRg st="5" end="5"/>
                                            </p:txEl>
                                          </p:spTgt>
                                        </p:tgtEl>
                                      </p:cBhvr>
                                    </p:animEffect>
                                    <p:anim calcmode="lin" valueType="num">
                                      <p:cBhvr>
                                        <p:cTn id="40"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anim calcmode="lin" valueType="num">
                                      <p:cBhvr>
                                        <p:cTn id="45" dur="500" fill="hold"/>
                                        <p:tgtEl>
                                          <p:spTgt spid="7"/>
                                        </p:tgtEl>
                                        <p:attrNameLst>
                                          <p:attrName>ppt_x</p:attrName>
                                        </p:attrNameLst>
                                      </p:cBhvr>
                                      <p:tavLst>
                                        <p:tav tm="0">
                                          <p:val>
                                            <p:strVal val="#ppt_x"/>
                                          </p:val>
                                        </p:tav>
                                        <p:tav tm="100000">
                                          <p:val>
                                            <p:strVal val="#ppt_x"/>
                                          </p:val>
                                        </p:tav>
                                      </p:tavLst>
                                    </p:anim>
                                    <p:anim calcmode="lin" valueType="num">
                                      <p:cBhvr>
                                        <p:cTn id="46" dur="500" fill="hold"/>
                                        <p:tgtEl>
                                          <p:spTgt spid="7"/>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anim calcmode="lin" valueType="num">
                                      <p:cBhvr>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7" end="7"/>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500"/>
                                        <p:tgtEl>
                                          <p:spTgt spid="3">
                                            <p:txEl>
                                              <p:pRg st="8" end="8"/>
                                            </p:txEl>
                                          </p:spTgt>
                                        </p:tgtEl>
                                      </p:cBhvr>
                                    </p:animEffect>
                                    <p:anim calcmode="lin" valueType="num">
                                      <p:cBhvr>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500" fill="hold"/>
                                        <p:tgtEl>
                                          <p:spTgt spid="3">
                                            <p:txEl>
                                              <p:pRg st="8" end="8"/>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
                                            <p:txEl>
                                              <p:pRg st="9" end="9"/>
                                            </p:txEl>
                                          </p:spTgt>
                                        </p:tgtEl>
                                        <p:attrNameLst>
                                          <p:attrName>style.visibility</p:attrName>
                                        </p:attrNameLst>
                                      </p:cBhvr>
                                      <p:to>
                                        <p:strVal val="visible"/>
                                      </p:to>
                                    </p:set>
                                    <p:animEffect transition="in" filter="fade">
                                      <p:cBhvr>
                                        <p:cTn id="66" dur="500"/>
                                        <p:tgtEl>
                                          <p:spTgt spid="3">
                                            <p:txEl>
                                              <p:pRg st="9" end="9"/>
                                            </p:txEl>
                                          </p:spTgt>
                                        </p:tgtEl>
                                      </p:cBhvr>
                                    </p:animEffect>
                                    <p:anim calcmode="lin" valueType="num">
                                      <p:cBhvr>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8" dur="500" fill="hold"/>
                                        <p:tgtEl>
                                          <p:spTgt spid="3">
                                            <p:txEl>
                                              <p:pRg st="9" end="9"/>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anim calcmode="lin" valueType="num">
                                      <p:cBhvr>
                                        <p:cTn id="72" dur="500" fill="hold"/>
                                        <p:tgtEl>
                                          <p:spTgt spid="13"/>
                                        </p:tgtEl>
                                        <p:attrNameLst>
                                          <p:attrName>ppt_x</p:attrName>
                                        </p:attrNameLst>
                                      </p:cBhvr>
                                      <p:tavLst>
                                        <p:tav tm="0">
                                          <p:val>
                                            <p:strVal val="#ppt_x"/>
                                          </p:val>
                                        </p:tav>
                                        <p:tav tm="100000">
                                          <p:val>
                                            <p:strVal val="#ppt_x"/>
                                          </p:val>
                                        </p:tav>
                                      </p:tavLst>
                                    </p:anim>
                                    <p:anim calcmode="lin" valueType="num">
                                      <p:cBhvr>
                                        <p:cTn id="73" dur="500" fill="hold"/>
                                        <p:tgtEl>
                                          <p:spTgt spid="13"/>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anim calcmode="lin" valueType="num">
                                      <p:cBhvr>
                                        <p:cTn id="77" dur="500" fill="hold"/>
                                        <p:tgtEl>
                                          <p:spTgt spid="14"/>
                                        </p:tgtEl>
                                        <p:attrNameLst>
                                          <p:attrName>ppt_x</p:attrName>
                                        </p:attrNameLst>
                                      </p:cBhvr>
                                      <p:tavLst>
                                        <p:tav tm="0">
                                          <p:val>
                                            <p:strVal val="#ppt_x"/>
                                          </p:val>
                                        </p:tav>
                                        <p:tav tm="100000">
                                          <p:val>
                                            <p:strVal val="#ppt_x"/>
                                          </p:val>
                                        </p:tav>
                                      </p:tavLst>
                                    </p:anim>
                                    <p:anim calcmode="lin" valueType="num">
                                      <p:cBhvr>
                                        <p:cTn id="78"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wipe(down)">
                                      <p:cBhvr>
                                        <p:cTn id="8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扩展性  </a:t>
            </a:r>
            <a:r>
              <a:rPr lang="en-US" altLang="zh-CN" dirty="0" smtClean="0"/>
              <a:t>&amp;  5.</a:t>
            </a:r>
            <a:r>
              <a:rPr lang="zh-CN" altLang="en-US" dirty="0" smtClean="0"/>
              <a:t>连续性</a:t>
            </a:r>
            <a:endParaRPr lang="zh-CN" altLang="en-US" dirty="0"/>
          </a:p>
        </p:txBody>
      </p:sp>
      <p:sp>
        <p:nvSpPr>
          <p:cNvPr id="3" name="内容占位符 2"/>
          <p:cNvSpPr>
            <a:spLocks noGrp="1"/>
          </p:cNvSpPr>
          <p:nvPr>
            <p:ph idx="1"/>
          </p:nvPr>
        </p:nvSpPr>
        <p:spPr/>
        <p:txBody>
          <a:bodyPr>
            <a:normAutofit/>
          </a:bodyPr>
          <a:lstStyle/>
          <a:p>
            <a:r>
              <a:rPr lang="en-US" altLang="zh-CN" sz="2400" dirty="0" smtClean="0">
                <a:solidFill>
                  <a:srgbClr val="0000FF"/>
                </a:solidFill>
              </a:rPr>
              <a:t>4. </a:t>
            </a:r>
            <a:r>
              <a:rPr lang="zh-CN" altLang="en-US" sz="2400" dirty="0" smtClean="0">
                <a:solidFill>
                  <a:srgbClr val="0000FF"/>
                </a:solidFill>
              </a:rPr>
              <a:t>扩展性</a:t>
            </a:r>
            <a:endParaRPr lang="en-US" altLang="zh-CN" sz="2400" dirty="0" smtClean="0">
              <a:solidFill>
                <a:srgbClr val="0000FF"/>
              </a:solidFill>
            </a:endParaRPr>
          </a:p>
          <a:p>
            <a:pPr lvl="1"/>
            <a:r>
              <a:rPr lang="zh-CN" altLang="en-US" sz="2000" dirty="0" smtClean="0"/>
              <a:t>传统熵：</a:t>
            </a:r>
            <a:endParaRPr lang="en-US" altLang="zh-CN" sz="2000" dirty="0" smtClean="0"/>
          </a:p>
          <a:p>
            <a:pPr lvl="1"/>
            <a:endParaRPr lang="en-US" altLang="zh-CN" sz="2000" dirty="0" smtClean="0"/>
          </a:p>
          <a:p>
            <a:pPr lvl="1"/>
            <a:r>
              <a:rPr lang="zh-CN" altLang="en-US" sz="2000" dirty="0" smtClean="0"/>
              <a:t>加权熵：</a:t>
            </a:r>
            <a:endParaRPr lang="en-US" altLang="zh-CN" sz="2000" dirty="0" smtClean="0"/>
          </a:p>
          <a:p>
            <a:pPr lvl="1"/>
            <a:endParaRPr lang="en-US" altLang="zh-CN" sz="2000" dirty="0" smtClean="0"/>
          </a:p>
          <a:p>
            <a:pPr lvl="1"/>
            <a:endParaRPr lang="en-US" altLang="zh-CN" sz="2000" dirty="0" smtClean="0"/>
          </a:p>
          <a:p>
            <a:pPr lvl="1"/>
            <a:r>
              <a:rPr lang="zh-CN" altLang="en-US" sz="2000" dirty="0" smtClean="0">
                <a:solidFill>
                  <a:srgbClr val="C00000"/>
                </a:solidFill>
              </a:rPr>
              <a:t>物理意义</a:t>
            </a:r>
            <a:r>
              <a:rPr lang="zh-CN" altLang="en-US" sz="2000" dirty="0" smtClean="0"/>
              <a:t>：</a:t>
            </a:r>
            <a:r>
              <a:rPr lang="zh-CN" altLang="zh-CN" sz="2000" dirty="0" smtClean="0"/>
              <a:t>增加1个意义很大但不可能发生的事件，信源并不能提供更多的信息量。</a:t>
            </a:r>
          </a:p>
          <a:p>
            <a:r>
              <a:rPr lang="en-US" altLang="zh-CN" sz="2200" dirty="0" smtClean="0">
                <a:solidFill>
                  <a:srgbClr val="0000FF"/>
                </a:solidFill>
              </a:rPr>
              <a:t>5. </a:t>
            </a:r>
            <a:r>
              <a:rPr lang="zh-CN" altLang="en-US" sz="2200" dirty="0" smtClean="0">
                <a:solidFill>
                  <a:srgbClr val="0000FF"/>
                </a:solidFill>
              </a:rPr>
              <a:t>连续性</a:t>
            </a:r>
            <a:endParaRPr lang="zh-CN" altLang="en-US" sz="2200"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104</a:t>
            </a:fld>
            <a:endParaRPr lang="en-US"/>
          </a:p>
        </p:txBody>
      </p:sp>
      <p:graphicFrame>
        <p:nvGraphicFramePr>
          <p:cNvPr id="5" name="Object 8"/>
          <p:cNvGraphicFramePr>
            <a:graphicFrameLocks noChangeAspect="1"/>
          </p:cNvGraphicFramePr>
          <p:nvPr>
            <p:extLst>
              <p:ext uri="{D42A27DB-BD31-4B8C-83A1-F6EECF244321}">
                <p14:modId xmlns:p14="http://schemas.microsoft.com/office/powerpoint/2010/main" val="3810639290"/>
              </p:ext>
            </p:extLst>
          </p:nvPr>
        </p:nvGraphicFramePr>
        <p:xfrm>
          <a:off x="971600" y="2060848"/>
          <a:ext cx="7308850" cy="500063"/>
        </p:xfrm>
        <a:graphic>
          <a:graphicData uri="http://schemas.openxmlformats.org/presentationml/2006/ole">
            <mc:AlternateContent xmlns:mc="http://schemas.openxmlformats.org/markup-compatibility/2006">
              <mc:Choice xmlns:v="urn:schemas-microsoft-com:vml" Requires="v">
                <p:oleObj spid="_x0000_s153290" name="Equation" r:id="rId3" imgW="4076640" imgH="279360" progId="Equation.DSMT4">
                  <p:embed/>
                </p:oleObj>
              </mc:Choice>
              <mc:Fallback>
                <p:oleObj name="Equation" r:id="rId3" imgW="4076640" imgH="279360" progId="Equation.DSMT4">
                  <p:embed/>
                  <p:pic>
                    <p:nvPicPr>
                      <p:cNvPr id="0" name=""/>
                      <p:cNvPicPr>
                        <a:picLocks noChangeAspect="1" noChangeArrowheads="1"/>
                      </p:cNvPicPr>
                      <p:nvPr/>
                    </p:nvPicPr>
                    <p:blipFill>
                      <a:blip r:embed="rId4"/>
                      <a:srcRect/>
                      <a:stretch>
                        <a:fillRect/>
                      </a:stretch>
                    </p:blipFill>
                    <p:spPr bwMode="auto">
                      <a:xfrm>
                        <a:off x="971600" y="2060848"/>
                        <a:ext cx="7308850" cy="5000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2585787681"/>
              </p:ext>
            </p:extLst>
          </p:nvPr>
        </p:nvGraphicFramePr>
        <p:xfrm>
          <a:off x="2267744" y="2780928"/>
          <a:ext cx="5328592" cy="945094"/>
        </p:xfrm>
        <a:graphic>
          <a:graphicData uri="http://schemas.openxmlformats.org/presentationml/2006/ole">
            <mc:AlternateContent xmlns:mc="http://schemas.openxmlformats.org/markup-compatibility/2006">
              <mc:Choice xmlns:v="urn:schemas-microsoft-com:vml" Requires="v">
                <p:oleObj spid="_x0000_s153291" name="Equation" r:id="rId5" imgW="2933640" imgH="520560" progId="Equation.DSMT4">
                  <p:embed/>
                </p:oleObj>
              </mc:Choice>
              <mc:Fallback>
                <p:oleObj name="Equation" r:id="rId5" imgW="2933640" imgH="520560" progId="Equation.DSMT4">
                  <p:embed/>
                  <p:pic>
                    <p:nvPicPr>
                      <p:cNvPr id="0" name=""/>
                      <p:cNvPicPr>
                        <a:picLocks noChangeAspect="1" noChangeArrowheads="1"/>
                      </p:cNvPicPr>
                      <p:nvPr/>
                    </p:nvPicPr>
                    <p:blipFill>
                      <a:blip r:embed="rId6"/>
                      <a:srcRect/>
                      <a:stretch>
                        <a:fillRect/>
                      </a:stretch>
                    </p:blipFill>
                    <p:spPr bwMode="auto">
                      <a:xfrm>
                        <a:off x="2267744" y="2780928"/>
                        <a:ext cx="5328592" cy="945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8957879"/>
              </p:ext>
            </p:extLst>
          </p:nvPr>
        </p:nvGraphicFramePr>
        <p:xfrm>
          <a:off x="1403648" y="5229200"/>
          <a:ext cx="5265738" cy="503237"/>
        </p:xfrm>
        <a:graphic>
          <a:graphicData uri="http://schemas.openxmlformats.org/presentationml/2006/ole">
            <mc:AlternateContent xmlns:mc="http://schemas.openxmlformats.org/markup-compatibility/2006">
              <mc:Choice xmlns:v="urn:schemas-microsoft-com:vml" Requires="v">
                <p:oleObj spid="_x0000_s153292" name="Equation" r:id="rId7" imgW="2882880" imgH="279360" progId="Equation.DSMT4">
                  <p:embed/>
                </p:oleObj>
              </mc:Choice>
              <mc:Fallback>
                <p:oleObj name="Equation" r:id="rId7" imgW="2882880" imgH="279360" progId="Equation.DSMT4">
                  <p:embed/>
                  <p:pic>
                    <p:nvPicPr>
                      <p:cNvPr id="0" name=""/>
                      <p:cNvPicPr>
                        <a:picLocks noChangeAspect="1" noChangeArrowheads="1"/>
                      </p:cNvPicPr>
                      <p:nvPr/>
                    </p:nvPicPr>
                    <p:blipFill>
                      <a:blip r:embed="rId8"/>
                      <a:srcRect/>
                      <a:stretch>
                        <a:fillRect/>
                      </a:stretch>
                    </p:blipFill>
                    <p:spPr bwMode="auto">
                      <a:xfrm>
                        <a:off x="1403648" y="5229200"/>
                        <a:ext cx="5265738" cy="503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117777373"/>
              </p:ext>
            </p:extLst>
          </p:nvPr>
        </p:nvGraphicFramePr>
        <p:xfrm>
          <a:off x="3119438" y="5672138"/>
          <a:ext cx="4195762" cy="434975"/>
        </p:xfrm>
        <a:graphic>
          <a:graphicData uri="http://schemas.openxmlformats.org/presentationml/2006/ole">
            <mc:AlternateContent xmlns:mc="http://schemas.openxmlformats.org/markup-compatibility/2006">
              <mc:Choice xmlns:v="urn:schemas-microsoft-com:vml" Requires="v">
                <p:oleObj spid="_x0000_s153293" name="Equation" r:id="rId9" imgW="2323800" imgH="241200" progId="Equation.DSMT4">
                  <p:embed/>
                </p:oleObj>
              </mc:Choice>
              <mc:Fallback>
                <p:oleObj name="Equation" r:id="rId9" imgW="2323800" imgH="241200" progId="Equation.DSMT4">
                  <p:embed/>
                  <p:pic>
                    <p:nvPicPr>
                      <p:cNvPr id="0" name=""/>
                      <p:cNvPicPr>
                        <a:picLocks noChangeAspect="1" noChangeArrowheads="1"/>
                      </p:cNvPicPr>
                      <p:nvPr/>
                    </p:nvPicPr>
                    <p:blipFill>
                      <a:blip r:embed="rId10"/>
                      <a:srcRect/>
                      <a:stretch>
                        <a:fillRect/>
                      </a:stretch>
                    </p:blipFill>
                    <p:spPr bwMode="auto">
                      <a:xfrm>
                        <a:off x="3119438" y="5672138"/>
                        <a:ext cx="4195762" cy="4349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1167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anim calcmode="lin" valueType="num">
                                      <p:cBhvr>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anim calcmode="lin" valueType="num">
                                      <p:cBhvr>
                                        <p:cTn id="32" dur="500" fill="hold"/>
                                        <p:tgtEl>
                                          <p:spTgt spid="6"/>
                                        </p:tgtEl>
                                        <p:attrNameLst>
                                          <p:attrName>ppt_x</p:attrName>
                                        </p:attrNameLst>
                                      </p:cBhvr>
                                      <p:tavLst>
                                        <p:tav tm="0">
                                          <p:val>
                                            <p:strVal val="#ppt_x"/>
                                          </p:val>
                                        </p:tav>
                                        <p:tav tm="100000">
                                          <p:val>
                                            <p:strVal val="#ppt_x"/>
                                          </p:val>
                                        </p:tav>
                                      </p:tavLst>
                                    </p:anim>
                                    <p:anim calcmode="lin" valueType="num">
                                      <p:cBhvr>
                                        <p:cTn id="33"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anim calcmode="lin" valueType="num">
                                      <p:cBhvr>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anim calcmode="lin" valueType="num">
                                      <p:cBhvr>
                                        <p:cTn id="4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7"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anim calcmode="lin" valueType="num">
                                      <p:cBhvr>
                                        <p:cTn id="52" dur="500" fill="hold"/>
                                        <p:tgtEl>
                                          <p:spTgt spid="11"/>
                                        </p:tgtEl>
                                        <p:attrNameLst>
                                          <p:attrName>ppt_x</p:attrName>
                                        </p:attrNameLst>
                                      </p:cBhvr>
                                      <p:tavLst>
                                        <p:tav tm="0">
                                          <p:val>
                                            <p:strVal val="#ppt_x"/>
                                          </p:val>
                                        </p:tav>
                                        <p:tav tm="100000">
                                          <p:val>
                                            <p:strVal val="#ppt_x"/>
                                          </p:val>
                                        </p:tav>
                                      </p:tavLst>
                                    </p:anim>
                                    <p:anim calcmode="lin" valueType="num">
                                      <p:cBhvr>
                                        <p:cTn id="53" dur="500" fill="hold"/>
                                        <p:tgtEl>
                                          <p:spTgt spid="11"/>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anim calcmode="lin" valueType="num">
                                      <p:cBhvr>
                                        <p:cTn id="57" dur="500" fill="hold"/>
                                        <p:tgtEl>
                                          <p:spTgt spid="10"/>
                                        </p:tgtEl>
                                        <p:attrNameLst>
                                          <p:attrName>ppt_x</p:attrName>
                                        </p:attrNameLst>
                                      </p:cBhvr>
                                      <p:tavLst>
                                        <p:tav tm="0">
                                          <p:val>
                                            <p:strVal val="#ppt_x"/>
                                          </p:val>
                                        </p:tav>
                                        <p:tav tm="100000">
                                          <p:val>
                                            <p:strVal val="#ppt_x"/>
                                          </p:val>
                                        </p:tav>
                                      </p:tavLst>
                                    </p:anim>
                                    <p:anim calcmode="lin" valueType="num">
                                      <p:cBhvr>
                                        <p:cTn id="5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6.</a:t>
            </a:r>
            <a:r>
              <a:rPr lang="zh-CN" altLang="zh-CN" smtClean="0"/>
              <a:t>均匀性</a:t>
            </a:r>
            <a:r>
              <a:rPr lang="en-US" altLang="zh-CN" smtClean="0"/>
              <a:t>  &amp;  7.</a:t>
            </a:r>
            <a:r>
              <a:rPr lang="zh-CN" altLang="en-US" smtClean="0"/>
              <a:t>等重性</a:t>
            </a:r>
            <a:endParaRPr lang="zh-CN" altLang="en-US" dirty="0"/>
          </a:p>
        </p:txBody>
      </p:sp>
      <p:sp>
        <p:nvSpPr>
          <p:cNvPr id="7" name="内容占位符 6"/>
          <p:cNvSpPr>
            <a:spLocks noGrp="1"/>
          </p:cNvSpPr>
          <p:nvPr>
            <p:ph idx="1"/>
          </p:nvPr>
        </p:nvSpPr>
        <p:spPr/>
        <p:txBody>
          <a:bodyPr>
            <a:normAutofit/>
          </a:bodyPr>
          <a:lstStyle/>
          <a:p>
            <a:r>
              <a:rPr lang="en-US" altLang="zh-CN" sz="2800" dirty="0" smtClean="0">
                <a:solidFill>
                  <a:srgbClr val="0000FF"/>
                </a:solidFill>
              </a:rPr>
              <a:t>6. </a:t>
            </a:r>
            <a:r>
              <a:rPr lang="zh-CN" altLang="en-US" sz="2800" dirty="0" smtClean="0">
                <a:solidFill>
                  <a:srgbClr val="0000FF"/>
                </a:solidFill>
              </a:rPr>
              <a:t>均匀性</a:t>
            </a:r>
            <a:r>
              <a:rPr lang="zh-CN" altLang="en-US" sz="2800" dirty="0" smtClean="0"/>
              <a:t>：</a:t>
            </a:r>
            <a:endParaRPr lang="en-US" altLang="zh-CN" sz="2800" dirty="0" smtClean="0"/>
          </a:p>
          <a:p>
            <a:pPr lvl="1"/>
            <a:r>
              <a:rPr lang="zh-CN" altLang="zh-CN" sz="2400" dirty="0" smtClean="0"/>
              <a:t>当信源为等概率分布时，加权熵等于：</a:t>
            </a:r>
            <a:endParaRPr lang="en-US" altLang="zh-CN" sz="2400" dirty="0" smtClean="0"/>
          </a:p>
          <a:p>
            <a:pPr lvl="2"/>
            <a:endParaRPr lang="en-US" altLang="zh-CN" sz="2200" dirty="0" smtClean="0"/>
          </a:p>
          <a:p>
            <a:pPr lvl="2"/>
            <a:endParaRPr lang="en-US" altLang="zh-CN" sz="2200" dirty="0" smtClean="0"/>
          </a:p>
          <a:p>
            <a:pPr lvl="1"/>
            <a:r>
              <a:rPr lang="zh-CN" altLang="zh-CN" sz="2400" dirty="0" smtClean="0">
                <a:solidFill>
                  <a:srgbClr val="C00000"/>
                </a:solidFill>
              </a:rPr>
              <a:t>结论：</a:t>
            </a:r>
            <a:r>
              <a:rPr lang="zh-CN" altLang="zh-CN" sz="2400" dirty="0" smtClean="0"/>
              <a:t>等概率分布时，加权熵等于传统熵乘以权重的算术平均值。</a:t>
            </a:r>
            <a:endParaRPr lang="en-US" altLang="zh-CN" sz="2400" dirty="0" smtClean="0"/>
          </a:p>
          <a:p>
            <a:r>
              <a:rPr lang="en-US" altLang="zh-CN" sz="2800" dirty="0" smtClean="0">
                <a:solidFill>
                  <a:srgbClr val="0000FF"/>
                </a:solidFill>
              </a:rPr>
              <a:t>7. </a:t>
            </a:r>
            <a:r>
              <a:rPr lang="zh-CN" altLang="en-US" sz="2800" dirty="0" smtClean="0">
                <a:solidFill>
                  <a:srgbClr val="0000FF"/>
                </a:solidFill>
              </a:rPr>
              <a:t>等重性</a:t>
            </a:r>
            <a:endParaRPr lang="en-US" altLang="zh-CN" sz="2800" dirty="0" smtClean="0">
              <a:solidFill>
                <a:srgbClr val="0000FF"/>
              </a:solidFill>
            </a:endParaRPr>
          </a:p>
          <a:p>
            <a:pPr lvl="1"/>
            <a:r>
              <a:rPr lang="zh-CN" altLang="zh-CN" sz="2400" dirty="0" smtClean="0"/>
              <a:t>当各消息的权重值相等时，加权熵等于：</a:t>
            </a:r>
            <a:endParaRPr lang="en-US" altLang="zh-CN" sz="2400" dirty="0" smtClean="0"/>
          </a:p>
          <a:p>
            <a:endParaRPr lang="en-US" altLang="zh-CN" sz="2800" dirty="0" smtClean="0"/>
          </a:p>
          <a:p>
            <a:pPr lvl="1"/>
            <a:r>
              <a:rPr lang="zh-CN" altLang="zh-CN" sz="2400" dirty="0" smtClean="0">
                <a:solidFill>
                  <a:srgbClr val="C00000"/>
                </a:solidFill>
              </a:rPr>
              <a:t>结论</a:t>
            </a:r>
            <a:r>
              <a:rPr lang="zh-CN" altLang="zh-CN" sz="2400" dirty="0" smtClean="0"/>
              <a:t>：权重相等时，加权熵等于传统熵的    倍。</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105</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2393068045"/>
              </p:ext>
            </p:extLst>
          </p:nvPr>
        </p:nvGraphicFramePr>
        <p:xfrm>
          <a:off x="1115616" y="2092362"/>
          <a:ext cx="6999238" cy="832582"/>
        </p:xfrm>
        <a:graphic>
          <a:graphicData uri="http://schemas.openxmlformats.org/presentationml/2006/ole">
            <mc:AlternateContent xmlns:mc="http://schemas.openxmlformats.org/markup-compatibility/2006">
              <mc:Choice xmlns:v="urn:schemas-microsoft-com:vml" Requires="v">
                <p:oleObj spid="_x0000_s154136" name="Equation" r:id="rId3" imgW="3632040" imgH="431640" progId="Equation.DSMT4">
                  <p:embed/>
                </p:oleObj>
              </mc:Choice>
              <mc:Fallback>
                <p:oleObj name="Equation" r:id="rId3" imgW="3632040" imgH="431640" progId="Equation.DSMT4">
                  <p:embed/>
                  <p:pic>
                    <p:nvPicPr>
                      <p:cNvPr id="0" name=""/>
                      <p:cNvPicPr>
                        <a:picLocks noChangeAspect="1" noChangeArrowheads="1"/>
                      </p:cNvPicPr>
                      <p:nvPr/>
                    </p:nvPicPr>
                    <p:blipFill>
                      <a:blip r:embed="rId4"/>
                      <a:srcRect/>
                      <a:stretch>
                        <a:fillRect/>
                      </a:stretch>
                    </p:blipFill>
                    <p:spPr bwMode="auto">
                      <a:xfrm>
                        <a:off x="1115616" y="2092362"/>
                        <a:ext cx="6999238" cy="8325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81887283"/>
              </p:ext>
            </p:extLst>
          </p:nvPr>
        </p:nvGraphicFramePr>
        <p:xfrm>
          <a:off x="899592" y="4921993"/>
          <a:ext cx="8083178" cy="883271"/>
        </p:xfrm>
        <a:graphic>
          <a:graphicData uri="http://schemas.openxmlformats.org/presentationml/2006/ole">
            <mc:AlternateContent xmlns:mc="http://schemas.openxmlformats.org/markup-compatibility/2006">
              <mc:Choice xmlns:v="urn:schemas-microsoft-com:vml" Requires="v">
                <p:oleObj spid="_x0000_s154137" name="Equation" r:id="rId5" imgW="4089240" imgH="431640" progId="Equation.DSMT4">
                  <p:embed/>
                </p:oleObj>
              </mc:Choice>
              <mc:Fallback>
                <p:oleObj name="Equation" r:id="rId5" imgW="4089240" imgH="431640" progId="Equation.DSMT4">
                  <p:embed/>
                  <p:pic>
                    <p:nvPicPr>
                      <p:cNvPr id="0" name=""/>
                      <p:cNvPicPr>
                        <a:picLocks noChangeAspect="1" noChangeArrowheads="1"/>
                      </p:cNvPicPr>
                      <p:nvPr/>
                    </p:nvPicPr>
                    <p:blipFill>
                      <a:blip r:embed="rId6"/>
                      <a:srcRect/>
                      <a:stretch>
                        <a:fillRect/>
                      </a:stretch>
                    </p:blipFill>
                    <p:spPr bwMode="auto">
                      <a:xfrm>
                        <a:off x="899592" y="4921993"/>
                        <a:ext cx="8083178" cy="883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889911912"/>
              </p:ext>
            </p:extLst>
          </p:nvPr>
        </p:nvGraphicFramePr>
        <p:xfrm>
          <a:off x="6732240" y="5877272"/>
          <a:ext cx="368424" cy="337722"/>
        </p:xfrm>
        <a:graphic>
          <a:graphicData uri="http://schemas.openxmlformats.org/presentationml/2006/ole">
            <mc:AlternateContent xmlns:mc="http://schemas.openxmlformats.org/markup-compatibility/2006">
              <mc:Choice xmlns:v="urn:schemas-microsoft-com:vml" Requires="v">
                <p:oleObj spid="_x0000_s154138" name="Equation" r:id="rId7" imgW="152280" imgH="139680" progId="Equation.DSMT4">
                  <p:embed/>
                </p:oleObj>
              </mc:Choice>
              <mc:Fallback>
                <p:oleObj name="Equation" r:id="rId7" imgW="152280" imgH="139680" progId="Equation.DSMT4">
                  <p:embed/>
                  <p:pic>
                    <p:nvPicPr>
                      <p:cNvPr id="0" name=""/>
                      <p:cNvPicPr>
                        <a:picLocks noChangeAspect="1" noChangeArrowheads="1"/>
                      </p:cNvPicPr>
                      <p:nvPr/>
                    </p:nvPicPr>
                    <p:blipFill>
                      <a:blip r:embed="rId8"/>
                      <a:srcRect/>
                      <a:stretch>
                        <a:fillRect/>
                      </a:stretch>
                    </p:blipFill>
                    <p:spPr bwMode="auto">
                      <a:xfrm>
                        <a:off x="6732240" y="5877272"/>
                        <a:ext cx="368424" cy="3377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757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anim calcmode="lin" valueType="num">
                                      <p:cBhvr>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anim calcmode="lin" valueType="num">
                                      <p:cBhvr>
                                        <p:cTn id="23"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4"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Effect transition="in" filter="fade">
                                      <p:cBhvr>
                                        <p:cTn id="29" dur="500"/>
                                        <p:tgtEl>
                                          <p:spTgt spid="7">
                                            <p:txEl>
                                              <p:pRg st="5" end="5"/>
                                            </p:txEl>
                                          </p:spTgt>
                                        </p:tgtEl>
                                      </p:cBhvr>
                                    </p:animEffect>
                                    <p:anim calcmode="lin" valueType="num">
                                      <p:cBhvr>
                                        <p:cTn id="30"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1" dur="500" fill="hold"/>
                                        <p:tgtEl>
                                          <p:spTgt spid="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fade">
                                      <p:cBhvr>
                                        <p:cTn id="34" dur="500"/>
                                        <p:tgtEl>
                                          <p:spTgt spid="7">
                                            <p:txEl>
                                              <p:pRg st="6" end="6"/>
                                            </p:txEl>
                                          </p:spTgt>
                                        </p:tgtEl>
                                      </p:cBhvr>
                                    </p:animEffect>
                                    <p:anim calcmode="lin" valueType="num">
                                      <p:cBhvr>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36" dur="500" fill="hold"/>
                                        <p:tgtEl>
                                          <p:spTgt spid="7">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anim calcmode="lin" valueType="num">
                                      <p:cBhvr>
                                        <p:cTn id="40" dur="500" fill="hold"/>
                                        <p:tgtEl>
                                          <p:spTgt spid="11"/>
                                        </p:tgtEl>
                                        <p:attrNameLst>
                                          <p:attrName>ppt_x</p:attrName>
                                        </p:attrNameLst>
                                      </p:cBhvr>
                                      <p:tavLst>
                                        <p:tav tm="0">
                                          <p:val>
                                            <p:strVal val="#ppt_x"/>
                                          </p:val>
                                        </p:tav>
                                        <p:tav tm="100000">
                                          <p:val>
                                            <p:strVal val="#ppt_x"/>
                                          </p:val>
                                        </p:tav>
                                      </p:tavLst>
                                    </p:anim>
                                    <p:anim calcmode="lin" valueType="num">
                                      <p:cBhvr>
                                        <p:cTn id="41" dur="5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Effect transition="in" filter="fade">
                                      <p:cBhvr>
                                        <p:cTn id="44" dur="500"/>
                                        <p:tgtEl>
                                          <p:spTgt spid="7">
                                            <p:txEl>
                                              <p:pRg st="8" end="8"/>
                                            </p:txEl>
                                          </p:spTgt>
                                        </p:tgtEl>
                                      </p:cBhvr>
                                    </p:animEffect>
                                    <p:anim calcmode="lin" valueType="num">
                                      <p:cBhvr>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46" dur="500" fill="hold"/>
                                        <p:tgtEl>
                                          <p:spTgt spid="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anim calcmode="lin" valueType="num">
                                      <p:cBhvr>
                                        <p:cTn id="50" dur="500" fill="hold"/>
                                        <p:tgtEl>
                                          <p:spTgt spid="15"/>
                                        </p:tgtEl>
                                        <p:attrNameLst>
                                          <p:attrName>ppt_x</p:attrName>
                                        </p:attrNameLst>
                                      </p:cBhvr>
                                      <p:tavLst>
                                        <p:tav tm="0">
                                          <p:val>
                                            <p:strVal val="#ppt_x"/>
                                          </p:val>
                                        </p:tav>
                                        <p:tav tm="100000">
                                          <p:val>
                                            <p:strVal val="#ppt_x"/>
                                          </p:val>
                                        </p:tav>
                                      </p:tavLst>
                                    </p:anim>
                                    <p:anim calcmode="lin" valueType="num">
                                      <p:cBhvr>
                                        <p:cTn id="5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 </a:t>
            </a:r>
            <a:r>
              <a:rPr lang="zh-CN" altLang="zh-CN" dirty="0" smtClean="0"/>
              <a:t>非容性</a:t>
            </a:r>
            <a:endParaRPr lang="zh-CN" altLang="en-US" dirty="0"/>
          </a:p>
        </p:txBody>
      </p:sp>
      <p:sp>
        <p:nvSpPr>
          <p:cNvPr id="7" name="内容占位符 6"/>
          <p:cNvSpPr>
            <a:spLocks noGrp="1"/>
          </p:cNvSpPr>
          <p:nvPr>
            <p:ph idx="1"/>
          </p:nvPr>
        </p:nvSpPr>
        <p:spPr>
          <a:xfrm>
            <a:off x="539552" y="1196752"/>
            <a:ext cx="8064896" cy="1152128"/>
          </a:xfrm>
        </p:spPr>
        <p:txBody>
          <a:bodyPr/>
          <a:lstStyle/>
          <a:p>
            <a:pPr>
              <a:lnSpc>
                <a:spcPct val="120000"/>
              </a:lnSpc>
            </a:pPr>
            <a:r>
              <a:rPr lang="zh-CN" altLang="zh-CN" sz="2400" dirty="0"/>
              <a:t>设       </a:t>
            </a:r>
            <a:r>
              <a:rPr lang="en-US" altLang="zh-CN" sz="2400" dirty="0" smtClean="0"/>
              <a:t> </a:t>
            </a:r>
            <a:r>
              <a:rPr lang="zh-CN" altLang="zh-CN" sz="2400" dirty="0" smtClean="0"/>
              <a:t> </a:t>
            </a:r>
            <a:r>
              <a:rPr lang="zh-CN" altLang="zh-CN" sz="2400" dirty="0"/>
              <a:t>表示由整数构成的集合，且二者的并集</a:t>
            </a:r>
            <a:r>
              <a:rPr lang="zh-CN" altLang="zh-CN" sz="2400" dirty="0" smtClean="0"/>
              <a:t>满足</a:t>
            </a:r>
            <a:r>
              <a:rPr lang="en-US" altLang="zh-CN" sz="2400" dirty="0" smtClean="0"/>
              <a:t/>
            </a:r>
            <a:br>
              <a:rPr lang="en-US" altLang="zh-CN" sz="2400" dirty="0" smtClean="0"/>
            </a:br>
            <a:r>
              <a:rPr lang="en-US" altLang="zh-CN" sz="2400" dirty="0" smtClean="0"/>
              <a:t>                              </a:t>
            </a:r>
            <a:r>
              <a:rPr lang="zh-CN" altLang="zh-CN" sz="2400" dirty="0" smtClean="0"/>
              <a:t>，</a:t>
            </a:r>
            <a:r>
              <a:rPr lang="zh-CN" altLang="zh-CN" sz="2400" dirty="0"/>
              <a:t>二者的交集为                 （空集）</a:t>
            </a:r>
            <a:r>
              <a:rPr lang="zh-CN" altLang="zh-CN" sz="2400" dirty="0" smtClean="0"/>
              <a:t>。</a:t>
            </a:r>
            <a:endParaRPr lang="en-US" altLang="zh-CN" sz="2400" dirty="0" smtClean="0"/>
          </a:p>
          <a:p>
            <a:pPr>
              <a:lnSpc>
                <a:spcPct val="120000"/>
              </a:lnSpc>
            </a:pPr>
            <a:endParaRPr lang="zh-CN" altLang="zh-CN" sz="2400"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106</a:t>
            </a:fld>
            <a:endParaRPr lang="en-US"/>
          </a:p>
        </p:txBody>
      </p:sp>
      <p:graphicFrame>
        <p:nvGraphicFramePr>
          <p:cNvPr id="8" name="Object 6"/>
          <p:cNvGraphicFramePr>
            <a:graphicFrameLocks noChangeAspect="1"/>
          </p:cNvGraphicFramePr>
          <p:nvPr>
            <p:extLst>
              <p:ext uri="{D42A27DB-BD31-4B8C-83A1-F6EECF244321}">
                <p14:modId xmlns:p14="http://schemas.microsoft.com/office/powerpoint/2010/main" val="3671945003"/>
              </p:ext>
            </p:extLst>
          </p:nvPr>
        </p:nvGraphicFramePr>
        <p:xfrm>
          <a:off x="1267941" y="1268760"/>
          <a:ext cx="639763" cy="446088"/>
        </p:xfrm>
        <a:graphic>
          <a:graphicData uri="http://schemas.openxmlformats.org/presentationml/2006/ole">
            <mc:AlternateContent xmlns:mc="http://schemas.openxmlformats.org/markup-compatibility/2006">
              <mc:Choice xmlns:v="urn:schemas-microsoft-com:vml" Requires="v">
                <p:oleObj spid="_x0000_s217846" name="Equation" r:id="rId3" imgW="291960" imgH="203040" progId="Equation.DSMT4">
                  <p:embed/>
                </p:oleObj>
              </mc:Choice>
              <mc:Fallback>
                <p:oleObj name="Equation" r:id="rId3" imgW="291960" imgH="203040" progId="Equation.DSMT4">
                  <p:embed/>
                  <p:pic>
                    <p:nvPicPr>
                      <p:cNvPr id="0" name=""/>
                      <p:cNvPicPr>
                        <a:picLocks noChangeAspect="1" noChangeArrowheads="1"/>
                      </p:cNvPicPr>
                      <p:nvPr/>
                    </p:nvPicPr>
                    <p:blipFill>
                      <a:blip r:embed="rId4"/>
                      <a:srcRect/>
                      <a:stretch>
                        <a:fillRect/>
                      </a:stretch>
                    </p:blipFill>
                    <p:spPr bwMode="auto">
                      <a:xfrm>
                        <a:off x="1267941" y="1268760"/>
                        <a:ext cx="639763"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2024531481"/>
              </p:ext>
            </p:extLst>
          </p:nvPr>
        </p:nvGraphicFramePr>
        <p:xfrm>
          <a:off x="899592" y="1700808"/>
          <a:ext cx="2533650" cy="473075"/>
        </p:xfrm>
        <a:graphic>
          <a:graphicData uri="http://schemas.openxmlformats.org/presentationml/2006/ole">
            <mc:AlternateContent xmlns:mc="http://schemas.openxmlformats.org/markup-compatibility/2006">
              <mc:Choice xmlns:v="urn:schemas-microsoft-com:vml" Requires="v">
                <p:oleObj spid="_x0000_s217847" name="Equation" r:id="rId5" imgW="1155600" imgH="215640" progId="Equation.DSMT4">
                  <p:embed/>
                </p:oleObj>
              </mc:Choice>
              <mc:Fallback>
                <p:oleObj name="Equation" r:id="rId5" imgW="1155600" imgH="215640" progId="Equation.DSMT4">
                  <p:embed/>
                  <p:pic>
                    <p:nvPicPr>
                      <p:cNvPr id="0" name=""/>
                      <p:cNvPicPr>
                        <a:picLocks noChangeAspect="1" noChangeArrowheads="1"/>
                      </p:cNvPicPr>
                      <p:nvPr/>
                    </p:nvPicPr>
                    <p:blipFill>
                      <a:blip r:embed="rId6"/>
                      <a:srcRect/>
                      <a:stretch>
                        <a:fillRect/>
                      </a:stretch>
                    </p:blipFill>
                    <p:spPr bwMode="auto">
                      <a:xfrm>
                        <a:off x="899592" y="1700808"/>
                        <a:ext cx="2533650" cy="4730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2048683582"/>
              </p:ext>
            </p:extLst>
          </p:nvPr>
        </p:nvGraphicFramePr>
        <p:xfrm>
          <a:off x="5652120" y="1700808"/>
          <a:ext cx="1444625" cy="446088"/>
        </p:xfrm>
        <a:graphic>
          <a:graphicData uri="http://schemas.openxmlformats.org/presentationml/2006/ole">
            <mc:AlternateContent xmlns:mc="http://schemas.openxmlformats.org/markup-compatibility/2006">
              <mc:Choice xmlns:v="urn:schemas-microsoft-com:vml" Requires="v">
                <p:oleObj spid="_x0000_s217848" name="Equation" r:id="rId7" imgW="660240" imgH="203040" progId="Equation.DSMT4">
                  <p:embed/>
                </p:oleObj>
              </mc:Choice>
              <mc:Fallback>
                <p:oleObj name="Equation" r:id="rId7" imgW="660240" imgH="203040" progId="Equation.DSMT4">
                  <p:embed/>
                  <p:pic>
                    <p:nvPicPr>
                      <p:cNvPr id="0" name=""/>
                      <p:cNvPicPr>
                        <a:picLocks noChangeAspect="1" noChangeArrowheads="1"/>
                      </p:cNvPicPr>
                      <p:nvPr/>
                    </p:nvPicPr>
                    <p:blipFill>
                      <a:blip r:embed="rId8"/>
                      <a:srcRect/>
                      <a:stretch>
                        <a:fillRect/>
                      </a:stretch>
                    </p:blipFill>
                    <p:spPr bwMode="auto">
                      <a:xfrm>
                        <a:off x="5652120" y="1700808"/>
                        <a:ext cx="144462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13"/>
          <p:cNvGraphicFramePr>
            <a:graphicFrameLocks noChangeAspect="1"/>
          </p:cNvGraphicFramePr>
          <p:nvPr>
            <p:extLst>
              <p:ext uri="{D42A27DB-BD31-4B8C-83A1-F6EECF244321}">
                <p14:modId xmlns:p14="http://schemas.microsoft.com/office/powerpoint/2010/main" val="566128705"/>
              </p:ext>
            </p:extLst>
          </p:nvPr>
        </p:nvGraphicFramePr>
        <p:xfrm>
          <a:off x="3563888" y="2487166"/>
          <a:ext cx="949325" cy="501650"/>
        </p:xfrm>
        <a:graphic>
          <a:graphicData uri="http://schemas.openxmlformats.org/presentationml/2006/ole">
            <mc:AlternateContent xmlns:mc="http://schemas.openxmlformats.org/markup-compatibility/2006">
              <mc:Choice xmlns:v="urn:schemas-microsoft-com:vml" Requires="v">
                <p:oleObj spid="_x0000_s217849" name="Equation" r:id="rId9" imgW="431640" imgH="228600" progId="Equation.DSMT4">
                  <p:embed/>
                </p:oleObj>
              </mc:Choice>
              <mc:Fallback>
                <p:oleObj name="Equation" r:id="rId9" imgW="431640" imgH="228600" progId="Equation.DSMT4">
                  <p:embed/>
                  <p:pic>
                    <p:nvPicPr>
                      <p:cNvPr id="0" name=""/>
                      <p:cNvPicPr>
                        <a:picLocks noChangeAspect="1" noChangeArrowheads="1"/>
                      </p:cNvPicPr>
                      <p:nvPr/>
                    </p:nvPicPr>
                    <p:blipFill>
                      <a:blip r:embed="rId10"/>
                      <a:srcRect/>
                      <a:stretch>
                        <a:fillRect/>
                      </a:stretch>
                    </p:blipFill>
                    <p:spPr bwMode="auto">
                      <a:xfrm>
                        <a:off x="3563888" y="2487166"/>
                        <a:ext cx="949325"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 name="Object 14"/>
          <p:cNvGraphicFramePr>
            <a:graphicFrameLocks noChangeAspect="1"/>
          </p:cNvGraphicFramePr>
          <p:nvPr>
            <p:extLst>
              <p:ext uri="{D42A27DB-BD31-4B8C-83A1-F6EECF244321}">
                <p14:modId xmlns:p14="http://schemas.microsoft.com/office/powerpoint/2010/main" val="1136963567"/>
              </p:ext>
            </p:extLst>
          </p:nvPr>
        </p:nvGraphicFramePr>
        <p:xfrm>
          <a:off x="4932040" y="2485958"/>
          <a:ext cx="1368425" cy="501650"/>
        </p:xfrm>
        <a:graphic>
          <a:graphicData uri="http://schemas.openxmlformats.org/presentationml/2006/ole">
            <mc:AlternateContent xmlns:mc="http://schemas.openxmlformats.org/markup-compatibility/2006">
              <mc:Choice xmlns:v="urn:schemas-microsoft-com:vml" Requires="v">
                <p:oleObj spid="_x0000_s217850" name="Equation" r:id="rId11" imgW="622080" imgH="228600" progId="Equation.DSMT4">
                  <p:embed/>
                </p:oleObj>
              </mc:Choice>
              <mc:Fallback>
                <p:oleObj name="Equation" r:id="rId11" imgW="622080" imgH="228600" progId="Equation.DSMT4">
                  <p:embed/>
                  <p:pic>
                    <p:nvPicPr>
                      <p:cNvPr id="0" name=""/>
                      <p:cNvPicPr>
                        <a:picLocks noChangeAspect="1" noChangeArrowheads="1"/>
                      </p:cNvPicPr>
                      <p:nvPr/>
                    </p:nvPicPr>
                    <p:blipFill>
                      <a:blip r:embed="rId12"/>
                      <a:srcRect/>
                      <a:stretch>
                        <a:fillRect/>
                      </a:stretch>
                    </p:blipFill>
                    <p:spPr bwMode="auto">
                      <a:xfrm>
                        <a:off x="4932040" y="2485958"/>
                        <a:ext cx="1368425"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组合 21"/>
          <p:cNvGrpSpPr/>
          <p:nvPr/>
        </p:nvGrpSpPr>
        <p:grpSpPr>
          <a:xfrm>
            <a:off x="907121" y="2530004"/>
            <a:ext cx="5647581" cy="403250"/>
            <a:chOff x="1372691" y="2524894"/>
            <a:chExt cx="5647581" cy="403250"/>
          </a:xfrm>
        </p:grpSpPr>
        <p:graphicFrame>
          <p:nvGraphicFramePr>
            <p:cNvPr id="13" name="Object 11"/>
            <p:cNvGraphicFramePr>
              <a:graphicFrameLocks noChangeAspect="1"/>
            </p:cNvGraphicFramePr>
            <p:nvPr>
              <p:extLst>
                <p:ext uri="{D42A27DB-BD31-4B8C-83A1-F6EECF244321}">
                  <p14:modId xmlns:p14="http://schemas.microsoft.com/office/powerpoint/2010/main" val="3217606914"/>
                </p:ext>
              </p:extLst>
            </p:nvPr>
          </p:nvGraphicFramePr>
          <p:xfrm>
            <a:off x="2754809" y="2534444"/>
            <a:ext cx="731838" cy="393700"/>
          </p:xfrm>
          <a:graphic>
            <a:graphicData uri="http://schemas.openxmlformats.org/presentationml/2006/ole">
              <mc:AlternateContent xmlns:mc="http://schemas.openxmlformats.org/markup-compatibility/2006">
                <mc:Choice xmlns:v="urn:schemas-microsoft-com:vml" Requires="v">
                  <p:oleObj spid="_x0000_s217851" name="Equation" r:id="rId13" imgW="330120" imgH="177480" progId="Equation.DSMT4">
                    <p:embed/>
                  </p:oleObj>
                </mc:Choice>
                <mc:Fallback>
                  <p:oleObj name="Equation" r:id="rId13" imgW="330120" imgH="177480" progId="Equation.DSMT4">
                    <p:embed/>
                    <p:pic>
                      <p:nvPicPr>
                        <p:cNvPr id="0" name=""/>
                        <p:cNvPicPr>
                          <a:picLocks noChangeAspect="1" noChangeArrowheads="1"/>
                        </p:cNvPicPr>
                        <p:nvPr/>
                      </p:nvPicPr>
                      <p:blipFill>
                        <a:blip r:embed="rId14"/>
                        <a:srcRect/>
                        <a:stretch>
                          <a:fillRect/>
                        </a:stretch>
                      </p:blipFill>
                      <p:spPr bwMode="auto">
                        <a:xfrm>
                          <a:off x="2754809" y="2534444"/>
                          <a:ext cx="731838" cy="3937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Rectangle 12"/>
            <p:cNvSpPr>
              <a:spLocks noChangeArrowheads="1"/>
            </p:cNvSpPr>
            <p:nvPr/>
          </p:nvSpPr>
          <p:spPr bwMode="auto">
            <a:xfrm>
              <a:off x="1372691" y="2524894"/>
              <a:ext cx="5647581"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latin typeface="+mj-ea"/>
                  <a:ea typeface="+mj-ea"/>
                </a:rPr>
                <a:t>若对所有的         </a:t>
              </a:r>
              <a:r>
                <a:rPr lang="zh-CN" sz="2000" b="1" dirty="0" smtClean="0">
                  <a:latin typeface="+mj-ea"/>
                  <a:ea typeface="+mj-ea"/>
                </a:rPr>
                <a:t>，有</a:t>
              </a:r>
              <a:r>
                <a:rPr lang="en-US" altLang="zh-CN" sz="2000" b="1" dirty="0" smtClean="0">
                  <a:solidFill>
                    <a:srgbClr val="FF0000"/>
                  </a:solidFill>
                  <a:latin typeface="+mj-ea"/>
                  <a:ea typeface="+mj-ea"/>
                </a:rPr>
                <a:t>  </a:t>
              </a:r>
              <a:r>
                <a:rPr lang="zh-CN" sz="2000" b="1" dirty="0" smtClean="0">
                  <a:solidFill>
                    <a:srgbClr val="FF0000"/>
                  </a:solidFill>
                  <a:latin typeface="+mj-ea"/>
                  <a:ea typeface="+mj-ea"/>
                </a:rPr>
                <a:t>          </a:t>
              </a:r>
              <a:r>
                <a:rPr lang="zh-CN" sz="2000" b="1" dirty="0">
                  <a:latin typeface="+mj-ea"/>
                  <a:ea typeface="+mj-ea"/>
                </a:rPr>
                <a:t>，</a:t>
              </a:r>
              <a:r>
                <a:rPr lang="zh-CN" sz="2000" b="1" dirty="0" smtClean="0">
                  <a:latin typeface="+mj-ea"/>
                  <a:ea typeface="+mj-ea"/>
                </a:rPr>
                <a:t>但</a:t>
              </a:r>
              <a:r>
                <a:rPr lang="en-US" altLang="zh-CN" sz="2000" b="1" dirty="0" smtClean="0">
                  <a:latin typeface="+mj-ea"/>
                  <a:ea typeface="+mj-ea"/>
                </a:rPr>
                <a:t>       </a:t>
              </a:r>
              <a:r>
                <a:rPr lang="zh-CN" sz="2000" b="1" dirty="0" smtClean="0">
                  <a:latin typeface="+mj-ea"/>
                  <a:ea typeface="+mj-ea"/>
                </a:rPr>
                <a:t>           ；</a:t>
              </a:r>
              <a:endParaRPr lang="zh-CN" sz="2000" b="1" dirty="0">
                <a:latin typeface="+mj-ea"/>
                <a:ea typeface="+mj-ea"/>
              </a:endParaRPr>
            </a:p>
          </p:txBody>
        </p:sp>
      </p:grpSp>
      <p:graphicFrame>
        <p:nvGraphicFramePr>
          <p:cNvPr id="17" name="Object 15"/>
          <p:cNvGraphicFramePr>
            <a:graphicFrameLocks noChangeAspect="1"/>
          </p:cNvGraphicFramePr>
          <p:nvPr>
            <p:extLst>
              <p:ext uri="{D42A27DB-BD31-4B8C-83A1-F6EECF244321}">
                <p14:modId xmlns:p14="http://schemas.microsoft.com/office/powerpoint/2010/main" val="1728829157"/>
              </p:ext>
            </p:extLst>
          </p:nvPr>
        </p:nvGraphicFramePr>
        <p:xfrm>
          <a:off x="2289424" y="3077716"/>
          <a:ext cx="815975" cy="449262"/>
        </p:xfrm>
        <a:graphic>
          <a:graphicData uri="http://schemas.openxmlformats.org/presentationml/2006/ole">
            <mc:AlternateContent xmlns:mc="http://schemas.openxmlformats.org/markup-compatibility/2006">
              <mc:Choice xmlns:v="urn:schemas-microsoft-com:vml" Requires="v">
                <p:oleObj spid="_x0000_s217852" name="Equation" r:id="rId15" imgW="368280" imgH="203040" progId="Equation.DSMT4">
                  <p:embed/>
                </p:oleObj>
              </mc:Choice>
              <mc:Fallback>
                <p:oleObj name="Equation" r:id="rId15" imgW="368280" imgH="203040" progId="Equation.DSMT4">
                  <p:embed/>
                  <p:pic>
                    <p:nvPicPr>
                      <p:cNvPr id="0" name=""/>
                      <p:cNvPicPr>
                        <a:picLocks noChangeAspect="1" noChangeArrowheads="1"/>
                      </p:cNvPicPr>
                      <p:nvPr/>
                    </p:nvPicPr>
                    <p:blipFill>
                      <a:blip r:embed="rId16"/>
                      <a:srcRect/>
                      <a:stretch>
                        <a:fillRect/>
                      </a:stretch>
                    </p:blipFill>
                    <p:spPr bwMode="auto">
                      <a:xfrm>
                        <a:off x="2289424" y="3077716"/>
                        <a:ext cx="815975" cy="4492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2365618664"/>
              </p:ext>
            </p:extLst>
          </p:nvPr>
        </p:nvGraphicFramePr>
        <p:xfrm>
          <a:off x="3426940" y="3039616"/>
          <a:ext cx="1395413" cy="528637"/>
        </p:xfrm>
        <a:graphic>
          <a:graphicData uri="http://schemas.openxmlformats.org/presentationml/2006/ole">
            <mc:AlternateContent xmlns:mc="http://schemas.openxmlformats.org/markup-compatibility/2006">
              <mc:Choice xmlns:v="urn:schemas-microsoft-com:vml" Requires="v">
                <p:oleObj spid="_x0000_s217853" name="Equation" r:id="rId17" imgW="634680" imgH="241200" progId="Equation.DSMT4">
                  <p:embed/>
                </p:oleObj>
              </mc:Choice>
              <mc:Fallback>
                <p:oleObj name="Equation" r:id="rId17" imgW="634680" imgH="241200" progId="Equation.DSMT4">
                  <p:embed/>
                  <p:pic>
                    <p:nvPicPr>
                      <p:cNvPr id="0" name=""/>
                      <p:cNvPicPr>
                        <a:picLocks noChangeAspect="1" noChangeArrowheads="1"/>
                      </p:cNvPicPr>
                      <p:nvPr/>
                    </p:nvPicPr>
                    <p:blipFill>
                      <a:blip r:embed="rId18"/>
                      <a:srcRect/>
                      <a:stretch>
                        <a:fillRect/>
                      </a:stretch>
                    </p:blipFill>
                    <p:spPr bwMode="auto">
                      <a:xfrm>
                        <a:off x="3426940" y="3039616"/>
                        <a:ext cx="1395413" cy="5286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 name="Object 17"/>
          <p:cNvGraphicFramePr>
            <a:graphicFrameLocks noChangeAspect="1"/>
          </p:cNvGraphicFramePr>
          <p:nvPr>
            <p:extLst>
              <p:ext uri="{D42A27DB-BD31-4B8C-83A1-F6EECF244321}">
                <p14:modId xmlns:p14="http://schemas.microsoft.com/office/powerpoint/2010/main" val="3811119585"/>
              </p:ext>
            </p:extLst>
          </p:nvPr>
        </p:nvGraphicFramePr>
        <p:xfrm>
          <a:off x="5251871" y="3042791"/>
          <a:ext cx="976313" cy="530225"/>
        </p:xfrm>
        <a:graphic>
          <a:graphicData uri="http://schemas.openxmlformats.org/presentationml/2006/ole">
            <mc:AlternateContent xmlns:mc="http://schemas.openxmlformats.org/markup-compatibility/2006">
              <mc:Choice xmlns:v="urn:schemas-microsoft-com:vml" Requires="v">
                <p:oleObj spid="_x0000_s217854" name="Equation" r:id="rId19" imgW="444240" imgH="241200" progId="Equation.DSMT4">
                  <p:embed/>
                </p:oleObj>
              </mc:Choice>
              <mc:Fallback>
                <p:oleObj name="Equation" r:id="rId19" imgW="444240" imgH="241200" progId="Equation.DSMT4">
                  <p:embed/>
                  <p:pic>
                    <p:nvPicPr>
                      <p:cNvPr id="0" name=""/>
                      <p:cNvPicPr>
                        <a:picLocks noChangeAspect="1" noChangeArrowheads="1"/>
                      </p:cNvPicPr>
                      <p:nvPr/>
                    </p:nvPicPr>
                    <p:blipFill>
                      <a:blip r:embed="rId20"/>
                      <a:srcRect/>
                      <a:stretch>
                        <a:fillRect/>
                      </a:stretch>
                    </p:blipFill>
                    <p:spPr bwMode="auto">
                      <a:xfrm>
                        <a:off x="5251871" y="3042791"/>
                        <a:ext cx="976313" cy="530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Rectangle 12"/>
          <p:cNvSpPr>
            <a:spLocks noChangeArrowheads="1"/>
          </p:cNvSpPr>
          <p:nvPr/>
        </p:nvSpPr>
        <p:spPr bwMode="auto">
          <a:xfrm>
            <a:off x="907121" y="3074070"/>
            <a:ext cx="568110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latin typeface="+mj-ea"/>
                <a:ea typeface="+mj-ea"/>
              </a:rPr>
              <a:t>若对所有的         </a:t>
            </a:r>
            <a:r>
              <a:rPr lang="zh-CN" sz="2000" b="1" dirty="0" smtClean="0">
                <a:latin typeface="+mj-ea"/>
                <a:ea typeface="+mj-ea"/>
              </a:rPr>
              <a:t>，有</a:t>
            </a:r>
            <a:r>
              <a:rPr lang="en-US" altLang="zh-CN" sz="2000" b="1" dirty="0" smtClean="0">
                <a:latin typeface="+mj-ea"/>
                <a:ea typeface="+mj-ea"/>
              </a:rPr>
              <a:t>      </a:t>
            </a:r>
            <a:r>
              <a:rPr lang="zh-CN" sz="2000" b="1" dirty="0" smtClean="0">
                <a:latin typeface="+mj-ea"/>
                <a:ea typeface="+mj-ea"/>
              </a:rPr>
              <a:t>          </a:t>
            </a:r>
            <a:r>
              <a:rPr lang="zh-CN" sz="2000" b="1" dirty="0">
                <a:latin typeface="+mj-ea"/>
                <a:ea typeface="+mj-ea"/>
              </a:rPr>
              <a:t>，</a:t>
            </a:r>
            <a:r>
              <a:rPr lang="zh-CN" sz="2000" b="1" dirty="0" smtClean="0">
                <a:latin typeface="+mj-ea"/>
                <a:ea typeface="+mj-ea"/>
              </a:rPr>
              <a:t>但</a:t>
            </a:r>
            <a:r>
              <a:rPr lang="en-US" altLang="zh-CN" sz="2000" b="1" dirty="0" smtClean="0">
                <a:latin typeface="+mj-ea"/>
                <a:ea typeface="+mj-ea"/>
              </a:rPr>
              <a:t>  </a:t>
            </a:r>
            <a:r>
              <a:rPr lang="zh-CN" sz="2000" b="1" dirty="0" smtClean="0">
                <a:latin typeface="+mj-ea"/>
                <a:ea typeface="+mj-ea"/>
              </a:rPr>
              <a:t>           </a:t>
            </a:r>
            <a:r>
              <a:rPr lang="zh-CN" altLang="en-US" sz="2000" b="1" dirty="0" smtClean="0">
                <a:latin typeface="+mj-ea"/>
                <a:ea typeface="+mj-ea"/>
              </a:rPr>
              <a:t>。</a:t>
            </a:r>
            <a:endParaRPr lang="zh-CN" sz="2000" b="1" dirty="0">
              <a:latin typeface="+mj-ea"/>
              <a:ea typeface="+mj-ea"/>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4194470165"/>
              </p:ext>
            </p:extLst>
          </p:nvPr>
        </p:nvGraphicFramePr>
        <p:xfrm>
          <a:off x="505593" y="3484536"/>
          <a:ext cx="8170863" cy="947737"/>
        </p:xfrm>
        <a:graphic>
          <a:graphicData uri="http://schemas.openxmlformats.org/presentationml/2006/ole">
            <mc:AlternateContent xmlns:mc="http://schemas.openxmlformats.org/markup-compatibility/2006">
              <mc:Choice xmlns:v="urn:schemas-microsoft-com:vml" Requires="v">
                <p:oleObj spid="_x0000_s217855" name="Equation" r:id="rId21" imgW="3720960" imgH="431640" progId="Equation.DSMT4">
                  <p:embed/>
                </p:oleObj>
              </mc:Choice>
              <mc:Fallback>
                <p:oleObj name="Equation" r:id="rId21" imgW="3720960" imgH="431640" progId="Equation.DSMT4">
                  <p:embed/>
                  <p:pic>
                    <p:nvPicPr>
                      <p:cNvPr id="0" name=""/>
                      <p:cNvPicPr>
                        <a:picLocks noChangeAspect="1" noChangeArrowheads="1"/>
                      </p:cNvPicPr>
                      <p:nvPr/>
                    </p:nvPicPr>
                    <p:blipFill>
                      <a:blip r:embed="rId22"/>
                      <a:srcRect/>
                      <a:stretch>
                        <a:fillRect/>
                      </a:stretch>
                    </p:blipFill>
                    <p:spPr bwMode="auto">
                      <a:xfrm>
                        <a:off x="505593" y="3484536"/>
                        <a:ext cx="8170863" cy="9477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22"/>
          <p:cNvGrpSpPr>
            <a:grpSpLocks/>
          </p:cNvGrpSpPr>
          <p:nvPr/>
        </p:nvGrpSpPr>
        <p:grpSpPr bwMode="auto">
          <a:xfrm>
            <a:off x="467544" y="4507065"/>
            <a:ext cx="7943850" cy="1154113"/>
            <a:chOff x="0" y="0"/>
            <a:chExt cx="5004" cy="727"/>
          </a:xfrm>
        </p:grpSpPr>
        <p:sp>
          <p:nvSpPr>
            <p:cNvPr id="27" name="Rectangle 23"/>
            <p:cNvSpPr>
              <a:spLocks noChangeArrowheads="1"/>
            </p:cNvSpPr>
            <p:nvPr/>
          </p:nvSpPr>
          <p:spPr bwMode="auto">
            <a:xfrm>
              <a:off x="382" y="109"/>
              <a:ext cx="1524"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400" b="1" dirty="0">
                  <a:latin typeface="+mj-ea"/>
                  <a:ea typeface="+mj-ea"/>
                </a:rPr>
                <a:t>  </a:t>
              </a:r>
              <a:r>
                <a:rPr lang="zh-CN" sz="2400" b="1" dirty="0">
                  <a:latin typeface="+mj-ea"/>
                  <a:ea typeface="+mj-ea"/>
                </a:rPr>
                <a:t>所有事件</a:t>
              </a:r>
            </a:p>
            <a:p>
              <a:r>
                <a:rPr lang="zh-CN" sz="2400" b="1" dirty="0">
                  <a:latin typeface="+mj-ea"/>
                  <a:ea typeface="+mj-ea"/>
                </a:rPr>
                <a:t>可分成两类</a:t>
              </a:r>
            </a:p>
          </p:txBody>
        </p:sp>
        <p:sp>
          <p:nvSpPr>
            <p:cNvPr id="28" name="AutoShape 24"/>
            <p:cNvSpPr>
              <a:spLocks/>
            </p:cNvSpPr>
            <p:nvPr/>
          </p:nvSpPr>
          <p:spPr bwMode="auto">
            <a:xfrm>
              <a:off x="1660" y="161"/>
              <a:ext cx="64" cy="531"/>
            </a:xfrm>
            <a:prstGeom prst="leftBrace">
              <a:avLst>
                <a:gd name="adj1" fmla="val 69141"/>
                <a:gd name="adj2" fmla="val 50000"/>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j-ea"/>
                <a:ea typeface="+mj-ea"/>
              </a:endParaRPr>
            </a:p>
          </p:txBody>
        </p:sp>
        <p:sp>
          <p:nvSpPr>
            <p:cNvPr id="29" name="Rectangle 25"/>
            <p:cNvSpPr>
              <a:spLocks noChangeArrowheads="1"/>
            </p:cNvSpPr>
            <p:nvPr/>
          </p:nvSpPr>
          <p:spPr bwMode="auto">
            <a:xfrm>
              <a:off x="1742" y="0"/>
              <a:ext cx="326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400" b="1" dirty="0">
                  <a:solidFill>
                    <a:srgbClr val="0000FF"/>
                  </a:solidFill>
                  <a:latin typeface="+mj-ea"/>
                  <a:ea typeface="+mj-ea"/>
                </a:rPr>
                <a:t>有意义的事件，但不可能发生。</a:t>
              </a:r>
            </a:p>
          </p:txBody>
        </p:sp>
        <p:sp>
          <p:nvSpPr>
            <p:cNvPr id="30" name="Rectangle 26"/>
            <p:cNvSpPr>
              <a:spLocks noChangeArrowheads="1"/>
            </p:cNvSpPr>
            <p:nvPr/>
          </p:nvSpPr>
          <p:spPr bwMode="auto">
            <a:xfrm>
              <a:off x="1742" y="436"/>
              <a:ext cx="31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400" b="1" dirty="0">
                  <a:solidFill>
                    <a:srgbClr val="0000FF"/>
                  </a:solidFill>
                  <a:latin typeface="+mj-ea"/>
                  <a:ea typeface="+mj-ea"/>
                </a:rPr>
                <a:t>可能发生的事件，但无意义。</a:t>
              </a:r>
            </a:p>
          </p:txBody>
        </p:sp>
        <p:sp>
          <p:nvSpPr>
            <p:cNvPr id="31" name="Rectangle 27"/>
            <p:cNvSpPr>
              <a:spLocks noChangeArrowheads="1"/>
            </p:cNvSpPr>
            <p:nvPr/>
          </p:nvSpPr>
          <p:spPr bwMode="auto">
            <a:xfrm>
              <a:off x="0" y="210"/>
              <a:ext cx="13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400" b="1">
                  <a:latin typeface="+mj-ea"/>
                  <a:ea typeface="+mj-ea"/>
                </a:rPr>
                <a:t>即：</a:t>
              </a:r>
            </a:p>
          </p:txBody>
        </p:sp>
      </p:grpSp>
      <p:sp>
        <p:nvSpPr>
          <p:cNvPr id="32" name="矩形 31"/>
          <p:cNvSpPr/>
          <p:nvPr/>
        </p:nvSpPr>
        <p:spPr>
          <a:xfrm>
            <a:off x="1444910" y="5877272"/>
            <a:ext cx="5647369" cy="830997"/>
          </a:xfrm>
          <a:prstGeom prst="rect">
            <a:avLst/>
          </a:prstGeom>
        </p:spPr>
        <p:txBody>
          <a:bodyPr wrap="square">
            <a:spAutoFit/>
          </a:bodyPr>
          <a:lstStyle/>
          <a:p>
            <a:r>
              <a:rPr lang="zh-CN" altLang="zh-CN" sz="2400" b="1" dirty="0">
                <a:solidFill>
                  <a:srgbClr val="FF0000"/>
                </a:solidFill>
                <a:latin typeface="+mj-ea"/>
                <a:ea typeface="+mj-ea"/>
              </a:rPr>
              <a:t>对此类信源，加权熵为零，但传统熵并不为零。</a:t>
            </a:r>
          </a:p>
        </p:txBody>
      </p:sp>
    </p:spTree>
    <p:extLst>
      <p:ext uri="{BB962C8B-B14F-4D97-AF65-F5344CB8AC3E}">
        <p14:creationId xmlns:p14="http://schemas.microsoft.com/office/powerpoint/2010/main" val="2270168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10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0" grpId="0"/>
      <p:bldP spid="3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 </a:t>
            </a:r>
            <a:r>
              <a:rPr lang="zh-CN" altLang="en-US" dirty="0" smtClean="0"/>
              <a:t>最大加权熵的求解</a:t>
            </a:r>
            <a:endParaRPr lang="zh-CN" altLang="en-US" dirty="0"/>
          </a:p>
        </p:txBody>
      </p:sp>
      <p:sp>
        <p:nvSpPr>
          <p:cNvPr id="3" name="内容占位符 2"/>
          <p:cNvSpPr>
            <a:spLocks noGrp="1"/>
          </p:cNvSpPr>
          <p:nvPr>
            <p:ph idx="1"/>
          </p:nvPr>
        </p:nvSpPr>
        <p:spPr>
          <a:xfrm>
            <a:off x="539552" y="1196752"/>
            <a:ext cx="8064896" cy="5040560"/>
          </a:xfrm>
        </p:spPr>
        <p:txBody>
          <a:bodyPr>
            <a:normAutofit/>
          </a:bodyPr>
          <a:lstStyle/>
          <a:p>
            <a:r>
              <a:rPr lang="zh-CN" altLang="en-US" sz="2800" dirty="0" smtClean="0">
                <a:solidFill>
                  <a:srgbClr val="C00000"/>
                </a:solidFill>
              </a:rPr>
              <a:t>问题</a:t>
            </a:r>
            <a:r>
              <a:rPr lang="zh-CN" altLang="en-US" sz="2800" dirty="0" smtClean="0"/>
              <a:t>：</a:t>
            </a:r>
            <a:endParaRPr lang="en-US" altLang="zh-CN" sz="2800" dirty="0" smtClean="0"/>
          </a:p>
          <a:p>
            <a:pPr lvl="1"/>
            <a:r>
              <a:rPr lang="zh-CN" altLang="en-US" sz="2400" dirty="0" smtClean="0"/>
              <a:t>给定                     ，求          ，使得                   最大</a:t>
            </a:r>
            <a:r>
              <a:rPr lang="zh-CN" altLang="en-US" sz="2600" dirty="0" smtClean="0"/>
              <a:t>。</a:t>
            </a:r>
            <a:endParaRPr lang="en-US" altLang="zh-CN" sz="2600" dirty="0" smtClean="0"/>
          </a:p>
          <a:p>
            <a:r>
              <a:rPr lang="zh-CN" altLang="en-US" sz="2600" dirty="0" smtClean="0">
                <a:solidFill>
                  <a:srgbClr val="C00000"/>
                </a:solidFill>
              </a:rPr>
              <a:t>求解</a:t>
            </a:r>
            <a:r>
              <a:rPr lang="zh-CN" altLang="en-US" sz="2600" dirty="0" smtClean="0"/>
              <a:t>：</a:t>
            </a:r>
            <a:endParaRPr lang="en-US" altLang="zh-CN" sz="2600" dirty="0" smtClean="0"/>
          </a:p>
          <a:p>
            <a:pPr lvl="1"/>
            <a:r>
              <a:rPr lang="zh-CN" altLang="zh-CN" sz="2400" dirty="0"/>
              <a:t>设定辅助</a:t>
            </a:r>
            <a:r>
              <a:rPr lang="zh-CN" altLang="zh-CN" sz="2400" dirty="0" smtClean="0"/>
              <a:t>函数</a:t>
            </a:r>
            <a:r>
              <a:rPr lang="en-US" altLang="zh-CN" sz="2400" i="1" dirty="0" smtClean="0"/>
              <a:t>F</a:t>
            </a:r>
          </a:p>
          <a:p>
            <a:pPr lvl="1"/>
            <a:endParaRPr lang="en-US" altLang="zh-CN" sz="2400" i="1" dirty="0"/>
          </a:p>
          <a:p>
            <a:pPr lvl="1"/>
            <a:r>
              <a:rPr lang="zh-CN" altLang="zh-CN" sz="2400" dirty="0" smtClean="0"/>
              <a:t>求</a:t>
            </a:r>
            <a:r>
              <a:rPr lang="en-US" altLang="zh-CN" sz="2400" dirty="0" smtClean="0"/>
              <a:t> </a:t>
            </a:r>
            <a:r>
              <a:rPr lang="en-US" altLang="zh-CN" sz="2400" i="1" dirty="0" smtClean="0"/>
              <a:t>F </a:t>
            </a:r>
            <a:r>
              <a:rPr lang="zh-CN" altLang="zh-CN" sz="2400" dirty="0" smtClean="0"/>
              <a:t>关于         </a:t>
            </a:r>
            <a:r>
              <a:rPr lang="zh-CN" altLang="zh-CN" sz="2400" dirty="0"/>
              <a:t>的偏导数，列出</a:t>
            </a:r>
            <a:r>
              <a:rPr lang="zh-CN" altLang="zh-CN" sz="2400" dirty="0" smtClean="0"/>
              <a:t>方程组</a:t>
            </a:r>
            <a:r>
              <a:rPr lang="zh-CN" altLang="en-US" sz="2400" dirty="0" smtClean="0"/>
              <a:t>，先：</a:t>
            </a:r>
            <a:endParaRPr lang="zh-CN" altLang="zh-CN" sz="2400" dirty="0"/>
          </a:p>
          <a:p>
            <a:pPr lvl="1"/>
            <a:endParaRPr lang="zh-CN" altLang="zh-CN" sz="2400" i="1" dirty="0"/>
          </a:p>
          <a:p>
            <a:pPr lvl="1"/>
            <a:endParaRPr lang="en-US" altLang="zh-CN" sz="2400"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107</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3710736434"/>
              </p:ext>
            </p:extLst>
          </p:nvPr>
        </p:nvGraphicFramePr>
        <p:xfrm>
          <a:off x="1907704" y="1772816"/>
          <a:ext cx="1708190" cy="504056"/>
        </p:xfrm>
        <a:graphic>
          <a:graphicData uri="http://schemas.openxmlformats.org/presentationml/2006/ole">
            <mc:AlternateContent xmlns:mc="http://schemas.openxmlformats.org/markup-compatibility/2006">
              <mc:Choice xmlns:v="urn:schemas-microsoft-com:vml" Requires="v">
                <p:oleObj spid="_x0000_s225682" name="Equation" r:id="rId3" imgW="774360" imgH="228600" progId="Equation.DSMT4">
                  <p:embed/>
                </p:oleObj>
              </mc:Choice>
              <mc:Fallback>
                <p:oleObj name="Equation" r:id="rId3" imgW="774360" imgH="228600" progId="Equation.DSMT4">
                  <p:embed/>
                  <p:pic>
                    <p:nvPicPr>
                      <p:cNvPr id="0" name=""/>
                      <p:cNvPicPr>
                        <a:picLocks noChangeAspect="1" noChangeArrowheads="1"/>
                      </p:cNvPicPr>
                      <p:nvPr/>
                    </p:nvPicPr>
                    <p:blipFill>
                      <a:blip r:embed="rId4"/>
                      <a:srcRect/>
                      <a:stretch>
                        <a:fillRect/>
                      </a:stretch>
                    </p:blipFill>
                    <p:spPr bwMode="auto">
                      <a:xfrm>
                        <a:off x="1907704" y="1772816"/>
                        <a:ext cx="1708190"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57619498"/>
              </p:ext>
            </p:extLst>
          </p:nvPr>
        </p:nvGraphicFramePr>
        <p:xfrm>
          <a:off x="4323311" y="1708303"/>
          <a:ext cx="896761" cy="520700"/>
        </p:xfrm>
        <a:graphic>
          <a:graphicData uri="http://schemas.openxmlformats.org/presentationml/2006/ole">
            <mc:AlternateContent xmlns:mc="http://schemas.openxmlformats.org/markup-compatibility/2006">
              <mc:Choice xmlns:v="urn:schemas-microsoft-com:vml" Requires="v">
                <p:oleObj spid="_x0000_s225683" name="Equation" r:id="rId5" imgW="393480" imgH="228600" progId="Equation.DSMT4">
                  <p:embed/>
                </p:oleObj>
              </mc:Choice>
              <mc:Fallback>
                <p:oleObj name="Equation" r:id="rId5" imgW="393480" imgH="228600" progId="Equation.DSMT4">
                  <p:embed/>
                  <p:pic>
                    <p:nvPicPr>
                      <p:cNvPr id="0" name=""/>
                      <p:cNvPicPr>
                        <a:picLocks noChangeAspect="1" noChangeArrowheads="1"/>
                      </p:cNvPicPr>
                      <p:nvPr/>
                    </p:nvPicPr>
                    <p:blipFill>
                      <a:blip r:embed="rId6"/>
                      <a:srcRect/>
                      <a:stretch>
                        <a:fillRect/>
                      </a:stretch>
                    </p:blipFill>
                    <p:spPr bwMode="auto">
                      <a:xfrm>
                        <a:off x="4323311" y="1708303"/>
                        <a:ext cx="896761"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60769350"/>
              </p:ext>
            </p:extLst>
          </p:nvPr>
        </p:nvGraphicFramePr>
        <p:xfrm>
          <a:off x="6136704" y="1810533"/>
          <a:ext cx="1531640" cy="394331"/>
        </p:xfrm>
        <a:graphic>
          <a:graphicData uri="http://schemas.openxmlformats.org/presentationml/2006/ole">
            <mc:AlternateContent xmlns:mc="http://schemas.openxmlformats.org/markup-compatibility/2006">
              <mc:Choice xmlns:v="urn:schemas-microsoft-com:vml" Requires="v">
                <p:oleObj spid="_x0000_s225684" name="Equation" r:id="rId7" imgW="888840" imgH="228600" progId="Equation.DSMT4">
                  <p:embed/>
                </p:oleObj>
              </mc:Choice>
              <mc:Fallback>
                <p:oleObj name="Equation" r:id="rId7" imgW="888840" imgH="228600" progId="Equation.DSMT4">
                  <p:embed/>
                  <p:pic>
                    <p:nvPicPr>
                      <p:cNvPr id="0" name=""/>
                      <p:cNvPicPr>
                        <a:picLocks noChangeAspect="1" noChangeArrowheads="1"/>
                      </p:cNvPicPr>
                      <p:nvPr/>
                    </p:nvPicPr>
                    <p:blipFill>
                      <a:blip r:embed="rId8"/>
                      <a:srcRect/>
                      <a:stretch>
                        <a:fillRect/>
                      </a:stretch>
                    </p:blipFill>
                    <p:spPr bwMode="auto">
                      <a:xfrm>
                        <a:off x="6136704" y="1810533"/>
                        <a:ext cx="1531640" cy="394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78372553"/>
              </p:ext>
            </p:extLst>
          </p:nvPr>
        </p:nvGraphicFramePr>
        <p:xfrm>
          <a:off x="1154236" y="3119884"/>
          <a:ext cx="6802140" cy="885180"/>
        </p:xfrm>
        <a:graphic>
          <a:graphicData uri="http://schemas.openxmlformats.org/presentationml/2006/ole">
            <mc:AlternateContent xmlns:mc="http://schemas.openxmlformats.org/markup-compatibility/2006">
              <mc:Choice xmlns:v="urn:schemas-microsoft-com:vml" Requires="v">
                <p:oleObj spid="_x0000_s225685" name="Equation" r:id="rId9" imgW="3314520" imgH="431640" progId="Equation.DSMT4">
                  <p:embed/>
                </p:oleObj>
              </mc:Choice>
              <mc:Fallback>
                <p:oleObj name="Equation" r:id="rId9" imgW="3314520" imgH="431640" progId="Equation.DSMT4">
                  <p:embed/>
                  <p:pic>
                    <p:nvPicPr>
                      <p:cNvPr id="0" name=""/>
                      <p:cNvPicPr>
                        <a:picLocks noChangeAspect="1" noChangeArrowheads="1"/>
                      </p:cNvPicPr>
                      <p:nvPr/>
                    </p:nvPicPr>
                    <p:blipFill>
                      <a:blip r:embed="rId10"/>
                      <a:srcRect/>
                      <a:stretch>
                        <a:fillRect/>
                      </a:stretch>
                    </p:blipFill>
                    <p:spPr bwMode="auto">
                      <a:xfrm>
                        <a:off x="1154236" y="3119884"/>
                        <a:ext cx="6802140" cy="8851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558705899"/>
              </p:ext>
            </p:extLst>
          </p:nvPr>
        </p:nvGraphicFramePr>
        <p:xfrm>
          <a:off x="2483768" y="3891028"/>
          <a:ext cx="799989" cy="464418"/>
        </p:xfrm>
        <a:graphic>
          <a:graphicData uri="http://schemas.openxmlformats.org/presentationml/2006/ole">
            <mc:AlternateContent xmlns:mc="http://schemas.openxmlformats.org/markup-compatibility/2006">
              <mc:Choice xmlns:v="urn:schemas-microsoft-com:vml" Requires="v">
                <p:oleObj spid="_x0000_s225686" name="Equation" r:id="rId11" imgW="393480" imgH="228600" progId="Equation.DSMT4">
                  <p:embed/>
                </p:oleObj>
              </mc:Choice>
              <mc:Fallback>
                <p:oleObj name="Equation" r:id="rId11" imgW="393480" imgH="228600" progId="Equation.DSMT4">
                  <p:embed/>
                  <p:pic>
                    <p:nvPicPr>
                      <p:cNvPr id="0" name=""/>
                      <p:cNvPicPr>
                        <a:picLocks noChangeAspect="1" noChangeArrowheads="1"/>
                      </p:cNvPicPr>
                      <p:nvPr/>
                    </p:nvPicPr>
                    <p:blipFill>
                      <a:blip r:embed="rId12"/>
                      <a:srcRect/>
                      <a:stretch>
                        <a:fillRect/>
                      </a:stretch>
                    </p:blipFill>
                    <p:spPr bwMode="auto">
                      <a:xfrm>
                        <a:off x="2483768" y="3891028"/>
                        <a:ext cx="799989" cy="4644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82813115"/>
              </p:ext>
            </p:extLst>
          </p:nvPr>
        </p:nvGraphicFramePr>
        <p:xfrm>
          <a:off x="683568" y="4293096"/>
          <a:ext cx="7812088" cy="950912"/>
        </p:xfrm>
        <a:graphic>
          <a:graphicData uri="http://schemas.openxmlformats.org/presentationml/2006/ole">
            <mc:AlternateContent xmlns:mc="http://schemas.openxmlformats.org/markup-compatibility/2006">
              <mc:Choice xmlns:v="urn:schemas-microsoft-com:vml" Requires="v">
                <p:oleObj spid="_x0000_s225687" name="Equation" r:id="rId13" imgW="3543120" imgH="431640" progId="Equation.DSMT4">
                  <p:embed/>
                </p:oleObj>
              </mc:Choice>
              <mc:Fallback>
                <p:oleObj name="Equation" r:id="rId13" imgW="3543120" imgH="431640" progId="Equation.DSMT4">
                  <p:embed/>
                  <p:pic>
                    <p:nvPicPr>
                      <p:cNvPr id="0" name=""/>
                      <p:cNvPicPr>
                        <a:picLocks noChangeAspect="1" noChangeArrowheads="1"/>
                      </p:cNvPicPr>
                      <p:nvPr/>
                    </p:nvPicPr>
                    <p:blipFill>
                      <a:blip r:embed="rId14"/>
                      <a:srcRect/>
                      <a:stretch>
                        <a:fillRect/>
                      </a:stretch>
                    </p:blipFill>
                    <p:spPr bwMode="auto">
                      <a:xfrm>
                        <a:off x="683568" y="4293096"/>
                        <a:ext cx="7812088" cy="9509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740358778"/>
              </p:ext>
            </p:extLst>
          </p:nvPr>
        </p:nvGraphicFramePr>
        <p:xfrm>
          <a:off x="201613" y="5157788"/>
          <a:ext cx="5595937" cy="977900"/>
        </p:xfrm>
        <a:graphic>
          <a:graphicData uri="http://schemas.openxmlformats.org/presentationml/2006/ole">
            <mc:AlternateContent xmlns:mc="http://schemas.openxmlformats.org/markup-compatibility/2006">
              <mc:Choice xmlns:v="urn:schemas-microsoft-com:vml" Requires="v">
                <p:oleObj spid="_x0000_s225688" name="Equation" r:id="rId15" imgW="2971800" imgH="444240" progId="Equation.DSMT4">
                  <p:embed/>
                </p:oleObj>
              </mc:Choice>
              <mc:Fallback>
                <p:oleObj name="Equation" r:id="rId15" imgW="2971800" imgH="444240" progId="Equation.DSMT4">
                  <p:embed/>
                  <p:pic>
                    <p:nvPicPr>
                      <p:cNvPr id="0" name=""/>
                      <p:cNvPicPr>
                        <a:picLocks noChangeAspect="1" noChangeArrowheads="1"/>
                      </p:cNvPicPr>
                      <p:nvPr/>
                    </p:nvPicPr>
                    <p:blipFill>
                      <a:blip r:embed="rId16"/>
                      <a:srcRect/>
                      <a:stretch>
                        <a:fillRect/>
                      </a:stretch>
                    </p:blipFill>
                    <p:spPr bwMode="auto">
                      <a:xfrm>
                        <a:off x="201613" y="5157788"/>
                        <a:ext cx="5595937"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9"/>
          <p:cNvGrpSpPr>
            <a:grpSpLocks/>
          </p:cNvGrpSpPr>
          <p:nvPr/>
        </p:nvGrpSpPr>
        <p:grpSpPr bwMode="auto">
          <a:xfrm>
            <a:off x="4340225" y="5385792"/>
            <a:ext cx="4478338" cy="738188"/>
            <a:chOff x="0" y="0"/>
            <a:chExt cx="2821" cy="465"/>
          </a:xfrm>
        </p:grpSpPr>
        <p:graphicFrame>
          <p:nvGraphicFramePr>
            <p:cNvPr id="14" name="Object 20"/>
            <p:cNvGraphicFramePr>
              <a:graphicFrameLocks noChangeAspect="1"/>
            </p:cNvGraphicFramePr>
            <p:nvPr>
              <p:extLst>
                <p:ext uri="{D42A27DB-BD31-4B8C-83A1-F6EECF244321}">
                  <p14:modId xmlns:p14="http://schemas.microsoft.com/office/powerpoint/2010/main" val="4288545852"/>
                </p:ext>
              </p:extLst>
            </p:nvPr>
          </p:nvGraphicFramePr>
          <p:xfrm>
            <a:off x="855" y="0"/>
            <a:ext cx="1966" cy="317"/>
          </p:xfrm>
          <a:graphic>
            <a:graphicData uri="http://schemas.openxmlformats.org/presentationml/2006/ole">
              <mc:AlternateContent xmlns:mc="http://schemas.openxmlformats.org/markup-compatibility/2006">
                <mc:Choice xmlns:v="urn:schemas-microsoft-com:vml" Requires="v">
                  <p:oleObj spid="_x0000_s225689" name="Equation" r:id="rId17" imgW="1562040" imgH="228600" progId="Equation.DSMT4">
                    <p:embed/>
                  </p:oleObj>
                </mc:Choice>
                <mc:Fallback>
                  <p:oleObj name="Equation" r:id="rId17" imgW="1562040" imgH="228600" progId="Equation.DSMT4">
                    <p:embed/>
                    <p:pic>
                      <p:nvPicPr>
                        <p:cNvPr id="0" name=""/>
                        <p:cNvPicPr>
                          <a:picLocks noChangeAspect="1" noChangeArrowheads="1"/>
                        </p:cNvPicPr>
                        <p:nvPr/>
                      </p:nvPicPr>
                      <p:blipFill>
                        <a:blip r:embed="rId18"/>
                        <a:srcRect/>
                        <a:stretch>
                          <a:fillRect/>
                        </a:stretch>
                      </p:blipFill>
                      <p:spPr bwMode="auto">
                        <a:xfrm>
                          <a:off x="855" y="0"/>
                          <a:ext cx="1966"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Line 21"/>
            <p:cNvSpPr>
              <a:spLocks noChangeShapeType="1"/>
            </p:cNvSpPr>
            <p:nvPr/>
          </p:nvSpPr>
          <p:spPr bwMode="auto">
            <a:xfrm>
              <a:off x="0" y="14"/>
              <a:ext cx="256" cy="283"/>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2"/>
            <p:cNvSpPr>
              <a:spLocks noChangeShapeType="1"/>
            </p:cNvSpPr>
            <p:nvPr/>
          </p:nvSpPr>
          <p:spPr bwMode="auto">
            <a:xfrm>
              <a:off x="552" y="182"/>
              <a:ext cx="256" cy="283"/>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17" name="直接连接符 16"/>
          <p:cNvCxnSpPr/>
          <p:nvPr/>
        </p:nvCxnSpPr>
        <p:spPr>
          <a:xfrm>
            <a:off x="683568" y="5157192"/>
            <a:ext cx="4063057"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直接连接符 17"/>
          <p:cNvCxnSpPr/>
          <p:nvPr/>
        </p:nvCxnSpPr>
        <p:spPr>
          <a:xfrm>
            <a:off x="1559868" y="3789040"/>
            <a:ext cx="4063057"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45184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anim calcmode="lin" valueType="num">
                                      <p:cBhvr>
                                        <p:cTn id="8"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50"/>
                                        <p:tgtEl>
                                          <p:spTgt spid="6"/>
                                        </p:tgtEl>
                                      </p:cBhvr>
                                    </p:animEffect>
                                    <p:anim calcmode="lin" valueType="num">
                                      <p:cBhvr>
                                        <p:cTn id="13" dur="750" fill="hold"/>
                                        <p:tgtEl>
                                          <p:spTgt spid="6"/>
                                        </p:tgtEl>
                                        <p:attrNameLst>
                                          <p:attrName>ppt_x</p:attrName>
                                        </p:attrNameLst>
                                      </p:cBhvr>
                                      <p:tavLst>
                                        <p:tav tm="0">
                                          <p:val>
                                            <p:strVal val="#ppt_x"/>
                                          </p:val>
                                        </p:tav>
                                        <p:tav tm="100000">
                                          <p:val>
                                            <p:strVal val="#ppt_x"/>
                                          </p:val>
                                        </p:tav>
                                      </p:tavLst>
                                    </p:anim>
                                    <p:anim calcmode="lin" valueType="num">
                                      <p:cBhvr>
                                        <p:cTn id="14" dur="75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anim calcmode="lin" valueType="num">
                                      <p:cBhvr>
                                        <p:cTn id="23" dur="750" fill="hold"/>
                                        <p:tgtEl>
                                          <p:spTgt spid="8"/>
                                        </p:tgtEl>
                                        <p:attrNameLst>
                                          <p:attrName>ppt_x</p:attrName>
                                        </p:attrNameLst>
                                      </p:cBhvr>
                                      <p:tavLst>
                                        <p:tav tm="0">
                                          <p:val>
                                            <p:strVal val="#ppt_x"/>
                                          </p:val>
                                        </p:tav>
                                        <p:tav tm="100000">
                                          <p:val>
                                            <p:strVal val="#ppt_x"/>
                                          </p:val>
                                        </p:tav>
                                      </p:tavLst>
                                    </p:anim>
                                    <p:anim calcmode="lin" valueType="num">
                                      <p:cBhvr>
                                        <p:cTn id="24" dur="75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750"/>
                                        <p:tgtEl>
                                          <p:spTgt spid="3">
                                            <p:txEl>
                                              <p:pRg st="1" end="1"/>
                                            </p:txEl>
                                          </p:spTgt>
                                        </p:tgtEl>
                                      </p:cBhvr>
                                    </p:animEffect>
                                    <p:anim calcmode="lin" valueType="num">
                                      <p:cBhvr>
                                        <p:cTn id="28"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750"/>
                                        <p:tgtEl>
                                          <p:spTgt spid="3">
                                            <p:txEl>
                                              <p:pRg st="2" end="2"/>
                                            </p:txEl>
                                          </p:spTgt>
                                        </p:tgtEl>
                                      </p:cBhvr>
                                    </p:animEffect>
                                    <p:anim calcmode="lin" valueType="num">
                                      <p:cBhvr>
                                        <p:cTn id="35"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6" dur="750" fill="hold"/>
                                        <p:tgtEl>
                                          <p:spTgt spid="3">
                                            <p:txEl>
                                              <p:pRg st="2" end="2"/>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750"/>
                                        <p:tgtEl>
                                          <p:spTgt spid="3">
                                            <p:txEl>
                                              <p:pRg st="3" end="3"/>
                                            </p:txEl>
                                          </p:spTgt>
                                        </p:tgtEl>
                                      </p:cBhvr>
                                    </p:animEffect>
                                    <p:anim calcmode="lin" valueType="num">
                                      <p:cBhvr>
                                        <p:cTn id="40"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750" fill="hold"/>
                                        <p:tgtEl>
                                          <p:spTgt spid="3">
                                            <p:txEl>
                                              <p:pRg st="3" end="3"/>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750"/>
                                        <p:tgtEl>
                                          <p:spTgt spid="9"/>
                                        </p:tgtEl>
                                      </p:cBhvr>
                                    </p:animEffect>
                                    <p:anim calcmode="lin" valueType="num">
                                      <p:cBhvr>
                                        <p:cTn id="45" dur="750" fill="hold"/>
                                        <p:tgtEl>
                                          <p:spTgt spid="9"/>
                                        </p:tgtEl>
                                        <p:attrNameLst>
                                          <p:attrName>ppt_x</p:attrName>
                                        </p:attrNameLst>
                                      </p:cBhvr>
                                      <p:tavLst>
                                        <p:tav tm="0">
                                          <p:val>
                                            <p:strVal val="#ppt_x"/>
                                          </p:val>
                                        </p:tav>
                                        <p:tav tm="100000">
                                          <p:val>
                                            <p:strVal val="#ppt_x"/>
                                          </p:val>
                                        </p:tav>
                                      </p:tavLst>
                                    </p:anim>
                                    <p:anim calcmode="lin" valueType="num">
                                      <p:cBhvr>
                                        <p:cTn id="46"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Effect transition="in" filter="fade">
                                      <p:cBhvr>
                                        <p:cTn id="51" dur="750"/>
                                        <p:tgtEl>
                                          <p:spTgt spid="3">
                                            <p:txEl>
                                              <p:pRg st="5" end="5"/>
                                            </p:txEl>
                                          </p:spTgt>
                                        </p:tgtEl>
                                      </p:cBhvr>
                                    </p:animEffect>
                                    <p:anim calcmode="lin" valueType="num">
                                      <p:cBhvr>
                                        <p:cTn id="52"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3" dur="750" fill="hold"/>
                                        <p:tgtEl>
                                          <p:spTgt spid="3">
                                            <p:txEl>
                                              <p:pRg st="5" end="5"/>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750"/>
                                        <p:tgtEl>
                                          <p:spTgt spid="10"/>
                                        </p:tgtEl>
                                      </p:cBhvr>
                                    </p:animEffect>
                                    <p:anim calcmode="lin" valueType="num">
                                      <p:cBhvr>
                                        <p:cTn id="57" dur="750" fill="hold"/>
                                        <p:tgtEl>
                                          <p:spTgt spid="10"/>
                                        </p:tgtEl>
                                        <p:attrNameLst>
                                          <p:attrName>ppt_x</p:attrName>
                                        </p:attrNameLst>
                                      </p:cBhvr>
                                      <p:tavLst>
                                        <p:tav tm="0">
                                          <p:val>
                                            <p:strVal val="#ppt_x"/>
                                          </p:val>
                                        </p:tav>
                                        <p:tav tm="100000">
                                          <p:val>
                                            <p:strVal val="#ppt_x"/>
                                          </p:val>
                                        </p:tav>
                                      </p:tavLst>
                                    </p:anim>
                                    <p:anim calcmode="lin" valueType="num">
                                      <p:cBhvr>
                                        <p:cTn id="58"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750"/>
                                        <p:tgtEl>
                                          <p:spTgt spid="11"/>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left)">
                                      <p:cBhvr>
                                        <p:cTn id="74" dur="750"/>
                                        <p:tgtEl>
                                          <p:spTgt spid="1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wipe(left)">
                                      <p:cBhvr>
                                        <p:cTn id="7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最大加权熵的求解</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108</a:t>
            </a:fld>
            <a:endParaRPr lang="en-US"/>
          </a:p>
        </p:txBody>
      </p:sp>
      <p:graphicFrame>
        <p:nvGraphicFramePr>
          <p:cNvPr id="6" name="Object 11"/>
          <p:cNvGraphicFramePr>
            <a:graphicFrameLocks noChangeAspect="1"/>
          </p:cNvGraphicFramePr>
          <p:nvPr>
            <p:extLst>
              <p:ext uri="{D42A27DB-BD31-4B8C-83A1-F6EECF244321}">
                <p14:modId xmlns:p14="http://schemas.microsoft.com/office/powerpoint/2010/main" val="652626946"/>
              </p:ext>
            </p:extLst>
          </p:nvPr>
        </p:nvGraphicFramePr>
        <p:xfrm>
          <a:off x="346571" y="1196752"/>
          <a:ext cx="5089525" cy="977900"/>
        </p:xfrm>
        <a:graphic>
          <a:graphicData uri="http://schemas.openxmlformats.org/presentationml/2006/ole">
            <mc:AlternateContent xmlns:mc="http://schemas.openxmlformats.org/markup-compatibility/2006">
              <mc:Choice xmlns:v="urn:schemas-microsoft-com:vml" Requires="v">
                <p:oleObj spid="_x0000_s241881" name="Equation" r:id="rId3" imgW="2425680" imgH="444240" progId="Equation.DSMT4">
                  <p:embed/>
                </p:oleObj>
              </mc:Choice>
              <mc:Fallback>
                <p:oleObj name="Equation" r:id="rId3" imgW="2425680" imgH="444240" progId="Equation.DSMT4">
                  <p:embed/>
                  <p:pic>
                    <p:nvPicPr>
                      <p:cNvPr id="0" name=""/>
                      <p:cNvPicPr>
                        <a:picLocks noChangeAspect="1" noChangeArrowheads="1"/>
                      </p:cNvPicPr>
                      <p:nvPr/>
                    </p:nvPicPr>
                    <p:blipFill>
                      <a:blip r:embed="rId4"/>
                      <a:srcRect/>
                      <a:stretch>
                        <a:fillRect/>
                      </a:stretch>
                    </p:blipFill>
                    <p:spPr bwMode="auto">
                      <a:xfrm>
                        <a:off x="346571" y="1196752"/>
                        <a:ext cx="5089525"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a:grpSpLocks/>
          </p:cNvGrpSpPr>
          <p:nvPr/>
        </p:nvGrpSpPr>
        <p:grpSpPr bwMode="auto">
          <a:xfrm>
            <a:off x="5618132" y="1280443"/>
            <a:ext cx="3259138" cy="977900"/>
            <a:chOff x="0" y="0"/>
            <a:chExt cx="2053" cy="616"/>
          </a:xfrm>
        </p:grpSpPr>
        <p:sp>
          <p:nvSpPr>
            <p:cNvPr id="8" name="Rectangle 13"/>
            <p:cNvSpPr>
              <a:spLocks noChangeArrowheads="1"/>
            </p:cNvSpPr>
            <p:nvPr/>
          </p:nvSpPr>
          <p:spPr bwMode="auto">
            <a:xfrm>
              <a:off x="0" y="96"/>
              <a:ext cx="20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400" b="1" dirty="0">
                  <a:latin typeface="+mj-ea"/>
                  <a:ea typeface="+mj-ea"/>
                </a:rPr>
                <a:t>令                ，可得：</a:t>
              </a:r>
            </a:p>
          </p:txBody>
        </p:sp>
        <p:graphicFrame>
          <p:nvGraphicFramePr>
            <p:cNvPr id="9" name="Object 14"/>
            <p:cNvGraphicFramePr>
              <a:graphicFrameLocks noChangeAspect="1"/>
            </p:cNvGraphicFramePr>
            <p:nvPr>
              <p:extLst>
                <p:ext uri="{D42A27DB-BD31-4B8C-83A1-F6EECF244321}">
                  <p14:modId xmlns:p14="http://schemas.microsoft.com/office/powerpoint/2010/main" val="923071074"/>
                </p:ext>
              </p:extLst>
            </p:nvPr>
          </p:nvGraphicFramePr>
          <p:xfrm>
            <a:off x="156" y="0"/>
            <a:ext cx="1021" cy="616"/>
          </p:xfrm>
          <a:graphic>
            <a:graphicData uri="http://schemas.openxmlformats.org/presentationml/2006/ole">
              <mc:AlternateContent xmlns:mc="http://schemas.openxmlformats.org/markup-compatibility/2006">
                <mc:Choice xmlns:v="urn:schemas-microsoft-com:vml" Requires="v">
                  <p:oleObj spid="_x0000_s241882" name="Equation" r:id="rId5" imgW="736560" imgH="444240" progId="Equation.DSMT4">
                    <p:embed/>
                  </p:oleObj>
                </mc:Choice>
                <mc:Fallback>
                  <p:oleObj name="Equation" r:id="rId5" imgW="736560" imgH="444240" progId="Equation.DSMT4">
                    <p:embed/>
                    <p:pic>
                      <p:nvPicPr>
                        <p:cNvPr id="0" name=""/>
                        <p:cNvPicPr>
                          <a:picLocks noChangeAspect="1" noChangeArrowheads="1"/>
                        </p:cNvPicPr>
                        <p:nvPr/>
                      </p:nvPicPr>
                      <p:blipFill>
                        <a:blip r:embed="rId6"/>
                        <a:srcRect/>
                        <a:stretch>
                          <a:fillRect/>
                        </a:stretch>
                      </p:blipFill>
                      <p:spPr bwMode="auto">
                        <a:xfrm>
                          <a:off x="156" y="0"/>
                          <a:ext cx="1021" cy="61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组合 22"/>
          <p:cNvGrpSpPr/>
          <p:nvPr/>
        </p:nvGrpSpPr>
        <p:grpSpPr>
          <a:xfrm>
            <a:off x="539255" y="2492896"/>
            <a:ext cx="6941843" cy="1697980"/>
            <a:chOff x="539255" y="2492896"/>
            <a:chExt cx="6941843" cy="1697980"/>
          </a:xfrm>
        </p:grpSpPr>
        <p:sp>
          <p:nvSpPr>
            <p:cNvPr id="10" name="Rectangle 4"/>
            <p:cNvSpPr>
              <a:spLocks noChangeArrowheads="1"/>
            </p:cNvSpPr>
            <p:nvPr/>
          </p:nvSpPr>
          <p:spPr bwMode="auto">
            <a:xfrm>
              <a:off x="539255" y="2492896"/>
              <a:ext cx="62071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3200" b="1" dirty="0">
                  <a:latin typeface="+mj-ea"/>
                  <a:ea typeface="+mj-ea"/>
                </a:rPr>
                <a:t>最大熵对应的输入信源分布为</a:t>
              </a:r>
              <a:r>
                <a:rPr lang="zh-CN" sz="3200" b="1" dirty="0">
                  <a:latin typeface="+mj-ea"/>
                  <a:ea typeface="+mj-ea"/>
                  <a:sym typeface="Wingdings" pitchFamily="2" charset="2"/>
                </a:rPr>
                <a:t>：</a:t>
              </a:r>
              <a:endParaRPr lang="zh-CN" sz="3200" b="1" dirty="0">
                <a:latin typeface="+mj-ea"/>
                <a:ea typeface="+mj-ea"/>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2244165325"/>
                </p:ext>
              </p:extLst>
            </p:nvPr>
          </p:nvGraphicFramePr>
          <p:xfrm>
            <a:off x="673137" y="3212976"/>
            <a:ext cx="2995613" cy="977900"/>
          </p:xfrm>
          <a:graphic>
            <a:graphicData uri="http://schemas.openxmlformats.org/presentationml/2006/ole">
              <mc:AlternateContent xmlns:mc="http://schemas.openxmlformats.org/markup-compatibility/2006">
                <mc:Choice xmlns:v="urn:schemas-microsoft-com:vml" Requires="v">
                  <p:oleObj spid="_x0000_s241883" name="Equation" r:id="rId7" imgW="1358640" imgH="444240" progId="Equation.DSMT4">
                    <p:embed/>
                  </p:oleObj>
                </mc:Choice>
                <mc:Fallback>
                  <p:oleObj name="Equation" r:id="rId7" imgW="1358640" imgH="444240" progId="Equation.DSMT4">
                    <p:embed/>
                    <p:pic>
                      <p:nvPicPr>
                        <p:cNvPr id="0" name=""/>
                        <p:cNvPicPr>
                          <a:picLocks noChangeAspect="1" noChangeArrowheads="1"/>
                        </p:cNvPicPr>
                        <p:nvPr/>
                      </p:nvPicPr>
                      <p:blipFill>
                        <a:blip r:embed="rId8"/>
                        <a:srcRect/>
                        <a:stretch>
                          <a:fillRect/>
                        </a:stretch>
                      </p:blipFill>
                      <p:spPr bwMode="auto">
                        <a:xfrm>
                          <a:off x="673137" y="3212976"/>
                          <a:ext cx="2995613"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3"/>
            <p:cNvGraphicFramePr>
              <a:graphicFrameLocks noChangeAspect="1"/>
            </p:cNvGraphicFramePr>
            <p:nvPr>
              <p:extLst>
                <p:ext uri="{D42A27DB-BD31-4B8C-83A1-F6EECF244321}">
                  <p14:modId xmlns:p14="http://schemas.microsoft.com/office/powerpoint/2010/main" val="3059543055"/>
                </p:ext>
              </p:extLst>
            </p:nvPr>
          </p:nvGraphicFramePr>
          <p:xfrm>
            <a:off x="4788024" y="3212976"/>
            <a:ext cx="2184400" cy="814388"/>
          </p:xfrm>
          <a:graphic>
            <a:graphicData uri="http://schemas.openxmlformats.org/presentationml/2006/ole">
              <mc:AlternateContent xmlns:mc="http://schemas.openxmlformats.org/markup-compatibility/2006">
                <mc:Choice xmlns:v="urn:schemas-microsoft-com:vml" Requires="v">
                  <p:oleObj spid="_x0000_s241884" name="Equation" r:id="rId9" imgW="990360" imgH="368280" progId="Equation.DSMT4">
                    <p:embed/>
                  </p:oleObj>
                </mc:Choice>
                <mc:Fallback>
                  <p:oleObj name="Equation" r:id="rId9" imgW="990360" imgH="368280" progId="Equation.DSMT4">
                    <p:embed/>
                    <p:pic>
                      <p:nvPicPr>
                        <p:cNvPr id="0" name=""/>
                        <p:cNvPicPr>
                          <a:picLocks noChangeAspect="1" noChangeArrowheads="1"/>
                        </p:cNvPicPr>
                        <p:nvPr/>
                      </p:nvPicPr>
                      <p:blipFill>
                        <a:blip r:embed="rId10"/>
                        <a:srcRect/>
                        <a:stretch>
                          <a:fillRect/>
                        </a:stretch>
                      </p:blipFill>
                      <p:spPr bwMode="auto">
                        <a:xfrm>
                          <a:off x="4788024" y="3212976"/>
                          <a:ext cx="2184400" cy="8143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12"/>
            <p:cNvSpPr>
              <a:spLocks noChangeArrowheads="1"/>
            </p:cNvSpPr>
            <p:nvPr/>
          </p:nvSpPr>
          <p:spPr bwMode="auto">
            <a:xfrm>
              <a:off x="3923928" y="3573016"/>
              <a:ext cx="648072" cy="288032"/>
            </a:xfrm>
            <a:prstGeom prst="rightArrow">
              <a:avLst>
                <a:gd name="adj1" fmla="val 50000"/>
                <a:gd name="adj2" fmla="val 5522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en-US"/>
            </a:p>
          </p:txBody>
        </p:sp>
        <p:sp>
          <p:nvSpPr>
            <p:cNvPr id="20" name="TextBox 19"/>
            <p:cNvSpPr txBox="1"/>
            <p:nvPr/>
          </p:nvSpPr>
          <p:spPr>
            <a:xfrm>
              <a:off x="7014304" y="3604374"/>
              <a:ext cx="466794" cy="369332"/>
            </a:xfrm>
            <a:prstGeom prst="rect">
              <a:avLst/>
            </a:prstGeom>
            <a:noFill/>
          </p:spPr>
          <p:txBody>
            <a:bodyPr wrap="none" rtlCol="0">
              <a:spAutoFit/>
            </a:bodyPr>
            <a:lstStyle/>
            <a:p>
              <a:r>
                <a:rPr lang="en-US" altLang="zh-CN" dirty="0" smtClean="0">
                  <a:latin typeface="Century Schoolbook" pitchFamily="18" charset="0"/>
                </a:rPr>
                <a:t>(a)</a:t>
              </a:r>
              <a:endParaRPr lang="zh-CN" altLang="en-US" dirty="0">
                <a:latin typeface="Century Schoolbook" pitchFamily="18" charset="0"/>
              </a:endParaRPr>
            </a:p>
          </p:txBody>
        </p:sp>
      </p:grpSp>
      <p:grpSp>
        <p:nvGrpSpPr>
          <p:cNvPr id="7" name="组合 23"/>
          <p:cNvGrpSpPr/>
          <p:nvPr/>
        </p:nvGrpSpPr>
        <p:grpSpPr>
          <a:xfrm>
            <a:off x="395536" y="4653136"/>
            <a:ext cx="8178800" cy="1597025"/>
            <a:chOff x="395536" y="4653136"/>
            <a:chExt cx="8178800" cy="1597025"/>
          </a:xfrm>
        </p:grpSpPr>
        <p:grpSp>
          <p:nvGrpSpPr>
            <p:cNvPr id="14" name="Group 16"/>
            <p:cNvGrpSpPr>
              <a:grpSpLocks/>
            </p:cNvGrpSpPr>
            <p:nvPr/>
          </p:nvGrpSpPr>
          <p:grpSpPr bwMode="auto">
            <a:xfrm>
              <a:off x="395536" y="4653136"/>
              <a:ext cx="8178800" cy="1597025"/>
              <a:chOff x="0" y="0"/>
              <a:chExt cx="5152" cy="1006"/>
            </a:xfrm>
          </p:grpSpPr>
          <p:sp>
            <p:nvSpPr>
              <p:cNvPr id="15" name="Rectangle 17"/>
              <p:cNvSpPr>
                <a:spLocks noChangeArrowheads="1"/>
              </p:cNvSpPr>
              <p:nvPr/>
            </p:nvSpPr>
            <p:spPr bwMode="auto">
              <a:xfrm>
                <a:off x="0" y="0"/>
                <a:ext cx="515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800" b="1" dirty="0">
                    <a:latin typeface="+mj-ea"/>
                    <a:ea typeface="+mj-ea"/>
                  </a:rPr>
                  <a:t>其中，待定常数    可由如下约束方程</a:t>
                </a:r>
                <a:r>
                  <a:rPr lang="zh-CN" altLang="zh-CN" sz="2800" b="1" dirty="0">
                    <a:latin typeface="+mj-ea"/>
                    <a:ea typeface="+mj-ea"/>
                  </a:rPr>
                  <a:t>(</a:t>
                </a:r>
                <a:r>
                  <a:rPr lang="zh-CN" sz="2800" b="1" dirty="0">
                    <a:latin typeface="+mj-ea"/>
                    <a:ea typeface="+mj-ea"/>
                  </a:rPr>
                  <a:t>归一性</a:t>
                </a:r>
                <a:r>
                  <a:rPr lang="zh-CN" altLang="zh-CN" sz="2800" b="1" dirty="0">
                    <a:latin typeface="+mj-ea"/>
                    <a:ea typeface="+mj-ea"/>
                  </a:rPr>
                  <a:t>)</a:t>
                </a:r>
                <a:r>
                  <a:rPr lang="zh-CN" sz="2800" b="1" dirty="0">
                    <a:latin typeface="+mj-ea"/>
                    <a:ea typeface="+mj-ea"/>
                  </a:rPr>
                  <a:t>得出：</a:t>
                </a:r>
              </a:p>
            </p:txBody>
          </p:sp>
          <p:graphicFrame>
            <p:nvGraphicFramePr>
              <p:cNvPr id="16" name="Object 18"/>
              <p:cNvGraphicFramePr>
                <a:graphicFrameLocks noChangeAspect="1"/>
              </p:cNvGraphicFramePr>
              <p:nvPr>
                <p:extLst>
                  <p:ext uri="{D42A27DB-BD31-4B8C-83A1-F6EECF244321}">
                    <p14:modId xmlns:p14="http://schemas.microsoft.com/office/powerpoint/2010/main" val="2862710775"/>
                  </p:ext>
                </p:extLst>
              </p:nvPr>
            </p:nvGraphicFramePr>
            <p:xfrm>
              <a:off x="1653" y="30"/>
              <a:ext cx="195" cy="248"/>
            </p:xfrm>
            <a:graphic>
              <a:graphicData uri="http://schemas.openxmlformats.org/presentationml/2006/ole">
                <mc:AlternateContent xmlns:mc="http://schemas.openxmlformats.org/markup-compatibility/2006">
                  <mc:Choice xmlns:v="urn:schemas-microsoft-com:vml" Requires="v">
                    <p:oleObj spid="_x0000_s241885" name="Equation" r:id="rId11" imgW="139680" imgH="177480" progId="Equation.DSMT4">
                      <p:embed/>
                    </p:oleObj>
                  </mc:Choice>
                  <mc:Fallback>
                    <p:oleObj name="Equation" r:id="rId11" imgW="139680" imgH="177480" progId="Equation.DSMT4">
                      <p:embed/>
                      <p:pic>
                        <p:nvPicPr>
                          <p:cNvPr id="0" name=""/>
                          <p:cNvPicPr>
                            <a:picLocks noChangeAspect="1" noChangeArrowheads="1"/>
                          </p:cNvPicPr>
                          <p:nvPr/>
                        </p:nvPicPr>
                        <p:blipFill>
                          <a:blip r:embed="rId12"/>
                          <a:srcRect/>
                          <a:stretch>
                            <a:fillRect/>
                          </a:stretch>
                        </p:blipFill>
                        <p:spPr bwMode="auto">
                          <a:xfrm>
                            <a:off x="1653" y="30"/>
                            <a:ext cx="195" cy="24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19"/>
              <p:cNvGraphicFramePr>
                <a:graphicFrameLocks noChangeAspect="1"/>
              </p:cNvGraphicFramePr>
              <p:nvPr>
                <p:extLst>
                  <p:ext uri="{D42A27DB-BD31-4B8C-83A1-F6EECF244321}">
                    <p14:modId xmlns:p14="http://schemas.microsoft.com/office/powerpoint/2010/main" val="1281373026"/>
                  </p:ext>
                </p:extLst>
              </p:nvPr>
            </p:nvGraphicFramePr>
            <p:xfrm>
              <a:off x="450" y="355"/>
              <a:ext cx="2199" cy="651"/>
            </p:xfrm>
            <a:graphic>
              <a:graphicData uri="http://schemas.openxmlformats.org/presentationml/2006/ole">
                <mc:AlternateContent xmlns:mc="http://schemas.openxmlformats.org/markup-compatibility/2006">
                  <mc:Choice xmlns:v="urn:schemas-microsoft-com:vml" Requires="v">
                    <p:oleObj spid="_x0000_s241886" name="Equation" r:id="rId13" imgW="1587240" imgH="469800" progId="Equation.DSMT4">
                      <p:embed/>
                    </p:oleObj>
                  </mc:Choice>
                  <mc:Fallback>
                    <p:oleObj name="Equation" r:id="rId13" imgW="1587240" imgH="469800" progId="Equation.DSMT4">
                      <p:embed/>
                      <p:pic>
                        <p:nvPicPr>
                          <p:cNvPr id="0" name=""/>
                          <p:cNvPicPr>
                            <a:picLocks noChangeAspect="1" noChangeArrowheads="1"/>
                          </p:cNvPicPr>
                          <p:nvPr/>
                        </p:nvPicPr>
                        <p:blipFill>
                          <a:blip r:embed="rId14"/>
                          <a:srcRect/>
                          <a:stretch>
                            <a:fillRect/>
                          </a:stretch>
                        </p:blipFill>
                        <p:spPr bwMode="auto">
                          <a:xfrm>
                            <a:off x="450" y="355"/>
                            <a:ext cx="2199" cy="65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AutoShape 20"/>
              <p:cNvSpPr>
                <a:spLocks noChangeArrowheads="1"/>
              </p:cNvSpPr>
              <p:nvPr/>
            </p:nvSpPr>
            <p:spPr bwMode="auto">
              <a:xfrm>
                <a:off x="2772" y="635"/>
                <a:ext cx="312" cy="161"/>
              </a:xfrm>
              <a:prstGeom prst="rightArrow">
                <a:avLst>
                  <a:gd name="adj1" fmla="val 50000"/>
                  <a:gd name="adj2" fmla="val 55220"/>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en-US"/>
              </a:p>
            </p:txBody>
          </p:sp>
          <p:graphicFrame>
            <p:nvGraphicFramePr>
              <p:cNvPr id="19" name="Object 21"/>
              <p:cNvGraphicFramePr>
                <a:graphicFrameLocks noChangeAspect="1"/>
              </p:cNvGraphicFramePr>
              <p:nvPr>
                <p:extLst>
                  <p:ext uri="{D42A27DB-BD31-4B8C-83A1-F6EECF244321}">
                    <p14:modId xmlns:p14="http://schemas.microsoft.com/office/powerpoint/2010/main" val="4184100572"/>
                  </p:ext>
                </p:extLst>
              </p:nvPr>
            </p:nvGraphicFramePr>
            <p:xfrm>
              <a:off x="3176" y="544"/>
              <a:ext cx="1548" cy="317"/>
            </p:xfrm>
            <a:graphic>
              <a:graphicData uri="http://schemas.openxmlformats.org/presentationml/2006/ole">
                <mc:AlternateContent xmlns:mc="http://schemas.openxmlformats.org/markup-compatibility/2006">
                  <mc:Choice xmlns:v="urn:schemas-microsoft-com:vml" Requires="v">
                    <p:oleObj spid="_x0000_s241887" name="Equation" r:id="rId15" imgW="1117440" imgH="228600" progId="Equation.DSMT4">
                      <p:embed/>
                    </p:oleObj>
                  </mc:Choice>
                  <mc:Fallback>
                    <p:oleObj name="Equation" r:id="rId15" imgW="1117440" imgH="228600" progId="Equation.DSMT4">
                      <p:embed/>
                      <p:pic>
                        <p:nvPicPr>
                          <p:cNvPr id="0" name=""/>
                          <p:cNvPicPr>
                            <a:picLocks noChangeAspect="1" noChangeArrowheads="1"/>
                          </p:cNvPicPr>
                          <p:nvPr/>
                        </p:nvPicPr>
                        <p:blipFill>
                          <a:blip r:embed="rId16"/>
                          <a:srcRect/>
                          <a:stretch>
                            <a:fillRect/>
                          </a:stretch>
                        </p:blipFill>
                        <p:spPr bwMode="auto">
                          <a:xfrm>
                            <a:off x="3176" y="544"/>
                            <a:ext cx="1548"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1" name="TextBox 20"/>
            <p:cNvSpPr txBox="1"/>
            <p:nvPr/>
          </p:nvSpPr>
          <p:spPr>
            <a:xfrm>
              <a:off x="8028384" y="5604327"/>
              <a:ext cx="466794" cy="369332"/>
            </a:xfrm>
            <a:prstGeom prst="rect">
              <a:avLst/>
            </a:prstGeom>
            <a:noFill/>
          </p:spPr>
          <p:txBody>
            <a:bodyPr wrap="none" rtlCol="0">
              <a:spAutoFit/>
            </a:bodyPr>
            <a:lstStyle/>
            <a:p>
              <a:r>
                <a:rPr lang="en-US" altLang="zh-CN" dirty="0" smtClean="0">
                  <a:latin typeface="Century Schoolbook" pitchFamily="18" charset="0"/>
                </a:rPr>
                <a:t>(b)</a:t>
              </a:r>
              <a:endParaRPr lang="zh-CN" altLang="en-US" dirty="0">
                <a:latin typeface="Century Schoolbook" pitchFamily="18" charset="0"/>
              </a:endParaRPr>
            </a:p>
          </p:txBody>
        </p:sp>
      </p:grpSp>
    </p:spTree>
    <p:extLst>
      <p:ext uri="{BB962C8B-B14F-4D97-AF65-F5344CB8AC3E}">
        <p14:creationId xmlns:p14="http://schemas.microsoft.com/office/powerpoint/2010/main" val="3337500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anim calcmode="lin" valueType="num">
                                      <p:cBhvr>
                                        <p:cTn id="18" dur="750" fill="hold"/>
                                        <p:tgtEl>
                                          <p:spTgt spid="3"/>
                                        </p:tgtEl>
                                        <p:attrNameLst>
                                          <p:attrName>ppt_x</p:attrName>
                                        </p:attrNameLst>
                                      </p:cBhvr>
                                      <p:tavLst>
                                        <p:tav tm="0">
                                          <p:val>
                                            <p:strVal val="#ppt_x"/>
                                          </p:val>
                                        </p:tav>
                                        <p:tav tm="100000">
                                          <p:val>
                                            <p:strVal val="#ppt_x"/>
                                          </p:val>
                                        </p:tav>
                                      </p:tavLst>
                                    </p:anim>
                                    <p:anim calcmode="lin" valueType="num">
                                      <p:cBhvr>
                                        <p:cTn id="19" dur="75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ppt_x</p:attrName>
                                        </p:attrNameLst>
                                      </p:cBhvr>
                                      <p:tavLst>
                                        <p:tav tm="0">
                                          <p:val>
                                            <p:strVal val="#ppt_x"/>
                                          </p:val>
                                        </p:tav>
                                        <p:tav tm="100000">
                                          <p:val>
                                            <p:strVal val="#ppt_x"/>
                                          </p:val>
                                        </p:tav>
                                      </p:tavLst>
                                    </p:anim>
                                    <p:anim calcmode="lin" valueType="num">
                                      <p:cBhvr>
                                        <p:cTn id="26"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最大加权熵的求解</a:t>
            </a:r>
          </a:p>
        </p:txBody>
      </p:sp>
      <p:sp>
        <p:nvSpPr>
          <p:cNvPr id="3" name="灯片编号占位符 2"/>
          <p:cNvSpPr>
            <a:spLocks noGrp="1"/>
          </p:cNvSpPr>
          <p:nvPr>
            <p:ph type="sldNum" sz="quarter" idx="12"/>
          </p:nvPr>
        </p:nvSpPr>
        <p:spPr/>
        <p:txBody>
          <a:bodyPr/>
          <a:lstStyle/>
          <a:p>
            <a:fld id="{E31375A4-56A4-47D6-9801-1991572033F7}" type="slidenum">
              <a:rPr lang="en-US" smtClean="0"/>
              <a:pPr/>
              <a:t>109</a:t>
            </a:fld>
            <a:endParaRPr lang="en-US"/>
          </a:p>
        </p:txBody>
      </p:sp>
      <p:grpSp>
        <p:nvGrpSpPr>
          <p:cNvPr id="7" name="组合 9"/>
          <p:cNvGrpSpPr/>
          <p:nvPr/>
        </p:nvGrpSpPr>
        <p:grpSpPr>
          <a:xfrm>
            <a:off x="611560" y="1412776"/>
            <a:ext cx="7056784" cy="461665"/>
            <a:chOff x="611560" y="1412776"/>
            <a:chExt cx="7056784" cy="461665"/>
          </a:xfrm>
        </p:grpSpPr>
        <p:sp>
          <p:nvSpPr>
            <p:cNvPr id="4" name="Rectangle 6"/>
            <p:cNvSpPr>
              <a:spLocks noChangeArrowheads="1"/>
            </p:cNvSpPr>
            <p:nvPr/>
          </p:nvSpPr>
          <p:spPr bwMode="auto">
            <a:xfrm>
              <a:off x="611560" y="1412776"/>
              <a:ext cx="70567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400" b="1" dirty="0">
                  <a:latin typeface="Century Schoolbook" pitchFamily="18" charset="0"/>
                  <a:ea typeface="+mj-ea"/>
                </a:rPr>
                <a:t>得到    </a:t>
              </a:r>
              <a:r>
                <a:rPr lang="en-US" altLang="zh-CN" sz="2400" b="1" dirty="0" smtClean="0">
                  <a:latin typeface="Century Schoolbook" pitchFamily="18" charset="0"/>
                  <a:ea typeface="+mj-ea"/>
                </a:rPr>
                <a:t> </a:t>
              </a:r>
              <a:r>
                <a:rPr lang="zh-CN" sz="2400" b="1" dirty="0" smtClean="0">
                  <a:latin typeface="Century Schoolbook" pitchFamily="18" charset="0"/>
                  <a:ea typeface="+mj-ea"/>
                </a:rPr>
                <a:t>后</a:t>
              </a:r>
              <a:r>
                <a:rPr lang="zh-CN" sz="2400" b="1" dirty="0">
                  <a:latin typeface="Century Schoolbook" pitchFamily="18" charset="0"/>
                  <a:ea typeface="+mj-ea"/>
                </a:rPr>
                <a:t>，将式</a:t>
              </a:r>
              <a:r>
                <a:rPr lang="zh-CN" altLang="zh-CN" sz="2400" b="1" dirty="0">
                  <a:latin typeface="Century Schoolbook" pitchFamily="18" charset="0"/>
                  <a:ea typeface="+mj-ea"/>
                </a:rPr>
                <a:t>(a)</a:t>
              </a:r>
              <a:r>
                <a:rPr lang="zh-CN" sz="2400" b="1" dirty="0">
                  <a:latin typeface="Century Schoolbook" pitchFamily="18" charset="0"/>
                  <a:ea typeface="+mj-ea"/>
                </a:rPr>
                <a:t>代入加权熵的定义式，可得</a:t>
              </a:r>
              <a:r>
                <a:rPr lang="zh-CN" sz="2400" b="1" dirty="0">
                  <a:latin typeface="Century Schoolbook" pitchFamily="18" charset="0"/>
                  <a:ea typeface="+mj-ea"/>
                  <a:sym typeface="Wingdings" pitchFamily="2" charset="2"/>
                </a:rPr>
                <a:t>：</a:t>
              </a:r>
              <a:endParaRPr lang="zh-CN" sz="2400" b="1" dirty="0">
                <a:latin typeface="Century Schoolbook" pitchFamily="18" charset="0"/>
                <a:ea typeface="+mj-ea"/>
              </a:endParaRPr>
            </a:p>
          </p:txBody>
        </p:sp>
        <p:graphicFrame>
          <p:nvGraphicFramePr>
            <p:cNvPr id="5" name="Object 7"/>
            <p:cNvGraphicFramePr>
              <a:graphicFrameLocks noChangeAspect="1"/>
            </p:cNvGraphicFramePr>
            <p:nvPr>
              <p:extLst>
                <p:ext uri="{D42A27DB-BD31-4B8C-83A1-F6EECF244321}">
                  <p14:modId xmlns:p14="http://schemas.microsoft.com/office/powerpoint/2010/main" val="683404070"/>
                </p:ext>
              </p:extLst>
            </p:nvPr>
          </p:nvGraphicFramePr>
          <p:xfrm>
            <a:off x="1382117" y="1451124"/>
            <a:ext cx="309563" cy="393700"/>
          </p:xfrm>
          <a:graphic>
            <a:graphicData uri="http://schemas.openxmlformats.org/presentationml/2006/ole">
              <mc:AlternateContent xmlns:mc="http://schemas.openxmlformats.org/markup-compatibility/2006">
                <mc:Choice xmlns:v="urn:schemas-microsoft-com:vml" Requires="v">
                  <p:oleObj spid="_x0000_s158229" name="Equation" r:id="rId3" imgW="139680" imgH="177480" progId="Equation.DSMT4">
                    <p:embed/>
                  </p:oleObj>
                </mc:Choice>
                <mc:Fallback>
                  <p:oleObj name="Equation" r:id="rId3" imgW="139680" imgH="177480" progId="Equation.DSMT4">
                    <p:embed/>
                    <p:pic>
                      <p:nvPicPr>
                        <p:cNvPr id="0" name=""/>
                        <p:cNvPicPr>
                          <a:picLocks noChangeAspect="1" noChangeArrowheads="1"/>
                        </p:cNvPicPr>
                        <p:nvPr/>
                      </p:nvPicPr>
                      <p:blipFill>
                        <a:blip r:embed="rId4"/>
                        <a:srcRect/>
                        <a:stretch>
                          <a:fillRect/>
                        </a:stretch>
                      </p:blipFill>
                      <p:spPr bwMode="auto">
                        <a:xfrm>
                          <a:off x="1382117" y="1451124"/>
                          <a:ext cx="309563" cy="3937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 name="对象 5"/>
          <p:cNvGraphicFramePr>
            <a:graphicFrameLocks noChangeAspect="1"/>
          </p:cNvGraphicFramePr>
          <p:nvPr>
            <p:extLst>
              <p:ext uri="{D42A27DB-BD31-4B8C-83A1-F6EECF244321}">
                <p14:modId xmlns:p14="http://schemas.microsoft.com/office/powerpoint/2010/main" val="2692382644"/>
              </p:ext>
            </p:extLst>
          </p:nvPr>
        </p:nvGraphicFramePr>
        <p:xfrm>
          <a:off x="467544" y="2276872"/>
          <a:ext cx="7977187" cy="965200"/>
        </p:xfrm>
        <a:graphic>
          <a:graphicData uri="http://schemas.openxmlformats.org/presentationml/2006/ole">
            <mc:AlternateContent xmlns:mc="http://schemas.openxmlformats.org/markup-compatibility/2006">
              <mc:Choice xmlns:v="urn:schemas-microsoft-com:vml" Requires="v">
                <p:oleObj spid="_x0000_s158230" name="Equation" r:id="rId5" imgW="3974760" imgH="482400" progId="Equation.DSMT4">
                  <p:embed/>
                </p:oleObj>
              </mc:Choice>
              <mc:Fallback>
                <p:oleObj name="Equation" r:id="rId5" imgW="3974760" imgH="482400" progId="Equation.DSMT4">
                  <p:embed/>
                  <p:pic>
                    <p:nvPicPr>
                      <p:cNvPr id="0" name=""/>
                      <p:cNvPicPr>
                        <a:picLocks noChangeAspect="1" noChangeArrowheads="1"/>
                      </p:cNvPicPr>
                      <p:nvPr/>
                    </p:nvPicPr>
                    <p:blipFill>
                      <a:blip r:embed="rId6"/>
                      <a:srcRect/>
                      <a:stretch>
                        <a:fillRect/>
                      </a:stretch>
                    </p:blipFill>
                    <p:spPr bwMode="auto">
                      <a:xfrm>
                        <a:off x="467544" y="2276872"/>
                        <a:ext cx="7977187" cy="9652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4"/>
          <p:cNvSpPr>
            <a:spLocks noChangeArrowheads="1"/>
          </p:cNvSpPr>
          <p:nvPr/>
        </p:nvSpPr>
        <p:spPr bwMode="auto">
          <a:xfrm>
            <a:off x="611560" y="3429000"/>
            <a:ext cx="62071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800" b="1" dirty="0">
                <a:latin typeface="+mj-ea"/>
                <a:ea typeface="+mj-ea"/>
              </a:rPr>
              <a:t>最大熵对应的输入信源分布为</a:t>
            </a:r>
            <a:r>
              <a:rPr lang="zh-CN" sz="2800" b="1" dirty="0">
                <a:latin typeface="+mj-ea"/>
                <a:ea typeface="+mj-ea"/>
                <a:sym typeface="Wingdings" pitchFamily="2" charset="2"/>
              </a:rPr>
              <a:t>：</a:t>
            </a:r>
            <a:endParaRPr lang="zh-CN" sz="2800" b="1" dirty="0">
              <a:latin typeface="+mj-ea"/>
              <a:ea typeface="+mj-ea"/>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14213053"/>
              </p:ext>
            </p:extLst>
          </p:nvPr>
        </p:nvGraphicFramePr>
        <p:xfrm>
          <a:off x="731416" y="4054772"/>
          <a:ext cx="2184400" cy="814388"/>
        </p:xfrm>
        <a:graphic>
          <a:graphicData uri="http://schemas.openxmlformats.org/presentationml/2006/ole">
            <mc:AlternateContent xmlns:mc="http://schemas.openxmlformats.org/markup-compatibility/2006">
              <mc:Choice xmlns:v="urn:schemas-microsoft-com:vml" Requires="v">
                <p:oleObj spid="_x0000_s158231" name="Equation" r:id="rId7" imgW="990360" imgH="368280" progId="Equation.DSMT4">
                  <p:embed/>
                </p:oleObj>
              </mc:Choice>
              <mc:Fallback>
                <p:oleObj name="Equation" r:id="rId7" imgW="990360" imgH="368280" progId="Equation.DSMT4">
                  <p:embed/>
                  <p:pic>
                    <p:nvPicPr>
                      <p:cNvPr id="0" name=""/>
                      <p:cNvPicPr>
                        <a:picLocks noChangeAspect="1" noChangeArrowheads="1"/>
                      </p:cNvPicPr>
                      <p:nvPr/>
                    </p:nvPicPr>
                    <p:blipFill>
                      <a:blip r:embed="rId8"/>
                      <a:srcRect/>
                      <a:stretch>
                        <a:fillRect/>
                      </a:stretch>
                    </p:blipFill>
                    <p:spPr bwMode="auto">
                      <a:xfrm>
                        <a:off x="731416" y="4054772"/>
                        <a:ext cx="2184400" cy="8143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51580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anim calcmode="lin" valueType="num">
                                      <p:cBhvr>
                                        <p:cTn id="21" dur="500" fill="hold"/>
                                        <p:tgtEl>
                                          <p:spTgt spid="8"/>
                                        </p:tgtEl>
                                        <p:attrNameLst>
                                          <p:attrName>ppt_x</p:attrName>
                                        </p:attrNameLst>
                                      </p:cBhvr>
                                      <p:tavLst>
                                        <p:tav tm="0">
                                          <p:val>
                                            <p:strVal val="#ppt_x"/>
                                          </p:val>
                                        </p:tav>
                                        <p:tav tm="100000">
                                          <p:val>
                                            <p:strVal val="#ppt_x"/>
                                          </p:val>
                                        </p:tav>
                                      </p:tavLst>
                                    </p:anim>
                                    <p:anim calcmode="lin" valueType="num">
                                      <p:cBhvr>
                                        <p:cTn id="22" dur="5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anim calcmode="lin" valueType="num">
                                      <p:cBhvr>
                                        <p:cTn id="27" dur="500" fill="hold"/>
                                        <p:tgtEl>
                                          <p:spTgt spid="9"/>
                                        </p:tgtEl>
                                        <p:attrNameLst>
                                          <p:attrName>ppt_x</p:attrName>
                                        </p:attrNameLst>
                                      </p:cBhvr>
                                      <p:tavLst>
                                        <p:tav tm="0">
                                          <p:val>
                                            <p:strVal val="#ppt_x"/>
                                          </p:val>
                                        </p:tav>
                                        <p:tav tm="100000">
                                          <p:val>
                                            <p:strVal val="#ppt_x"/>
                                          </p:val>
                                        </p:tav>
                                      </p:tavLst>
                                    </p:anim>
                                    <p:anim calcmode="lin" valueType="num">
                                      <p:cBhvr>
                                        <p:cTn id="28"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6" name="Rectangle 18"/>
          <p:cNvSpPr>
            <a:spLocks noGrp="1" noChangeArrowheads="1"/>
          </p:cNvSpPr>
          <p:nvPr>
            <p:ph type="title"/>
          </p:nvPr>
        </p:nvSpPr>
        <p:spPr/>
        <p:txBody>
          <a:bodyPr>
            <a:normAutofit/>
          </a:bodyPr>
          <a:lstStyle/>
          <a:p>
            <a:r>
              <a:rPr lang="zh-CN" altLang="en-US" dirty="0" smtClean="0"/>
              <a:t>离散平稳信源与非平稳信源</a:t>
            </a:r>
            <a:endParaRPr lang="zh-CN" altLang="en-US" dirty="0"/>
          </a:p>
        </p:txBody>
      </p:sp>
      <p:sp>
        <p:nvSpPr>
          <p:cNvPr id="7188" name="Rectangle 20"/>
          <p:cNvSpPr>
            <a:spLocks noGrp="1" noChangeArrowheads="1"/>
          </p:cNvSpPr>
          <p:nvPr>
            <p:ph type="body" sz="half" idx="2"/>
          </p:nvPr>
        </p:nvSpPr>
        <p:spPr>
          <a:xfrm>
            <a:off x="566738" y="2708920"/>
            <a:ext cx="8001000" cy="3744416"/>
          </a:xfrm>
        </p:spPr>
        <p:txBody>
          <a:bodyPr>
            <a:normAutofit fontScale="92500" lnSpcReduction="10000"/>
          </a:bodyPr>
          <a:lstStyle/>
          <a:p>
            <a:r>
              <a:rPr lang="zh-CN" altLang="en-US" dirty="0" smtClean="0">
                <a:solidFill>
                  <a:srgbClr val="0000FF"/>
                </a:solidFill>
              </a:rPr>
              <a:t>离散</a:t>
            </a:r>
            <a:r>
              <a:rPr lang="zh-CN" altLang="en-US" u="sng" dirty="0" smtClean="0">
                <a:solidFill>
                  <a:srgbClr val="0000FF"/>
                </a:solidFill>
              </a:rPr>
              <a:t>平稳</a:t>
            </a:r>
            <a:r>
              <a:rPr lang="zh-CN" altLang="en-US" dirty="0" smtClean="0">
                <a:solidFill>
                  <a:srgbClr val="0000FF"/>
                </a:solidFill>
              </a:rPr>
              <a:t>信源</a:t>
            </a:r>
            <a:r>
              <a:rPr lang="zh-CN" altLang="en-US" dirty="0" smtClean="0"/>
              <a:t>：如果随机序列中</a:t>
            </a:r>
            <a:r>
              <a:rPr lang="zh-CN" altLang="en-US" dirty="0" smtClean="0">
                <a:solidFill>
                  <a:srgbClr val="C00000"/>
                </a:solidFill>
              </a:rPr>
              <a:t>各个变量</a:t>
            </a:r>
            <a:r>
              <a:rPr lang="zh-CN" altLang="en-US" dirty="0" smtClean="0"/>
              <a:t>具有相同的概率分布。</a:t>
            </a:r>
            <a:endParaRPr lang="en-US" altLang="zh-CN" dirty="0" smtClean="0"/>
          </a:p>
          <a:p>
            <a:pPr lvl="1"/>
            <a:r>
              <a:rPr lang="zh-CN" altLang="en-US" dirty="0" smtClean="0">
                <a:solidFill>
                  <a:srgbClr val="C00000"/>
                </a:solidFill>
              </a:rPr>
              <a:t>例</a:t>
            </a:r>
            <a:r>
              <a:rPr lang="zh-CN" altLang="en-US" dirty="0" smtClean="0"/>
              <a:t>：</a:t>
            </a:r>
            <a:r>
              <a:rPr lang="zh-CN" altLang="zh-CN" dirty="0" smtClean="0"/>
              <a:t>掷</a:t>
            </a:r>
            <a:r>
              <a:rPr lang="zh-CN" altLang="zh-CN" dirty="0"/>
              <a:t>硬币、掷骰子  结果与时间</a:t>
            </a:r>
            <a:r>
              <a:rPr lang="zh-CN" altLang="zh-CN" dirty="0" smtClean="0"/>
              <a:t>无关</a:t>
            </a:r>
            <a:endParaRPr lang="en-US" altLang="zh-CN" dirty="0" smtClean="0"/>
          </a:p>
          <a:p>
            <a:pPr lvl="1"/>
            <a:r>
              <a:rPr lang="zh-CN" altLang="en-US" dirty="0" smtClean="0"/>
              <a:t>数学模型：</a:t>
            </a:r>
            <a:endParaRPr lang="en-US" altLang="zh-CN" dirty="0" smtClean="0"/>
          </a:p>
          <a:p>
            <a:pPr lvl="1"/>
            <a:endParaRPr lang="zh-CN" altLang="zh-CN" dirty="0"/>
          </a:p>
          <a:p>
            <a:pPr lvl="1"/>
            <a:endParaRPr lang="en-US" altLang="zh-CN" dirty="0" smtClean="0"/>
          </a:p>
          <a:p>
            <a:pPr lvl="1"/>
            <a:endParaRPr lang="en-US" altLang="zh-CN" dirty="0" smtClean="0"/>
          </a:p>
          <a:p>
            <a:pPr lvl="1"/>
            <a:endParaRPr lang="en-US" altLang="zh-CN" dirty="0" smtClean="0"/>
          </a:p>
          <a:p>
            <a:r>
              <a:rPr lang="zh-CN" altLang="en-US" dirty="0" smtClean="0">
                <a:solidFill>
                  <a:srgbClr val="0000FF"/>
                </a:solidFill>
              </a:rPr>
              <a:t>非平稳信源</a:t>
            </a:r>
            <a:endParaRPr lang="en-US" altLang="zh-CN" dirty="0" smtClean="0">
              <a:solidFill>
                <a:srgbClr val="0000FF"/>
              </a:solidFill>
            </a:endParaRPr>
          </a:p>
          <a:p>
            <a:pPr lvl="1"/>
            <a:r>
              <a:rPr lang="zh-CN" altLang="en-US" dirty="0" smtClean="0"/>
              <a:t>信源的统计特性随时间变化</a:t>
            </a:r>
          </a:p>
        </p:txBody>
      </p:sp>
      <p:grpSp>
        <p:nvGrpSpPr>
          <p:cNvPr id="2" name="组合 18"/>
          <p:cNvGrpSpPr/>
          <p:nvPr/>
        </p:nvGrpSpPr>
        <p:grpSpPr>
          <a:xfrm>
            <a:off x="755576" y="1052736"/>
            <a:ext cx="6163989" cy="1514226"/>
            <a:chOff x="755576" y="1186831"/>
            <a:chExt cx="6163989" cy="1514226"/>
          </a:xfrm>
        </p:grpSpPr>
        <p:grpSp>
          <p:nvGrpSpPr>
            <p:cNvPr id="3" name="组合 19"/>
            <p:cNvGrpSpPr/>
            <p:nvPr/>
          </p:nvGrpSpPr>
          <p:grpSpPr>
            <a:xfrm>
              <a:off x="2123728" y="1186831"/>
              <a:ext cx="4795837" cy="741362"/>
              <a:chOff x="2789238" y="1911350"/>
              <a:chExt cx="4795837" cy="741362"/>
            </a:xfrm>
          </p:grpSpPr>
          <p:sp>
            <p:nvSpPr>
              <p:cNvPr id="29" name="Line 21"/>
              <p:cNvSpPr>
                <a:spLocks noChangeShapeType="1"/>
              </p:cNvSpPr>
              <p:nvPr/>
            </p:nvSpPr>
            <p:spPr bwMode="auto">
              <a:xfrm>
                <a:off x="4275138" y="2292350"/>
                <a:ext cx="6096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30" name="Rectangle 22"/>
              <p:cNvSpPr>
                <a:spLocks noChangeArrowheads="1"/>
              </p:cNvSpPr>
              <p:nvPr/>
            </p:nvSpPr>
            <p:spPr bwMode="auto">
              <a:xfrm>
                <a:off x="2789238" y="1988839"/>
                <a:ext cx="1485900" cy="663873"/>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spcBef>
                    <a:spcPct val="20000"/>
                  </a:spcBef>
                </a:pPr>
                <a:r>
                  <a:rPr kumimoji="1" lang="zh-CN" altLang="en-US" sz="3600" b="1" dirty="0">
                    <a:solidFill>
                      <a:schemeClr val="bg1"/>
                    </a:solidFill>
                    <a:effectLst>
                      <a:outerShdw blurRad="38100" dist="38100" dir="2700000" algn="tl">
                        <a:srgbClr val="000000">
                          <a:alpha val="43137"/>
                        </a:srgbClr>
                      </a:outerShdw>
                    </a:effectLst>
                    <a:latin typeface="宋体" pitchFamily="2" charset="-122"/>
                    <a:ea typeface="宋体" pitchFamily="2" charset="-122"/>
                  </a:rPr>
                  <a:t>信源</a:t>
                </a:r>
              </a:p>
            </p:txBody>
          </p:sp>
          <p:sp>
            <p:nvSpPr>
              <p:cNvPr id="31" name="Text Box 23"/>
              <p:cNvSpPr txBox="1">
                <a:spLocks noChangeArrowheads="1"/>
              </p:cNvSpPr>
              <p:nvPr/>
            </p:nvSpPr>
            <p:spPr bwMode="auto">
              <a:xfrm>
                <a:off x="4908550" y="1911350"/>
                <a:ext cx="267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20000"/>
                  </a:spcBef>
                </a:pPr>
                <a:r>
                  <a:rPr kumimoji="1" lang="en-US" altLang="zh-CN" sz="3600" dirty="0">
                    <a:latin typeface="Times New Roman" pitchFamily="18" charset="0"/>
                    <a:ea typeface="楷体_GB2312" pitchFamily="49" charset="-122"/>
                  </a:rPr>
                  <a:t> </a:t>
                </a:r>
                <a:r>
                  <a:rPr kumimoji="1" lang="en-US" altLang="zh-CN" sz="2800" dirty="0">
                    <a:latin typeface="Times New Roman" pitchFamily="18" charset="0"/>
                    <a:ea typeface="楷体_GB2312" pitchFamily="49" charset="-122"/>
                  </a:rPr>
                  <a:t>X</a:t>
                </a:r>
                <a:r>
                  <a:rPr kumimoji="1" lang="en-US" altLang="zh-CN" sz="2800" baseline="-25000" dirty="0">
                    <a:latin typeface="Times New Roman" pitchFamily="18" charset="0"/>
                    <a:ea typeface="楷体_GB2312" pitchFamily="49" charset="-122"/>
                  </a:rPr>
                  <a:t>1</a:t>
                </a:r>
                <a:r>
                  <a:rPr kumimoji="1" lang="en-US" altLang="zh-CN" sz="2800" dirty="0">
                    <a:latin typeface="Times New Roman" pitchFamily="18" charset="0"/>
                    <a:ea typeface="楷体_GB2312" pitchFamily="49" charset="-122"/>
                  </a:rPr>
                  <a:t>, X</a:t>
                </a:r>
                <a:r>
                  <a:rPr kumimoji="1" lang="en-US" altLang="zh-CN" sz="2800" baseline="-25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 X</a:t>
                </a:r>
                <a:r>
                  <a:rPr kumimoji="1" lang="en-US" altLang="zh-CN" sz="2800" baseline="-25000" dirty="0">
                    <a:latin typeface="Times New Roman" pitchFamily="18" charset="0"/>
                    <a:ea typeface="楷体_GB2312" pitchFamily="49" charset="-122"/>
                  </a:rPr>
                  <a:t>3</a:t>
                </a:r>
                <a:r>
                  <a:rPr kumimoji="1" lang="en-US" altLang="zh-CN" sz="2800" dirty="0">
                    <a:latin typeface="Times New Roman" pitchFamily="18" charset="0"/>
                    <a:ea typeface="楷体_GB2312" pitchFamily="49" charset="-122"/>
                  </a:rPr>
                  <a:t>, ……</a:t>
                </a:r>
              </a:p>
            </p:txBody>
          </p:sp>
        </p:grpSp>
        <p:sp>
          <p:nvSpPr>
            <p:cNvPr id="21" name="Text Box 24"/>
            <p:cNvSpPr txBox="1">
              <a:spLocks noChangeArrowheads="1"/>
            </p:cNvSpPr>
            <p:nvPr/>
          </p:nvSpPr>
          <p:spPr bwMode="auto">
            <a:xfrm>
              <a:off x="755576" y="2059707"/>
              <a:ext cx="41259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20000"/>
                </a:spcBef>
              </a:pPr>
              <a:r>
                <a:rPr kumimoji="1" lang="en-US" altLang="zh-CN" sz="3600" dirty="0">
                  <a:latin typeface="Times New Roman" pitchFamily="18" charset="0"/>
                  <a:ea typeface="楷体_GB2312" pitchFamily="49" charset="-122"/>
                </a:rPr>
                <a:t> </a:t>
              </a:r>
              <a:r>
                <a:rPr kumimoji="1" lang="en-US" altLang="zh-CN" b="1" dirty="0">
                  <a:latin typeface="Times New Roman" pitchFamily="18" charset="0"/>
                  <a:ea typeface="宋体" pitchFamily="2" charset="-122"/>
                </a:rPr>
                <a:t>A</a:t>
              </a:r>
              <a:r>
                <a:rPr kumimoji="1" lang="zh-CN" altLang="en-US" b="1" dirty="0">
                  <a:latin typeface="Times New Roman" pitchFamily="18" charset="0"/>
                  <a:ea typeface="宋体" pitchFamily="2" charset="-122"/>
                </a:rPr>
                <a:t>为    </a:t>
              </a:r>
              <a:r>
                <a:rPr kumimoji="1" lang="en-US" altLang="zh-CN" b="1" dirty="0">
                  <a:latin typeface="Times New Roman" pitchFamily="18" charset="0"/>
                  <a:ea typeface="宋体" pitchFamily="2" charset="-122"/>
                </a:rPr>
                <a:t>{a</a:t>
              </a:r>
              <a:r>
                <a:rPr kumimoji="1" lang="en-US" altLang="zh-CN" b="1" baseline="-25000" dirty="0">
                  <a:latin typeface="Times New Roman" pitchFamily="18" charset="0"/>
                  <a:ea typeface="宋体" pitchFamily="2" charset="-122"/>
                </a:rPr>
                <a:t>1</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2</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3</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m</a:t>
              </a:r>
              <a:r>
                <a:rPr kumimoji="1" lang="en-US" altLang="zh-CN" b="1" dirty="0">
                  <a:latin typeface="Times New Roman" pitchFamily="18" charset="0"/>
                  <a:ea typeface="宋体" pitchFamily="2" charset="-122"/>
                </a:rPr>
                <a:t>}</a:t>
              </a:r>
              <a:r>
                <a:rPr kumimoji="1" lang="zh-CN" altLang="en-US" b="1" dirty="0">
                  <a:latin typeface="Times New Roman" pitchFamily="18" charset="0"/>
                  <a:ea typeface="宋体" pitchFamily="2" charset="-122"/>
                </a:rPr>
                <a:t>或</a:t>
              </a:r>
              <a:r>
                <a:rPr kumimoji="1" lang="en-US" altLang="zh-CN" b="1" dirty="0">
                  <a:latin typeface="Times New Roman" pitchFamily="18" charset="0"/>
                  <a:ea typeface="宋体" pitchFamily="2" charset="-122"/>
                </a:rPr>
                <a:t>(</a:t>
              </a:r>
              <a:r>
                <a:rPr kumimoji="1" lang="en-US" altLang="zh-CN" b="1" dirty="0" err="1">
                  <a:latin typeface="Times New Roman" pitchFamily="18" charset="0"/>
                  <a:ea typeface="宋体" pitchFamily="2" charset="-122"/>
                </a:rPr>
                <a:t>a,b</a:t>
              </a:r>
              <a:r>
                <a:rPr kumimoji="1" lang="en-US" altLang="zh-CN" b="1" dirty="0">
                  <a:latin typeface="Times New Roman" pitchFamily="18" charset="0"/>
                  <a:ea typeface="宋体" pitchFamily="2" charset="-122"/>
                </a:rPr>
                <a:t>)</a:t>
              </a:r>
            </a:p>
          </p:txBody>
        </p:sp>
        <p:sp>
          <p:nvSpPr>
            <p:cNvPr id="28" name="Line 25"/>
            <p:cNvSpPr>
              <a:spLocks noChangeShapeType="1"/>
            </p:cNvSpPr>
            <p:nvPr/>
          </p:nvSpPr>
          <p:spPr bwMode="auto">
            <a:xfrm flipV="1">
              <a:off x="2819326" y="1916832"/>
              <a:ext cx="0" cy="43180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p>
          </p:txBody>
        </p:sp>
      </p:grpSp>
      <p:grpSp>
        <p:nvGrpSpPr>
          <p:cNvPr id="4" name="Group 21"/>
          <p:cNvGrpSpPr>
            <a:grpSpLocks/>
          </p:cNvGrpSpPr>
          <p:nvPr/>
        </p:nvGrpSpPr>
        <p:grpSpPr bwMode="auto">
          <a:xfrm>
            <a:off x="395536" y="4077072"/>
            <a:ext cx="4526533" cy="1496369"/>
            <a:chOff x="245" y="-49"/>
            <a:chExt cx="2806" cy="798"/>
          </a:xfrm>
        </p:grpSpPr>
        <p:graphicFrame>
          <p:nvGraphicFramePr>
            <p:cNvPr id="35" name="Object 22"/>
            <p:cNvGraphicFramePr>
              <a:graphicFrameLocks noChangeAspect="1"/>
            </p:cNvGraphicFramePr>
            <p:nvPr>
              <p:extLst>
                <p:ext uri="{D42A27DB-BD31-4B8C-83A1-F6EECF244321}">
                  <p14:modId xmlns:p14="http://schemas.microsoft.com/office/powerpoint/2010/main" val="3768671840"/>
                </p:ext>
              </p:extLst>
            </p:nvPr>
          </p:nvGraphicFramePr>
          <p:xfrm>
            <a:off x="626" y="-32"/>
            <a:ext cx="1551" cy="734"/>
          </p:xfrm>
          <a:graphic>
            <a:graphicData uri="http://schemas.openxmlformats.org/presentationml/2006/ole">
              <mc:AlternateContent xmlns:mc="http://schemas.openxmlformats.org/markup-compatibility/2006">
                <mc:Choice xmlns:v="urn:schemas-microsoft-com:vml" Requires="v">
                  <p:oleObj spid="_x0000_s103126" name="Equation" r:id="rId4" imgW="2070000" imgH="977760" progId="Equation.DSMT4">
                    <p:embed/>
                  </p:oleObj>
                </mc:Choice>
                <mc:Fallback>
                  <p:oleObj name="Equation" r:id="rId4" imgW="2070000" imgH="977760" progId="Equation.DSMT4">
                    <p:embed/>
                    <p:pic>
                      <p:nvPicPr>
                        <p:cNvPr id="0" name="Picture 2"/>
                        <p:cNvPicPr>
                          <a:picLocks noChangeAspect="1" noChangeArrowheads="1"/>
                        </p:cNvPicPr>
                        <p:nvPr/>
                      </p:nvPicPr>
                      <p:blipFill>
                        <a:blip r:embed="rId5"/>
                        <a:srcRect/>
                        <a:stretch>
                          <a:fillRect/>
                        </a:stretch>
                      </p:blipFill>
                      <p:spPr bwMode="auto">
                        <a:xfrm>
                          <a:off x="626" y="-32"/>
                          <a:ext cx="1551" cy="7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23"/>
            <p:cNvSpPr>
              <a:spLocks noChangeArrowheads="1"/>
            </p:cNvSpPr>
            <p:nvPr/>
          </p:nvSpPr>
          <p:spPr bwMode="auto">
            <a:xfrm>
              <a:off x="2280" y="-49"/>
              <a:ext cx="771" cy="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30000"/>
                </a:lnSpc>
              </a:pPr>
              <a:r>
                <a:rPr lang="zh-CN" b="1" dirty="0">
                  <a:latin typeface="+mj-ea"/>
                  <a:ea typeface="+mj-ea"/>
                </a:rPr>
                <a:t>一维</a:t>
              </a:r>
              <a:r>
                <a:rPr lang="zh-CN" b="1" dirty="0" smtClean="0">
                  <a:latin typeface="+mj-ea"/>
                  <a:ea typeface="+mj-ea"/>
                </a:rPr>
                <a:t>平稳</a:t>
              </a:r>
              <a:endParaRPr lang="en-US" altLang="zh-CN" b="1" dirty="0" smtClean="0">
                <a:latin typeface="+mj-ea"/>
                <a:ea typeface="+mj-ea"/>
              </a:endParaRPr>
            </a:p>
            <a:p>
              <a:pPr>
                <a:lnSpc>
                  <a:spcPct val="130000"/>
                </a:lnSpc>
              </a:pPr>
              <a:r>
                <a:rPr lang="zh-CN" altLang="en-US" b="1" dirty="0">
                  <a:latin typeface="+mj-ea"/>
                  <a:ea typeface="+mj-ea"/>
                </a:rPr>
                <a:t>二</a:t>
              </a:r>
              <a:r>
                <a:rPr lang="zh-CN" altLang="en-US" b="1" dirty="0" smtClean="0">
                  <a:latin typeface="+mj-ea"/>
                  <a:ea typeface="+mj-ea"/>
                </a:rPr>
                <a:t>维平稳</a:t>
              </a:r>
              <a:endParaRPr lang="en-US" altLang="zh-CN" b="1" dirty="0" smtClean="0">
                <a:latin typeface="+mj-ea"/>
                <a:ea typeface="+mj-ea"/>
              </a:endParaRPr>
            </a:p>
            <a:p>
              <a:pPr>
                <a:lnSpc>
                  <a:spcPct val="130000"/>
                </a:lnSpc>
              </a:pPr>
              <a:r>
                <a:rPr lang="en-US" altLang="zh-CN" b="1" dirty="0" smtClean="0">
                  <a:latin typeface="+mj-ea"/>
                  <a:ea typeface="+mj-ea"/>
                </a:rPr>
                <a:t>…</a:t>
              </a:r>
            </a:p>
            <a:p>
              <a:pPr>
                <a:lnSpc>
                  <a:spcPct val="130000"/>
                </a:lnSpc>
              </a:pPr>
              <a:r>
                <a:rPr lang="en-US" altLang="zh-CN" b="1" i="1" dirty="0" smtClean="0">
                  <a:latin typeface="Century Schoolbook" pitchFamily="18" charset="0"/>
                  <a:ea typeface="+mj-ea"/>
                </a:rPr>
                <a:t>N</a:t>
              </a:r>
              <a:r>
                <a:rPr lang="zh-CN" altLang="en-US" b="1" dirty="0" smtClean="0">
                  <a:latin typeface="+mj-ea"/>
                  <a:ea typeface="+mj-ea"/>
                </a:rPr>
                <a:t>维平稳</a:t>
              </a:r>
              <a:endParaRPr lang="zh-CN" b="1" dirty="0">
                <a:latin typeface="+mj-ea"/>
                <a:ea typeface="+mj-ea"/>
              </a:endParaRPr>
            </a:p>
          </p:txBody>
        </p:sp>
        <p:sp>
          <p:nvSpPr>
            <p:cNvPr id="37" name="Rectangle 24"/>
            <p:cNvSpPr>
              <a:spLocks noChangeArrowheads="1"/>
            </p:cNvSpPr>
            <p:nvPr/>
          </p:nvSpPr>
          <p:spPr bwMode="auto">
            <a:xfrm>
              <a:off x="245" y="40"/>
              <a:ext cx="125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b="1" dirty="0">
                  <a:latin typeface="+mj-ea"/>
                  <a:ea typeface="+mj-ea"/>
                </a:rPr>
                <a:t>离散</a:t>
              </a:r>
            </a:p>
          </p:txBody>
        </p:sp>
      </p:grpSp>
      <p:grpSp>
        <p:nvGrpSpPr>
          <p:cNvPr id="5" name="Group 26"/>
          <p:cNvGrpSpPr>
            <a:grpSpLocks/>
          </p:cNvGrpSpPr>
          <p:nvPr/>
        </p:nvGrpSpPr>
        <p:grpSpPr bwMode="auto">
          <a:xfrm>
            <a:off x="4860032" y="4005064"/>
            <a:ext cx="3582752" cy="1892345"/>
            <a:chOff x="-13" y="118"/>
            <a:chExt cx="2649" cy="1463"/>
          </a:xfrm>
        </p:grpSpPr>
        <p:sp>
          <p:nvSpPr>
            <p:cNvPr id="39" name="Rectangle 27"/>
            <p:cNvSpPr>
              <a:spLocks noChangeArrowheads="1"/>
            </p:cNvSpPr>
            <p:nvPr/>
          </p:nvSpPr>
          <p:spPr bwMode="auto">
            <a:xfrm>
              <a:off x="-13" y="118"/>
              <a:ext cx="2617" cy="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solidFill>
                    <a:srgbClr val="0000FF"/>
                  </a:solidFill>
                  <a:latin typeface="+mj-ea"/>
                  <a:ea typeface="+mj-ea"/>
                </a:rPr>
                <a:t>注意：仅有</a:t>
              </a:r>
              <a:r>
                <a:rPr lang="zh-CN" altLang="zh-CN" sz="2000" b="1" i="1" dirty="0">
                  <a:solidFill>
                    <a:srgbClr val="0000FF"/>
                  </a:solidFill>
                  <a:latin typeface="Century Schoolbook" pitchFamily="18" charset="0"/>
                  <a:ea typeface="+mj-ea"/>
                </a:rPr>
                <a:t>N</a:t>
              </a:r>
              <a:r>
                <a:rPr lang="zh-CN" sz="2000" b="1" dirty="0">
                  <a:solidFill>
                    <a:srgbClr val="0000FF"/>
                  </a:solidFill>
                  <a:latin typeface="+mj-ea"/>
                  <a:ea typeface="+mj-ea"/>
                </a:rPr>
                <a:t>维的平稳并不符合要求。</a:t>
              </a:r>
            </a:p>
          </p:txBody>
        </p:sp>
        <p:graphicFrame>
          <p:nvGraphicFramePr>
            <p:cNvPr id="40" name="Object 28"/>
            <p:cNvGraphicFramePr>
              <a:graphicFrameLocks noChangeAspect="1"/>
            </p:cNvGraphicFramePr>
            <p:nvPr>
              <p:extLst>
                <p:ext uri="{D42A27DB-BD31-4B8C-83A1-F6EECF244321}">
                  <p14:modId xmlns:p14="http://schemas.microsoft.com/office/powerpoint/2010/main" val="3558644665"/>
                </p:ext>
              </p:extLst>
            </p:nvPr>
          </p:nvGraphicFramePr>
          <p:xfrm>
            <a:off x="786" y="443"/>
            <a:ext cx="1392" cy="232"/>
          </p:xfrm>
          <a:graphic>
            <a:graphicData uri="http://schemas.openxmlformats.org/presentationml/2006/ole">
              <mc:AlternateContent xmlns:mc="http://schemas.openxmlformats.org/markup-compatibility/2006">
                <mc:Choice xmlns:v="urn:schemas-microsoft-com:vml" Requires="v">
                  <p:oleObj spid="_x0000_s103127" name="Equation" r:id="rId6" imgW="1371600" imgH="228600" progId="Equation.DSMT4">
                    <p:embed/>
                  </p:oleObj>
                </mc:Choice>
                <mc:Fallback>
                  <p:oleObj name="Equation" r:id="rId6" imgW="1371600" imgH="228600" progId="Equation.DSMT4">
                    <p:embed/>
                    <p:pic>
                      <p:nvPicPr>
                        <p:cNvPr id="0" name="Picture 3"/>
                        <p:cNvPicPr>
                          <a:picLocks noChangeAspect="1" noChangeArrowheads="1"/>
                        </p:cNvPicPr>
                        <p:nvPr/>
                      </p:nvPicPr>
                      <p:blipFill>
                        <a:blip r:embed="rId7"/>
                        <a:srcRect/>
                        <a:stretch>
                          <a:fillRect/>
                        </a:stretch>
                      </p:blipFill>
                      <p:spPr bwMode="auto">
                        <a:xfrm>
                          <a:off x="786" y="443"/>
                          <a:ext cx="1392"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AutoShape 29"/>
            <p:cNvSpPr>
              <a:spLocks noChangeArrowheads="1"/>
            </p:cNvSpPr>
            <p:nvPr/>
          </p:nvSpPr>
          <p:spPr bwMode="auto">
            <a:xfrm rot="5400000">
              <a:off x="988" y="744"/>
              <a:ext cx="220" cy="198"/>
            </a:xfrm>
            <a:prstGeom prst="rightArrow">
              <a:avLst>
                <a:gd name="adj1" fmla="val 50000"/>
                <a:gd name="adj2" fmla="val 5522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400" b="1">
                <a:latin typeface="+mj-ea"/>
                <a:ea typeface="+mj-ea"/>
              </a:endParaRPr>
            </a:p>
          </p:txBody>
        </p:sp>
        <p:graphicFrame>
          <p:nvGraphicFramePr>
            <p:cNvPr id="42" name="Object 30"/>
            <p:cNvGraphicFramePr>
              <a:graphicFrameLocks noChangeAspect="1"/>
            </p:cNvGraphicFramePr>
            <p:nvPr>
              <p:extLst>
                <p:ext uri="{D42A27DB-BD31-4B8C-83A1-F6EECF244321}">
                  <p14:modId xmlns:p14="http://schemas.microsoft.com/office/powerpoint/2010/main" val="3187721000"/>
                </p:ext>
              </p:extLst>
            </p:nvPr>
          </p:nvGraphicFramePr>
          <p:xfrm>
            <a:off x="253" y="999"/>
            <a:ext cx="2383" cy="232"/>
          </p:xfrm>
          <a:graphic>
            <a:graphicData uri="http://schemas.openxmlformats.org/presentationml/2006/ole">
              <mc:AlternateContent xmlns:mc="http://schemas.openxmlformats.org/markup-compatibility/2006">
                <mc:Choice xmlns:v="urn:schemas-microsoft-com:vml" Requires="v">
                  <p:oleObj spid="_x0000_s103128" name="Equation" r:id="rId8" imgW="2349360" imgH="228600" progId="Equation.DSMT4">
                    <p:embed/>
                  </p:oleObj>
                </mc:Choice>
                <mc:Fallback>
                  <p:oleObj name="Equation" r:id="rId8" imgW="2349360" imgH="228600" progId="Equation.DSMT4">
                    <p:embed/>
                    <p:pic>
                      <p:nvPicPr>
                        <p:cNvPr id="0" name="Picture 4"/>
                        <p:cNvPicPr>
                          <a:picLocks noChangeAspect="1" noChangeArrowheads="1"/>
                        </p:cNvPicPr>
                        <p:nvPr/>
                      </p:nvPicPr>
                      <p:blipFill>
                        <a:blip r:embed="rId9"/>
                        <a:srcRect/>
                        <a:stretch>
                          <a:fillRect/>
                        </a:stretch>
                      </p:blipFill>
                      <p:spPr bwMode="auto">
                        <a:xfrm>
                          <a:off x="253" y="999"/>
                          <a:ext cx="2383"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31"/>
            <p:cNvSpPr>
              <a:spLocks noChangeArrowheads="1"/>
            </p:cNvSpPr>
            <p:nvPr/>
          </p:nvSpPr>
          <p:spPr bwMode="auto">
            <a:xfrm>
              <a:off x="253" y="1272"/>
              <a:ext cx="1597"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latin typeface="+mj-ea"/>
                  <a:ea typeface="+mj-ea"/>
                </a:rPr>
                <a:t>但不能保证</a:t>
              </a:r>
            </a:p>
          </p:txBody>
        </p:sp>
        <p:graphicFrame>
          <p:nvGraphicFramePr>
            <p:cNvPr id="44" name="Object 32"/>
            <p:cNvGraphicFramePr>
              <a:graphicFrameLocks noChangeAspect="1"/>
            </p:cNvGraphicFramePr>
            <p:nvPr>
              <p:extLst>
                <p:ext uri="{D42A27DB-BD31-4B8C-83A1-F6EECF244321}">
                  <p14:modId xmlns:p14="http://schemas.microsoft.com/office/powerpoint/2010/main" val="3689678065"/>
                </p:ext>
              </p:extLst>
            </p:nvPr>
          </p:nvGraphicFramePr>
          <p:xfrm>
            <a:off x="1353" y="1333"/>
            <a:ext cx="1030" cy="232"/>
          </p:xfrm>
          <a:graphic>
            <a:graphicData uri="http://schemas.openxmlformats.org/presentationml/2006/ole">
              <mc:AlternateContent xmlns:mc="http://schemas.openxmlformats.org/markup-compatibility/2006">
                <mc:Choice xmlns:v="urn:schemas-microsoft-com:vml" Requires="v">
                  <p:oleObj spid="_x0000_s103129" name="Equation" r:id="rId10" imgW="1015920" imgH="228600" progId="Equation.DSMT4">
                    <p:embed/>
                  </p:oleObj>
                </mc:Choice>
                <mc:Fallback>
                  <p:oleObj name="Equation" r:id="rId10" imgW="1015920" imgH="228600" progId="Equation.DSMT4">
                    <p:embed/>
                    <p:pic>
                      <p:nvPicPr>
                        <p:cNvPr id="0" name="Picture 5"/>
                        <p:cNvPicPr>
                          <a:picLocks noChangeAspect="1" noChangeArrowheads="1"/>
                        </p:cNvPicPr>
                        <p:nvPr/>
                      </p:nvPicPr>
                      <p:blipFill>
                        <a:blip r:embed="rId11"/>
                        <a:srcRect/>
                        <a:stretch>
                          <a:fillRect/>
                        </a:stretch>
                      </p:blipFill>
                      <p:spPr bwMode="auto">
                        <a:xfrm>
                          <a:off x="1353" y="1333"/>
                          <a:ext cx="103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2" name="矩形 21"/>
          <p:cNvSpPr/>
          <p:nvPr/>
        </p:nvSpPr>
        <p:spPr>
          <a:xfrm>
            <a:off x="4860032" y="3861048"/>
            <a:ext cx="3816424"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nvPr>
        </p:nvSpPr>
        <p:spPr/>
        <p:txBody>
          <a:bodyPr/>
          <a:lstStyle/>
          <a:p>
            <a:fld id="{DE2D78C0-CC8D-4EA8-B3D2-B3CD755D8AB1}" type="slidenum">
              <a:rPr lang="en-US" altLang="zh-CN" smtClean="0"/>
              <a:pPr/>
              <a:t>11</a:t>
            </a:fld>
            <a:endParaRPr lang="en-US" altLang="zh-CN"/>
          </a:p>
        </p:txBody>
      </p:sp>
      <p:cxnSp>
        <p:nvCxnSpPr>
          <p:cNvPr id="8" name="直接箭头连接符 7"/>
          <p:cNvCxnSpPr/>
          <p:nvPr/>
        </p:nvCxnSpPr>
        <p:spPr>
          <a:xfrm flipV="1">
            <a:off x="5148064" y="1782737"/>
            <a:ext cx="0" cy="85417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4499992" y="1782737"/>
            <a:ext cx="1368152"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764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88">
                                            <p:txEl>
                                              <p:pRg st="0" end="0"/>
                                            </p:txEl>
                                          </p:spTgt>
                                        </p:tgtEl>
                                        <p:attrNameLst>
                                          <p:attrName>style.visibility</p:attrName>
                                        </p:attrNameLst>
                                      </p:cBhvr>
                                      <p:to>
                                        <p:strVal val="visible"/>
                                      </p:to>
                                    </p:set>
                                    <p:animEffect transition="in" filter="fade">
                                      <p:cBhvr>
                                        <p:cTn id="7" dur="1000"/>
                                        <p:tgtEl>
                                          <p:spTgt spid="7188">
                                            <p:txEl>
                                              <p:pRg st="0" end="0"/>
                                            </p:txEl>
                                          </p:spTgt>
                                        </p:tgtEl>
                                      </p:cBhvr>
                                    </p:animEffect>
                                    <p:anim calcmode="lin" valueType="num">
                                      <p:cBhvr>
                                        <p:cTn id="8" dur="1000" fill="hold"/>
                                        <p:tgtEl>
                                          <p:spTgt spid="71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1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par>
                          <p:cTn id="15" fill="hold">
                            <p:stCondLst>
                              <p:cond delay="500"/>
                            </p:stCondLst>
                            <p:childTnLst>
                              <p:par>
                                <p:cTn id="16" presetID="2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8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8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8">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8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pPr>
              <a:lnSpc>
                <a:spcPct val="150000"/>
              </a:lnSpc>
            </a:pPr>
            <a:r>
              <a:rPr lang="en-US" altLang="zh-CN" dirty="0" smtClean="0"/>
              <a:t>2.1.1 </a:t>
            </a:r>
            <a:r>
              <a:rPr lang="zh-CN" altLang="en-US" dirty="0" smtClean="0"/>
              <a:t>自信息量</a:t>
            </a:r>
            <a:endParaRPr lang="en-US" altLang="zh-CN" dirty="0" smtClean="0"/>
          </a:p>
          <a:p>
            <a:pPr>
              <a:lnSpc>
                <a:spcPct val="150000"/>
              </a:lnSpc>
            </a:pPr>
            <a:r>
              <a:rPr lang="en-US" altLang="zh-CN" dirty="0" smtClean="0"/>
              <a:t>2.1.2 </a:t>
            </a:r>
            <a:r>
              <a:rPr lang="zh-CN" altLang="en-US" dirty="0" smtClean="0"/>
              <a:t>平均自信息量与信源熵</a:t>
            </a:r>
          </a:p>
          <a:p>
            <a:pPr>
              <a:lnSpc>
                <a:spcPct val="150000"/>
              </a:lnSpc>
            </a:pPr>
            <a:r>
              <a:rPr lang="en-US" altLang="zh-CN" dirty="0" smtClean="0">
                <a:solidFill>
                  <a:srgbClr val="FF0000"/>
                </a:solidFill>
              </a:rPr>
              <a:t>2.1.3 </a:t>
            </a:r>
            <a:r>
              <a:rPr lang="zh-CN" altLang="en-US" dirty="0" smtClean="0">
                <a:solidFill>
                  <a:srgbClr val="FF0000"/>
                </a:solidFill>
              </a:rPr>
              <a:t>互信息量与平均互信息量</a:t>
            </a:r>
            <a:endParaRPr lang="en-US" altLang="zh-CN" dirty="0" smtClean="0">
              <a:solidFill>
                <a:srgbClr val="FF0000"/>
              </a:solidFill>
            </a:endParaRPr>
          </a:p>
          <a:p>
            <a:pPr lvl="1">
              <a:lnSpc>
                <a:spcPct val="150000"/>
              </a:lnSpc>
            </a:pPr>
            <a:r>
              <a:rPr lang="en-US" altLang="zh-CN" dirty="0" smtClean="0"/>
              <a:t>1. </a:t>
            </a:r>
            <a:r>
              <a:rPr lang="zh-CN" altLang="en-US" dirty="0" smtClean="0"/>
              <a:t>互信息量</a:t>
            </a:r>
            <a:endParaRPr lang="en-US" altLang="zh-CN" dirty="0" smtClean="0"/>
          </a:p>
          <a:p>
            <a:pPr lvl="1">
              <a:lnSpc>
                <a:spcPct val="150000"/>
              </a:lnSpc>
            </a:pPr>
            <a:r>
              <a:rPr lang="en-US" altLang="zh-CN" dirty="0" smtClean="0"/>
              <a:t>2. </a:t>
            </a:r>
            <a:r>
              <a:rPr lang="zh-CN" altLang="en-US" dirty="0" smtClean="0"/>
              <a:t>平均互信息量</a:t>
            </a:r>
            <a:endParaRPr lang="en-US" altLang="zh-CN" dirty="0" smtClean="0"/>
          </a:p>
          <a:p>
            <a:pPr>
              <a:lnSpc>
                <a:spcPct val="150000"/>
              </a:lnSpc>
            </a:pPr>
            <a:r>
              <a:rPr lang="en-US" altLang="zh-CN" dirty="0" smtClean="0"/>
              <a:t>2.1.4 </a:t>
            </a:r>
            <a:r>
              <a:rPr lang="zh-CN" altLang="en-US" dirty="0" smtClean="0"/>
              <a:t>各种熵之间的关系</a:t>
            </a:r>
          </a:p>
          <a:p>
            <a:pPr>
              <a:lnSpc>
                <a:spcPct val="150000"/>
              </a:lnSpc>
            </a:pP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110</a:t>
            </a:fld>
            <a:endParaRPr lang="en-US"/>
          </a:p>
        </p:txBody>
      </p:sp>
    </p:spTree>
    <p:extLst>
      <p:ext uri="{BB962C8B-B14F-4D97-AF65-F5344CB8AC3E}">
        <p14:creationId xmlns:p14="http://schemas.microsoft.com/office/powerpoint/2010/main" val="1114393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t>2.1.1 </a:t>
            </a:r>
            <a:r>
              <a:rPr lang="zh-CN" altLang="en-US" dirty="0" smtClean="0"/>
              <a:t>自信息量</a:t>
            </a:r>
            <a:endParaRPr lang="en-US" altLang="zh-CN" dirty="0" smtClean="0"/>
          </a:p>
          <a:p>
            <a:r>
              <a:rPr lang="en-US" altLang="zh-CN" dirty="0" smtClean="0"/>
              <a:t>2.1.2 </a:t>
            </a:r>
            <a:r>
              <a:rPr lang="zh-CN" altLang="en-US" dirty="0" smtClean="0"/>
              <a:t>平均自信息量与信源熵</a:t>
            </a:r>
          </a:p>
          <a:p>
            <a:r>
              <a:rPr lang="en-US" altLang="zh-CN" dirty="0" smtClean="0">
                <a:solidFill>
                  <a:srgbClr val="FF0000"/>
                </a:solidFill>
              </a:rPr>
              <a:t>2.1.3 </a:t>
            </a:r>
            <a:r>
              <a:rPr lang="zh-CN" altLang="en-US" dirty="0" smtClean="0">
                <a:solidFill>
                  <a:srgbClr val="FF0000"/>
                </a:solidFill>
              </a:rPr>
              <a:t>互信息量与平均互信息量</a:t>
            </a:r>
            <a:endParaRPr lang="en-US" altLang="zh-CN" dirty="0" smtClean="0">
              <a:solidFill>
                <a:srgbClr val="FF0000"/>
              </a:solidFill>
            </a:endParaRPr>
          </a:p>
          <a:p>
            <a:pPr lvl="1"/>
            <a:r>
              <a:rPr lang="en-US" altLang="zh-CN" dirty="0" smtClean="0">
                <a:solidFill>
                  <a:srgbClr val="FF0000"/>
                </a:solidFill>
              </a:rPr>
              <a:t>1. </a:t>
            </a:r>
            <a:r>
              <a:rPr lang="zh-CN" altLang="en-US" dirty="0" smtClean="0">
                <a:solidFill>
                  <a:srgbClr val="FF0000"/>
                </a:solidFill>
              </a:rPr>
              <a:t>互信息量：</a:t>
            </a:r>
            <a:endParaRPr lang="en-US" altLang="zh-CN" dirty="0" smtClean="0">
              <a:solidFill>
                <a:srgbClr val="FF0000"/>
              </a:solidFill>
            </a:endParaRPr>
          </a:p>
          <a:p>
            <a:pPr marL="365760" lvl="1" indent="0">
              <a:buNone/>
            </a:pPr>
            <a:r>
              <a:rPr lang="en-US" altLang="zh-CN" dirty="0">
                <a:solidFill>
                  <a:srgbClr val="FF0000"/>
                </a:solidFill>
              </a:rPr>
              <a:t> </a:t>
            </a:r>
            <a:r>
              <a:rPr lang="en-US" altLang="zh-CN" dirty="0" smtClean="0">
                <a:solidFill>
                  <a:srgbClr val="FF0000"/>
                </a:solidFill>
              </a:rPr>
              <a:t>      A</a:t>
            </a:r>
            <a:r>
              <a:rPr lang="en-US" altLang="zh-CN" dirty="0">
                <a:solidFill>
                  <a:srgbClr val="FF0000"/>
                </a:solidFill>
              </a:rPr>
              <a:t>.</a:t>
            </a:r>
            <a:r>
              <a:rPr lang="en-US" altLang="zh-CN" dirty="0" smtClean="0">
                <a:solidFill>
                  <a:srgbClr val="FF0000"/>
                </a:solidFill>
              </a:rPr>
              <a:t> </a:t>
            </a:r>
            <a:r>
              <a:rPr lang="zh-CN" altLang="en-US" dirty="0" smtClean="0">
                <a:solidFill>
                  <a:srgbClr val="FF0000"/>
                </a:solidFill>
              </a:rPr>
              <a:t>互信息量</a:t>
            </a:r>
            <a:endParaRPr lang="en-US" altLang="zh-CN" dirty="0" smtClean="0">
              <a:solidFill>
                <a:srgbClr val="FF0000"/>
              </a:solidFill>
            </a:endParaRPr>
          </a:p>
          <a:p>
            <a:pPr marL="365760" lvl="1" indent="0">
              <a:buNone/>
            </a:pPr>
            <a:r>
              <a:rPr lang="en-US" altLang="zh-CN" dirty="0">
                <a:solidFill>
                  <a:srgbClr val="FF0000"/>
                </a:solidFill>
              </a:rPr>
              <a:t> </a:t>
            </a:r>
            <a:r>
              <a:rPr lang="en-US" altLang="zh-CN" dirty="0" smtClean="0">
                <a:solidFill>
                  <a:srgbClr val="FF0000"/>
                </a:solidFill>
              </a:rPr>
              <a:t>      B. </a:t>
            </a:r>
            <a:r>
              <a:rPr lang="zh-CN" altLang="en-US" dirty="0" smtClean="0">
                <a:solidFill>
                  <a:srgbClr val="FF0000"/>
                </a:solidFill>
              </a:rPr>
              <a:t>互信息的性质</a:t>
            </a:r>
            <a:endParaRPr lang="en-US" altLang="zh-CN" dirty="0" smtClean="0">
              <a:solidFill>
                <a:srgbClr val="FF0000"/>
              </a:solidFill>
            </a:endParaRPr>
          </a:p>
          <a:p>
            <a:pPr marL="365760" lvl="1" indent="0">
              <a:buNone/>
            </a:pPr>
            <a:r>
              <a:rPr lang="en-US" altLang="zh-CN" dirty="0">
                <a:solidFill>
                  <a:srgbClr val="FF0000"/>
                </a:solidFill>
              </a:rPr>
              <a:t> </a:t>
            </a:r>
            <a:r>
              <a:rPr lang="en-US" altLang="zh-CN" dirty="0" smtClean="0">
                <a:solidFill>
                  <a:srgbClr val="FF0000"/>
                </a:solidFill>
              </a:rPr>
              <a:t>      C. </a:t>
            </a:r>
            <a:r>
              <a:rPr lang="zh-CN" altLang="en-US" dirty="0" smtClean="0">
                <a:solidFill>
                  <a:srgbClr val="FF0000"/>
                </a:solidFill>
              </a:rPr>
              <a:t>条件互信息量和联合互信息</a:t>
            </a:r>
            <a:endParaRPr lang="en-US" altLang="zh-CN" dirty="0" smtClean="0">
              <a:solidFill>
                <a:srgbClr val="FF0000"/>
              </a:solidFill>
            </a:endParaRPr>
          </a:p>
          <a:p>
            <a:pPr lvl="1"/>
            <a:r>
              <a:rPr lang="en-US" altLang="zh-CN" dirty="0" smtClean="0"/>
              <a:t>2. </a:t>
            </a:r>
            <a:r>
              <a:rPr lang="zh-CN" altLang="en-US" dirty="0" smtClean="0"/>
              <a:t>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111</a:t>
            </a:fld>
            <a:endParaRPr lang="en-US"/>
          </a:p>
        </p:txBody>
      </p:sp>
    </p:spTree>
    <p:extLst>
      <p:ext uri="{BB962C8B-B14F-4D97-AF65-F5344CB8AC3E}">
        <p14:creationId xmlns:p14="http://schemas.microsoft.com/office/powerpoint/2010/main" val="3392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r>
              <a:rPr lang="en-US" altLang="zh-CN" smtClean="0"/>
              <a:t>A. </a:t>
            </a:r>
            <a:r>
              <a:rPr lang="zh-CN" altLang="en-US" smtClean="0"/>
              <a:t>互信息量</a:t>
            </a:r>
            <a:endParaRPr lang="zh-CN" altLang="en-US" dirty="0" smtClean="0"/>
          </a:p>
        </p:txBody>
      </p:sp>
      <p:sp>
        <p:nvSpPr>
          <p:cNvPr id="24" name="内容占位符 23"/>
          <p:cNvSpPr>
            <a:spLocks noGrp="1"/>
          </p:cNvSpPr>
          <p:nvPr>
            <p:ph idx="1"/>
          </p:nvPr>
        </p:nvSpPr>
        <p:spPr/>
        <p:txBody>
          <a:bodyPr/>
          <a:lstStyle/>
          <a:p>
            <a:endParaRPr lang="en-US" altLang="zh-CN" dirty="0" smtClean="0"/>
          </a:p>
          <a:p>
            <a:endParaRPr lang="en-US" altLang="zh-CN" dirty="0" smtClean="0"/>
          </a:p>
          <a:p>
            <a:endParaRPr lang="en-US" altLang="zh-CN" dirty="0" smtClean="0"/>
          </a:p>
          <a:p>
            <a:endParaRPr lang="en-US" altLang="zh-CN" sz="4800" dirty="0" smtClean="0"/>
          </a:p>
          <a:p>
            <a:r>
              <a:rPr lang="zh-CN" altLang="en-US" dirty="0" smtClean="0"/>
              <a:t>信源</a:t>
            </a:r>
            <a:endParaRPr lang="en-US" altLang="zh-CN" dirty="0" smtClean="0"/>
          </a:p>
          <a:p>
            <a:endParaRPr lang="en-US" altLang="zh-CN" dirty="0" smtClean="0"/>
          </a:p>
          <a:p>
            <a:r>
              <a:rPr lang="zh-CN" altLang="en-US" dirty="0" smtClean="0"/>
              <a:t>信宿</a:t>
            </a:r>
            <a:endParaRPr lang="zh-CN" altLang="en-US" dirty="0"/>
          </a:p>
        </p:txBody>
      </p:sp>
      <p:sp>
        <p:nvSpPr>
          <p:cNvPr id="18" name="灯片编号占位符 5"/>
          <p:cNvSpPr>
            <a:spLocks noGrp="1"/>
          </p:cNvSpPr>
          <p:nvPr>
            <p:ph type="sldNum" sz="quarter" idx="12"/>
          </p:nvPr>
        </p:nvSpPr>
        <p:spPr/>
        <p:txBody>
          <a:bodyPr/>
          <a:lstStyle/>
          <a:p>
            <a:fld id="{5CC94D26-E4C0-4630-9D65-3B32021B90EF}" type="slidenum">
              <a:rPr lang="en-US" altLang="zh-CN" smtClean="0"/>
              <a:pPr/>
              <a:t>112</a:t>
            </a:fld>
            <a:endParaRPr lang="en-US" altLang="zh-CN"/>
          </a:p>
        </p:txBody>
      </p:sp>
      <p:sp>
        <p:nvSpPr>
          <p:cNvPr id="48145" name="Text Box 15"/>
          <p:cNvSpPr txBox="1">
            <a:spLocks noChangeArrowheads="1"/>
          </p:cNvSpPr>
          <p:nvPr/>
        </p:nvSpPr>
        <p:spPr bwMode="auto">
          <a:xfrm>
            <a:off x="2339752" y="1052736"/>
            <a:ext cx="4174232" cy="400110"/>
          </a:xfrm>
          <a:prstGeom prst="rect">
            <a:avLst/>
          </a:prstGeom>
          <a:noFill/>
          <a:ln w="9525" algn="ctr">
            <a:noFill/>
            <a:miter lim="800000"/>
            <a:headEnd/>
            <a:tailEnd/>
          </a:ln>
        </p:spPr>
        <p:txBody>
          <a:bodyPr wrap="square">
            <a:spAutoFit/>
          </a:bodyPr>
          <a:lstStyle/>
          <a:p>
            <a:pPr>
              <a:spcBef>
                <a:spcPct val="50000"/>
              </a:spcBef>
            </a:pPr>
            <a:r>
              <a:rPr lang="en-US" altLang="zh-CN" sz="2000" b="1" dirty="0">
                <a:solidFill>
                  <a:srgbClr val="92D050"/>
                </a:solidFill>
                <a:latin typeface="+mj-ea"/>
                <a:ea typeface="+mj-ea"/>
              </a:rPr>
              <a:t>  </a:t>
            </a:r>
            <a:r>
              <a:rPr lang="zh-CN" altLang="en-US" sz="2000" b="1" dirty="0">
                <a:solidFill>
                  <a:srgbClr val="0000FF"/>
                </a:solidFill>
                <a:latin typeface="+mj-ea"/>
                <a:ea typeface="+mj-ea"/>
              </a:rPr>
              <a:t>简化的通信系统模型</a:t>
            </a:r>
          </a:p>
        </p:txBody>
      </p:sp>
      <p:grpSp>
        <p:nvGrpSpPr>
          <p:cNvPr id="22" name="组合 21"/>
          <p:cNvGrpSpPr/>
          <p:nvPr/>
        </p:nvGrpSpPr>
        <p:grpSpPr>
          <a:xfrm>
            <a:off x="899592" y="1635882"/>
            <a:ext cx="4752975" cy="1786557"/>
            <a:chOff x="1922984" y="1138015"/>
            <a:chExt cx="4752975" cy="1786557"/>
          </a:xfrm>
        </p:grpSpPr>
        <p:sp>
          <p:nvSpPr>
            <p:cNvPr id="48134" name="Rectangle 4"/>
            <p:cNvSpPr>
              <a:spLocks noChangeArrowheads="1"/>
            </p:cNvSpPr>
            <p:nvPr/>
          </p:nvSpPr>
          <p:spPr bwMode="auto">
            <a:xfrm>
              <a:off x="1922984" y="1196752"/>
              <a:ext cx="936625" cy="6477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spcBef>
                  <a:spcPct val="20000"/>
                </a:spcBef>
              </a:pPr>
              <a:r>
                <a:rPr lang="zh-CN" altLang="en-US" sz="2800" b="1" dirty="0">
                  <a:latin typeface="+mj-ea"/>
                  <a:ea typeface="+mj-ea"/>
                </a:rPr>
                <a:t>信源</a:t>
              </a:r>
            </a:p>
          </p:txBody>
        </p:sp>
        <p:sp>
          <p:nvSpPr>
            <p:cNvPr id="48135" name="Rectangle 5"/>
            <p:cNvSpPr>
              <a:spLocks noChangeArrowheads="1"/>
            </p:cNvSpPr>
            <p:nvPr/>
          </p:nvSpPr>
          <p:spPr bwMode="auto">
            <a:xfrm>
              <a:off x="2211909" y="1196752"/>
              <a:ext cx="863600" cy="360363"/>
            </a:xfrm>
            <a:prstGeom prst="rect">
              <a:avLst/>
            </a:prstGeom>
            <a:noFill/>
            <a:ln w="9525" algn="ctr">
              <a:noFill/>
              <a:miter lim="800000"/>
              <a:headEnd/>
              <a:tailEnd/>
            </a:ln>
          </p:spPr>
          <p:txBody>
            <a:bodyPr wrap="none" anchor="ctr"/>
            <a:lstStyle/>
            <a:p>
              <a:endParaRPr lang="zh-CN" altLang="en-US" b="1">
                <a:latin typeface="+mj-ea"/>
                <a:ea typeface="+mj-ea"/>
              </a:endParaRPr>
            </a:p>
          </p:txBody>
        </p:sp>
        <p:sp>
          <p:nvSpPr>
            <p:cNvPr id="48136" name="Line 6"/>
            <p:cNvSpPr>
              <a:spLocks noChangeShapeType="1"/>
            </p:cNvSpPr>
            <p:nvPr/>
          </p:nvSpPr>
          <p:spPr bwMode="auto">
            <a:xfrm>
              <a:off x="2859609" y="1528540"/>
              <a:ext cx="790575" cy="0"/>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b="1">
                <a:latin typeface="+mj-ea"/>
                <a:ea typeface="+mj-ea"/>
              </a:endParaRPr>
            </a:p>
          </p:txBody>
        </p:sp>
        <p:sp>
          <p:nvSpPr>
            <p:cNvPr id="48137" name="Rectangle 7"/>
            <p:cNvSpPr>
              <a:spLocks noChangeArrowheads="1"/>
            </p:cNvSpPr>
            <p:nvPr/>
          </p:nvSpPr>
          <p:spPr bwMode="auto">
            <a:xfrm>
              <a:off x="3635896" y="1196752"/>
              <a:ext cx="1296988" cy="6477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spcBef>
                  <a:spcPct val="20000"/>
                </a:spcBef>
              </a:pPr>
              <a:r>
                <a:rPr lang="zh-CN" altLang="en-US" sz="2800" b="1">
                  <a:latin typeface="+mj-ea"/>
                  <a:ea typeface="+mj-ea"/>
                </a:rPr>
                <a:t>信道</a:t>
              </a:r>
            </a:p>
          </p:txBody>
        </p:sp>
        <p:sp>
          <p:nvSpPr>
            <p:cNvPr id="48138" name="Rectangle 8"/>
            <p:cNvSpPr>
              <a:spLocks noChangeArrowheads="1"/>
            </p:cNvSpPr>
            <p:nvPr/>
          </p:nvSpPr>
          <p:spPr bwMode="auto">
            <a:xfrm>
              <a:off x="5739334" y="1196752"/>
              <a:ext cx="936625" cy="6477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lgn="ctr">
                <a:spcBef>
                  <a:spcPct val="20000"/>
                </a:spcBef>
              </a:pPr>
              <a:r>
                <a:rPr lang="zh-CN" altLang="en-US" sz="2800" b="1">
                  <a:latin typeface="+mj-ea"/>
                  <a:ea typeface="+mj-ea"/>
                </a:rPr>
                <a:t>信宿</a:t>
              </a:r>
            </a:p>
          </p:txBody>
        </p:sp>
        <p:sp>
          <p:nvSpPr>
            <p:cNvPr id="48139" name="Line 9"/>
            <p:cNvSpPr>
              <a:spLocks noChangeShapeType="1"/>
            </p:cNvSpPr>
            <p:nvPr/>
          </p:nvSpPr>
          <p:spPr bwMode="auto">
            <a:xfrm>
              <a:off x="4948759" y="1528540"/>
              <a:ext cx="790575" cy="0"/>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b="1">
                <a:latin typeface="+mj-ea"/>
                <a:ea typeface="+mj-ea"/>
              </a:endParaRPr>
            </a:p>
          </p:txBody>
        </p:sp>
        <p:sp>
          <p:nvSpPr>
            <p:cNvPr id="48140" name="Rectangle 10"/>
            <p:cNvSpPr>
              <a:spLocks noChangeArrowheads="1"/>
            </p:cNvSpPr>
            <p:nvPr/>
          </p:nvSpPr>
          <p:spPr bwMode="auto">
            <a:xfrm>
              <a:off x="2919934" y="1166590"/>
              <a:ext cx="358775" cy="287337"/>
            </a:xfrm>
            <a:prstGeom prst="rect">
              <a:avLst/>
            </a:prstGeom>
            <a:noFill/>
            <a:ln w="9525" algn="ctr">
              <a:noFill/>
              <a:miter lim="800000"/>
              <a:headEnd/>
              <a:tailEnd/>
            </a:ln>
          </p:spPr>
          <p:txBody>
            <a:bodyPr wrap="none" anchor="ctr"/>
            <a:lstStyle/>
            <a:p>
              <a:pPr algn="ctr">
                <a:spcBef>
                  <a:spcPct val="20000"/>
                </a:spcBef>
              </a:pPr>
              <a:r>
                <a:rPr lang="en-US" altLang="zh-CN" sz="2800" b="1">
                  <a:latin typeface="+mj-ea"/>
                  <a:ea typeface="+mj-ea"/>
                </a:rPr>
                <a:t>X</a:t>
              </a:r>
            </a:p>
          </p:txBody>
        </p:sp>
        <p:sp>
          <p:nvSpPr>
            <p:cNvPr id="48141" name="Rectangle 11"/>
            <p:cNvSpPr>
              <a:spLocks noChangeArrowheads="1"/>
            </p:cNvSpPr>
            <p:nvPr/>
          </p:nvSpPr>
          <p:spPr bwMode="auto">
            <a:xfrm>
              <a:off x="5421834" y="1138015"/>
              <a:ext cx="288925" cy="360362"/>
            </a:xfrm>
            <a:prstGeom prst="rect">
              <a:avLst/>
            </a:prstGeom>
            <a:noFill/>
            <a:ln w="9525" algn="ctr">
              <a:noFill/>
              <a:miter lim="800000"/>
              <a:headEnd/>
              <a:tailEnd/>
            </a:ln>
          </p:spPr>
          <p:txBody>
            <a:bodyPr wrap="none" anchor="ctr"/>
            <a:lstStyle/>
            <a:p>
              <a:pPr algn="ctr">
                <a:spcBef>
                  <a:spcPct val="20000"/>
                </a:spcBef>
              </a:pPr>
              <a:r>
                <a:rPr lang="en-US" altLang="zh-CN" sz="2800" b="1">
                  <a:latin typeface="+mj-ea"/>
                  <a:ea typeface="+mj-ea"/>
                </a:rPr>
                <a:t>Y</a:t>
              </a:r>
            </a:p>
          </p:txBody>
        </p:sp>
        <p:sp>
          <p:nvSpPr>
            <p:cNvPr id="48142" name="Rectangle 12"/>
            <p:cNvSpPr>
              <a:spLocks noChangeArrowheads="1"/>
            </p:cNvSpPr>
            <p:nvPr/>
          </p:nvSpPr>
          <p:spPr bwMode="auto">
            <a:xfrm>
              <a:off x="2932634" y="2119090"/>
              <a:ext cx="431800" cy="433387"/>
            </a:xfrm>
            <a:prstGeom prst="rect">
              <a:avLst/>
            </a:prstGeom>
            <a:noFill/>
            <a:ln w="9525" algn="ctr">
              <a:noFill/>
              <a:miter lim="800000"/>
              <a:headEnd/>
              <a:tailEnd/>
            </a:ln>
          </p:spPr>
          <p:txBody>
            <a:bodyPr wrap="none" anchor="ctr"/>
            <a:lstStyle/>
            <a:p>
              <a:endParaRPr lang="zh-CN" altLang="en-US" b="1">
                <a:latin typeface="+mj-ea"/>
                <a:ea typeface="+mj-ea"/>
              </a:endParaRPr>
            </a:p>
          </p:txBody>
        </p:sp>
        <p:sp>
          <p:nvSpPr>
            <p:cNvPr id="48143" name="Rectangle 13"/>
            <p:cNvSpPr>
              <a:spLocks noChangeArrowheads="1"/>
            </p:cNvSpPr>
            <p:nvPr/>
          </p:nvSpPr>
          <p:spPr bwMode="auto">
            <a:xfrm>
              <a:off x="2932634" y="1903190"/>
              <a:ext cx="503237" cy="360362"/>
            </a:xfrm>
            <a:prstGeom prst="rect">
              <a:avLst/>
            </a:prstGeom>
            <a:noFill/>
            <a:ln w="9525" algn="ctr">
              <a:noFill/>
              <a:miter lim="800000"/>
              <a:headEnd/>
              <a:tailEnd/>
            </a:ln>
          </p:spPr>
          <p:txBody>
            <a:bodyPr wrap="none" anchor="ctr"/>
            <a:lstStyle/>
            <a:p>
              <a:pPr algn="ctr">
                <a:spcBef>
                  <a:spcPct val="20000"/>
                </a:spcBef>
              </a:pPr>
              <a:endParaRPr lang="zh-CN" altLang="zh-CN" sz="2800" b="1">
                <a:latin typeface="+mj-ea"/>
                <a:ea typeface="+mj-ea"/>
              </a:endParaRPr>
            </a:p>
          </p:txBody>
        </p:sp>
        <p:sp>
          <p:nvSpPr>
            <p:cNvPr id="19" name="Rectangle 7"/>
            <p:cNvSpPr>
              <a:spLocks noChangeArrowheads="1"/>
            </p:cNvSpPr>
            <p:nvPr/>
          </p:nvSpPr>
          <p:spPr bwMode="auto">
            <a:xfrm>
              <a:off x="3635896" y="2276872"/>
              <a:ext cx="1296988" cy="6477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spcBef>
                  <a:spcPct val="20000"/>
                </a:spcBef>
              </a:pPr>
              <a:r>
                <a:rPr lang="zh-CN" altLang="en-US" sz="2800" b="1" dirty="0" smtClean="0">
                  <a:latin typeface="+mj-ea"/>
                  <a:ea typeface="+mj-ea"/>
                </a:rPr>
                <a:t>干扰</a:t>
              </a:r>
              <a:endParaRPr lang="zh-CN" altLang="en-US" sz="2800" b="1" dirty="0">
                <a:latin typeface="+mj-ea"/>
                <a:ea typeface="+mj-ea"/>
              </a:endParaRPr>
            </a:p>
          </p:txBody>
        </p:sp>
        <p:cxnSp>
          <p:nvCxnSpPr>
            <p:cNvPr id="21" name="直接箭头连接符 20"/>
            <p:cNvCxnSpPr>
              <a:stCxn id="19" idx="0"/>
              <a:endCxn id="48137" idx="2"/>
            </p:cNvCxnSpPr>
            <p:nvPr/>
          </p:nvCxnSpPr>
          <p:spPr>
            <a:xfrm flipV="1">
              <a:off x="4284390" y="1844452"/>
              <a:ext cx="0" cy="43242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
        <p:nvSpPr>
          <p:cNvPr id="23" name="矩形 22"/>
          <p:cNvSpPr/>
          <p:nvPr/>
        </p:nvSpPr>
        <p:spPr>
          <a:xfrm>
            <a:off x="5868144" y="1563874"/>
            <a:ext cx="3024336" cy="1865126"/>
          </a:xfrm>
          <a:prstGeom prst="rect">
            <a:avLst/>
          </a:prstGeom>
        </p:spPr>
        <p:txBody>
          <a:bodyPr wrap="square">
            <a:spAutoFit/>
          </a:bodyPr>
          <a:lstStyle/>
          <a:p>
            <a:pPr>
              <a:lnSpc>
                <a:spcPct val="120000"/>
              </a:lnSpc>
            </a:pPr>
            <a:r>
              <a:rPr lang="zh-CN" altLang="zh-CN" sz="2400" b="1" dirty="0" smtClean="0">
                <a:solidFill>
                  <a:srgbClr val="C00000"/>
                </a:solidFill>
                <a:latin typeface="+mj-ea"/>
                <a:ea typeface="+mj-ea"/>
              </a:rPr>
              <a:t>受噪声影响，信源发出的消息在信道传输过程中可能会出现错误。</a:t>
            </a:r>
            <a:endParaRPr lang="zh-CN" altLang="zh-CN" sz="2400" b="1" dirty="0">
              <a:solidFill>
                <a:srgbClr val="C00000"/>
              </a:solidFill>
              <a:latin typeface="+mj-ea"/>
              <a:ea typeface="+mj-ea"/>
            </a:endParaRPr>
          </a:p>
        </p:txBody>
      </p:sp>
      <p:graphicFrame>
        <p:nvGraphicFramePr>
          <p:cNvPr id="287746" name="Object 2"/>
          <p:cNvGraphicFramePr>
            <a:graphicFrameLocks noChangeAspect="1"/>
          </p:cNvGraphicFramePr>
          <p:nvPr>
            <p:extLst>
              <p:ext uri="{D42A27DB-BD31-4B8C-83A1-F6EECF244321}">
                <p14:modId xmlns:p14="http://schemas.microsoft.com/office/powerpoint/2010/main" val="3748699465"/>
              </p:ext>
            </p:extLst>
          </p:nvPr>
        </p:nvGraphicFramePr>
        <p:xfrm>
          <a:off x="2051720" y="3717032"/>
          <a:ext cx="5328592" cy="1079053"/>
        </p:xfrm>
        <a:graphic>
          <a:graphicData uri="http://schemas.openxmlformats.org/presentationml/2006/ole">
            <mc:AlternateContent xmlns:mc="http://schemas.openxmlformats.org/markup-compatibility/2006">
              <mc:Choice xmlns:v="urn:schemas-microsoft-com:vml" Requires="v">
                <p:oleObj spid="_x0000_s159076" name="Equation" r:id="rId4" imgW="2450880" imgH="482400" progId="Equation.DSMT4">
                  <p:embed/>
                </p:oleObj>
              </mc:Choice>
              <mc:Fallback>
                <p:oleObj name="Equation" r:id="rId4" imgW="2450880" imgH="482400" progId="Equation.DSMT4">
                  <p:embed/>
                  <p:pic>
                    <p:nvPicPr>
                      <p:cNvPr id="0" name=""/>
                      <p:cNvPicPr>
                        <a:picLocks noChangeAspect="1" noChangeArrowheads="1"/>
                      </p:cNvPicPr>
                      <p:nvPr/>
                    </p:nvPicPr>
                    <p:blipFill>
                      <a:blip r:embed="rId5"/>
                      <a:srcRect/>
                      <a:stretch>
                        <a:fillRect/>
                      </a:stretch>
                    </p:blipFill>
                    <p:spPr bwMode="auto">
                      <a:xfrm>
                        <a:off x="2051720" y="3717032"/>
                        <a:ext cx="5328592" cy="107905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11"/>
          <p:cNvGraphicFramePr>
            <a:graphicFrameLocks noChangeAspect="1"/>
          </p:cNvGraphicFramePr>
          <p:nvPr>
            <p:extLst>
              <p:ext uri="{D42A27DB-BD31-4B8C-83A1-F6EECF244321}">
                <p14:modId xmlns:p14="http://schemas.microsoft.com/office/powerpoint/2010/main" val="1794746825"/>
              </p:ext>
            </p:extLst>
          </p:nvPr>
        </p:nvGraphicFramePr>
        <p:xfrm>
          <a:off x="2051720" y="5013176"/>
          <a:ext cx="5367337" cy="1062037"/>
        </p:xfrm>
        <a:graphic>
          <a:graphicData uri="http://schemas.openxmlformats.org/presentationml/2006/ole">
            <mc:AlternateContent xmlns:mc="http://schemas.openxmlformats.org/markup-compatibility/2006">
              <mc:Choice xmlns:v="urn:schemas-microsoft-com:vml" Requires="v">
                <p:oleObj spid="_x0000_s159077" name="Equation" r:id="rId6" imgW="2438280" imgH="482400" progId="Equation.DSMT4">
                  <p:embed/>
                </p:oleObj>
              </mc:Choice>
              <mc:Fallback>
                <p:oleObj name="Equation" r:id="rId6" imgW="2438280" imgH="482400" progId="Equation.DSMT4">
                  <p:embed/>
                  <p:pic>
                    <p:nvPicPr>
                      <p:cNvPr id="0" name=""/>
                      <p:cNvPicPr>
                        <a:picLocks noChangeAspect="1" noChangeArrowheads="1"/>
                      </p:cNvPicPr>
                      <p:nvPr/>
                    </p:nvPicPr>
                    <p:blipFill>
                      <a:blip r:embed="rId7"/>
                      <a:srcRect/>
                      <a:stretch>
                        <a:fillRect/>
                      </a:stretch>
                    </p:blipFill>
                    <p:spPr bwMode="auto">
                      <a:xfrm>
                        <a:off x="2051720" y="5013176"/>
                        <a:ext cx="5367337" cy="10620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6592811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7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32"/>
          <p:cNvSpPr>
            <a:spLocks noGrp="1"/>
          </p:cNvSpPr>
          <p:nvPr>
            <p:ph type="title"/>
          </p:nvPr>
        </p:nvSpPr>
        <p:spPr/>
        <p:txBody>
          <a:bodyPr/>
          <a:lstStyle/>
          <a:p>
            <a:r>
              <a:rPr lang="zh-CN" altLang="en-US" dirty="0" smtClean="0"/>
              <a:t>观察通信过程</a:t>
            </a:r>
            <a:endParaRPr lang="zh-CN" altLang="en-US" dirty="0"/>
          </a:p>
        </p:txBody>
      </p:sp>
      <p:grpSp>
        <p:nvGrpSpPr>
          <p:cNvPr id="2" name="Group 3"/>
          <p:cNvGrpSpPr>
            <a:grpSpLocks/>
          </p:cNvGrpSpPr>
          <p:nvPr/>
        </p:nvGrpSpPr>
        <p:grpSpPr bwMode="auto">
          <a:xfrm>
            <a:off x="539750" y="1153368"/>
            <a:ext cx="8366125" cy="979488"/>
            <a:chOff x="62" y="0"/>
            <a:chExt cx="5270" cy="617"/>
          </a:xfrm>
        </p:grpSpPr>
        <p:sp>
          <p:nvSpPr>
            <p:cNvPr id="34820" name="Rectangle 4"/>
            <p:cNvSpPr>
              <a:spLocks noChangeArrowheads="1"/>
            </p:cNvSpPr>
            <p:nvPr/>
          </p:nvSpPr>
          <p:spPr bwMode="auto">
            <a:xfrm>
              <a:off x="62" y="0"/>
              <a:ext cx="5270" cy="617"/>
            </a:xfrm>
            <a:prstGeom prst="rect">
              <a:avLst/>
            </a:prstGeom>
            <a:noFill/>
            <a:ln w="9525">
              <a:noFill/>
              <a:miter lim="800000"/>
              <a:headEnd/>
              <a:tailEnd/>
            </a:ln>
            <a:effectLst/>
          </p:spPr>
          <p:txBody>
            <a:bodyPr wrap="square">
              <a:spAutoFit/>
            </a:bodyPr>
            <a:lstStyle/>
            <a:p>
              <a:pPr>
                <a:lnSpc>
                  <a:spcPct val="120000"/>
                </a:lnSpc>
              </a:pPr>
              <a:r>
                <a:rPr lang="zh-CN" sz="2400" b="1" dirty="0">
                  <a:latin typeface="+mj-ea"/>
                  <a:ea typeface="+mj-ea"/>
                </a:rPr>
                <a:t>一般情况下，信源发出的是消息    ，但受噪声影响，接收端收到的消息是      。</a:t>
              </a:r>
            </a:p>
          </p:txBody>
        </p:sp>
        <p:graphicFrame>
          <p:nvGraphicFramePr>
            <p:cNvPr id="34821" name="Object 5"/>
            <p:cNvGraphicFramePr>
              <a:graphicFrameLocks noChangeAspect="1"/>
            </p:cNvGraphicFramePr>
            <p:nvPr>
              <p:extLst>
                <p:ext uri="{D42A27DB-BD31-4B8C-83A1-F6EECF244321}">
                  <p14:modId xmlns:p14="http://schemas.microsoft.com/office/powerpoint/2010/main" val="1347863671"/>
                </p:ext>
              </p:extLst>
            </p:nvPr>
          </p:nvGraphicFramePr>
          <p:xfrm>
            <a:off x="2783" y="10"/>
            <a:ext cx="230" cy="317"/>
          </p:xfrm>
          <a:graphic>
            <a:graphicData uri="http://schemas.openxmlformats.org/presentationml/2006/ole">
              <mc:AlternateContent xmlns:mc="http://schemas.openxmlformats.org/markup-compatibility/2006">
                <mc:Choice xmlns:v="urn:schemas-microsoft-com:vml" Requires="v">
                  <p:oleObj spid="_x0000_s242905" name="Equation" r:id="rId3" imgW="164880" imgH="228600" progId="Equation.DSMT4">
                    <p:embed/>
                  </p:oleObj>
                </mc:Choice>
                <mc:Fallback>
                  <p:oleObj name="Equation" r:id="rId3" imgW="164880" imgH="228600" progId="Equation.DSMT4">
                    <p:embed/>
                    <p:pic>
                      <p:nvPicPr>
                        <p:cNvPr id="0" name=""/>
                        <p:cNvPicPr>
                          <a:picLocks noChangeAspect="1" noChangeArrowheads="1"/>
                        </p:cNvPicPr>
                        <p:nvPr/>
                      </p:nvPicPr>
                      <p:blipFill>
                        <a:blip r:embed="rId4"/>
                        <a:srcRect/>
                        <a:stretch>
                          <a:fillRect/>
                        </a:stretch>
                      </p:blipFill>
                      <p:spPr bwMode="auto">
                        <a:xfrm>
                          <a:off x="2783" y="10"/>
                          <a:ext cx="230"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2" name="Object 6"/>
            <p:cNvGraphicFramePr>
              <a:graphicFrameLocks noChangeAspect="1"/>
            </p:cNvGraphicFramePr>
            <p:nvPr>
              <p:extLst>
                <p:ext uri="{D42A27DB-BD31-4B8C-83A1-F6EECF244321}">
                  <p14:modId xmlns:p14="http://schemas.microsoft.com/office/powerpoint/2010/main" val="188632178"/>
                </p:ext>
              </p:extLst>
            </p:nvPr>
          </p:nvGraphicFramePr>
          <p:xfrm>
            <a:off x="1241" y="282"/>
            <a:ext cx="248" cy="335"/>
          </p:xfrm>
          <a:graphic>
            <a:graphicData uri="http://schemas.openxmlformats.org/presentationml/2006/ole">
              <mc:AlternateContent xmlns:mc="http://schemas.openxmlformats.org/markup-compatibility/2006">
                <mc:Choice xmlns:v="urn:schemas-microsoft-com:vml" Requires="v">
                  <p:oleObj spid="_x0000_s242906" name="Equation" r:id="rId5" imgW="177480" imgH="241200" progId="Equation.DSMT4">
                    <p:embed/>
                  </p:oleObj>
                </mc:Choice>
                <mc:Fallback>
                  <p:oleObj name="Equation" r:id="rId5" imgW="177480" imgH="241200" progId="Equation.DSMT4">
                    <p:embed/>
                    <p:pic>
                      <p:nvPicPr>
                        <p:cNvPr id="0" name=""/>
                        <p:cNvPicPr>
                          <a:picLocks noChangeAspect="1" noChangeArrowheads="1"/>
                        </p:cNvPicPr>
                        <p:nvPr/>
                      </p:nvPicPr>
                      <p:blipFill>
                        <a:blip r:embed="rId6"/>
                        <a:srcRect/>
                        <a:stretch>
                          <a:fillRect/>
                        </a:stretch>
                      </p:blipFill>
                      <p:spPr bwMode="auto">
                        <a:xfrm>
                          <a:off x="1241" y="282"/>
                          <a:ext cx="248"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7"/>
          <p:cNvGrpSpPr>
            <a:grpSpLocks/>
          </p:cNvGrpSpPr>
          <p:nvPr/>
        </p:nvGrpSpPr>
        <p:grpSpPr bwMode="auto">
          <a:xfrm>
            <a:off x="539750" y="2246089"/>
            <a:ext cx="7920038" cy="503238"/>
            <a:chOff x="62" y="-16"/>
            <a:chExt cx="4989" cy="317"/>
          </a:xfrm>
        </p:grpSpPr>
        <p:sp>
          <p:nvSpPr>
            <p:cNvPr id="34824" name="Rectangle 8"/>
            <p:cNvSpPr>
              <a:spLocks noChangeArrowheads="1"/>
            </p:cNvSpPr>
            <p:nvPr/>
          </p:nvSpPr>
          <p:spPr bwMode="auto">
            <a:xfrm>
              <a:off x="62" y="0"/>
              <a:ext cx="4989" cy="291"/>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在通信之前</a:t>
              </a:r>
              <a:r>
                <a:rPr lang="zh-CN" sz="2400" b="1" dirty="0">
                  <a:latin typeface="+mj-ea"/>
                  <a:ea typeface="+mj-ea"/>
                </a:rPr>
                <a:t>，信宿端猜测发出的是    的不确定度：   </a:t>
              </a:r>
            </a:p>
          </p:txBody>
        </p:sp>
        <p:graphicFrame>
          <p:nvGraphicFramePr>
            <p:cNvPr id="34825" name="Object 9"/>
            <p:cNvGraphicFramePr>
              <a:graphicFrameLocks noChangeAspect="1"/>
            </p:cNvGraphicFramePr>
            <p:nvPr>
              <p:extLst>
                <p:ext uri="{D42A27DB-BD31-4B8C-83A1-F6EECF244321}">
                  <p14:modId xmlns:p14="http://schemas.microsoft.com/office/powerpoint/2010/main" val="984443588"/>
                </p:ext>
              </p:extLst>
            </p:nvPr>
          </p:nvGraphicFramePr>
          <p:xfrm>
            <a:off x="3008" y="-16"/>
            <a:ext cx="229" cy="317"/>
          </p:xfrm>
          <a:graphic>
            <a:graphicData uri="http://schemas.openxmlformats.org/presentationml/2006/ole">
              <mc:AlternateContent xmlns:mc="http://schemas.openxmlformats.org/markup-compatibility/2006">
                <mc:Choice xmlns:v="urn:schemas-microsoft-com:vml" Requires="v">
                  <p:oleObj spid="_x0000_s242907"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srcRect/>
                        <a:stretch>
                          <a:fillRect/>
                        </a:stretch>
                      </p:blipFill>
                      <p:spPr bwMode="auto">
                        <a:xfrm>
                          <a:off x="3008" y="-16"/>
                          <a:ext cx="229"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4826" name="Object 10"/>
          <p:cNvGraphicFramePr>
            <a:graphicFrameLocks noChangeAspect="1"/>
          </p:cNvGraphicFramePr>
          <p:nvPr>
            <p:extLst>
              <p:ext uri="{D42A27DB-BD31-4B8C-83A1-F6EECF244321}">
                <p14:modId xmlns:p14="http://schemas.microsoft.com/office/powerpoint/2010/main" val="3148124841"/>
              </p:ext>
            </p:extLst>
          </p:nvPr>
        </p:nvGraphicFramePr>
        <p:xfrm>
          <a:off x="2354263" y="2851547"/>
          <a:ext cx="4281487" cy="977900"/>
        </p:xfrm>
        <a:graphic>
          <a:graphicData uri="http://schemas.openxmlformats.org/presentationml/2006/ole">
            <mc:AlternateContent xmlns:mc="http://schemas.openxmlformats.org/markup-compatibility/2006">
              <mc:Choice xmlns:v="urn:schemas-microsoft-com:vml" Requires="v">
                <p:oleObj spid="_x0000_s242908" name="Equation" r:id="rId9" imgW="1942920" imgH="444240" progId="Equation.DSMT4">
                  <p:embed/>
                </p:oleObj>
              </mc:Choice>
              <mc:Fallback>
                <p:oleObj name="Equation" r:id="rId9" imgW="1942920" imgH="444240" progId="Equation.DSMT4">
                  <p:embed/>
                  <p:pic>
                    <p:nvPicPr>
                      <p:cNvPr id="0" name=""/>
                      <p:cNvPicPr>
                        <a:picLocks noChangeAspect="1" noChangeArrowheads="1"/>
                      </p:cNvPicPr>
                      <p:nvPr/>
                    </p:nvPicPr>
                    <p:blipFill>
                      <a:blip r:embed="rId10"/>
                      <a:srcRect/>
                      <a:stretch>
                        <a:fillRect/>
                      </a:stretch>
                    </p:blipFill>
                    <p:spPr bwMode="auto">
                      <a:xfrm>
                        <a:off x="2354263" y="2851547"/>
                        <a:ext cx="4281487"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1"/>
          <p:cNvGrpSpPr>
            <a:grpSpLocks/>
          </p:cNvGrpSpPr>
          <p:nvPr/>
        </p:nvGrpSpPr>
        <p:grpSpPr bwMode="auto">
          <a:xfrm>
            <a:off x="5816600" y="2999036"/>
            <a:ext cx="2787650" cy="830261"/>
            <a:chOff x="0" y="0"/>
            <a:chExt cx="1756" cy="523"/>
          </a:xfrm>
        </p:grpSpPr>
        <p:sp>
          <p:nvSpPr>
            <p:cNvPr id="34828" name="Line 12"/>
            <p:cNvSpPr>
              <a:spLocks noChangeShapeType="1"/>
            </p:cNvSpPr>
            <p:nvPr/>
          </p:nvSpPr>
          <p:spPr bwMode="auto">
            <a:xfrm>
              <a:off x="0" y="523"/>
              <a:ext cx="464"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34829" name="Rectangle 13"/>
            <p:cNvSpPr>
              <a:spLocks noChangeArrowheads="1"/>
            </p:cNvSpPr>
            <p:nvPr/>
          </p:nvSpPr>
          <p:spPr bwMode="auto">
            <a:xfrm>
              <a:off x="758" y="0"/>
              <a:ext cx="998" cy="291"/>
            </a:xfrm>
            <a:prstGeom prst="rect">
              <a:avLst/>
            </a:prstGeom>
            <a:noFill/>
            <a:ln w="9525">
              <a:noFill/>
              <a:miter lim="800000"/>
              <a:headEnd/>
              <a:tailEnd/>
            </a:ln>
            <a:effectLst/>
          </p:spPr>
          <p:txBody>
            <a:bodyPr wrap="square">
              <a:spAutoFit/>
            </a:bodyPr>
            <a:lstStyle/>
            <a:p>
              <a:r>
                <a:rPr lang="zh-CN" sz="2400" b="1" dirty="0">
                  <a:latin typeface="+mj-ea"/>
                  <a:ea typeface="+mj-ea"/>
                </a:rPr>
                <a:t>先验概率</a:t>
              </a:r>
            </a:p>
          </p:txBody>
        </p:sp>
        <p:sp>
          <p:nvSpPr>
            <p:cNvPr id="34830" name="Line 14"/>
            <p:cNvSpPr>
              <a:spLocks noChangeShapeType="1"/>
            </p:cNvSpPr>
            <p:nvPr/>
          </p:nvSpPr>
          <p:spPr bwMode="auto">
            <a:xfrm flipV="1">
              <a:off x="512" y="259"/>
              <a:ext cx="272" cy="104"/>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a:lstStyle/>
            <a:p>
              <a:endParaRPr lang="zh-CN" altLang="en-US" sz="2400" b="1">
                <a:latin typeface="+mj-ea"/>
                <a:ea typeface="+mj-ea"/>
              </a:endParaRPr>
            </a:p>
          </p:txBody>
        </p:sp>
      </p:grpSp>
      <p:grpSp>
        <p:nvGrpSpPr>
          <p:cNvPr id="5" name="Group 15"/>
          <p:cNvGrpSpPr>
            <a:grpSpLocks/>
          </p:cNvGrpSpPr>
          <p:nvPr/>
        </p:nvGrpSpPr>
        <p:grpSpPr bwMode="auto">
          <a:xfrm>
            <a:off x="822325" y="2999184"/>
            <a:ext cx="2278063" cy="830263"/>
            <a:chOff x="192" y="0"/>
            <a:chExt cx="1435" cy="523"/>
          </a:xfrm>
        </p:grpSpPr>
        <p:sp>
          <p:nvSpPr>
            <p:cNvPr id="34832" name="Line 16"/>
            <p:cNvSpPr>
              <a:spLocks noChangeShapeType="1"/>
            </p:cNvSpPr>
            <p:nvPr/>
          </p:nvSpPr>
          <p:spPr bwMode="auto">
            <a:xfrm>
              <a:off x="1163" y="407"/>
              <a:ext cx="464"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34833" name="Line 17"/>
            <p:cNvSpPr>
              <a:spLocks noChangeShapeType="1"/>
            </p:cNvSpPr>
            <p:nvPr/>
          </p:nvSpPr>
          <p:spPr bwMode="auto">
            <a:xfrm flipH="1">
              <a:off x="855" y="251"/>
              <a:ext cx="293" cy="56"/>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a:lstStyle/>
            <a:p>
              <a:endParaRPr lang="zh-CN" altLang="en-US" sz="2400" b="1">
                <a:latin typeface="+mj-ea"/>
                <a:ea typeface="+mj-ea"/>
              </a:endParaRPr>
            </a:p>
          </p:txBody>
        </p:sp>
        <p:sp>
          <p:nvSpPr>
            <p:cNvPr id="34834" name="Rectangle 18"/>
            <p:cNvSpPr>
              <a:spLocks noChangeArrowheads="1"/>
            </p:cNvSpPr>
            <p:nvPr/>
          </p:nvSpPr>
          <p:spPr bwMode="auto">
            <a:xfrm>
              <a:off x="192" y="0"/>
              <a:ext cx="865" cy="523"/>
            </a:xfrm>
            <a:prstGeom prst="rect">
              <a:avLst/>
            </a:prstGeom>
            <a:noFill/>
            <a:ln w="9525">
              <a:noFill/>
              <a:miter lim="800000"/>
              <a:headEnd/>
              <a:tailEnd/>
            </a:ln>
            <a:effectLst/>
          </p:spPr>
          <p:txBody>
            <a:bodyPr wrap="square">
              <a:spAutoFit/>
            </a:bodyPr>
            <a:lstStyle/>
            <a:p>
              <a:r>
                <a:rPr lang="zh-CN" sz="2400" b="1" dirty="0">
                  <a:latin typeface="+mj-ea"/>
                  <a:ea typeface="+mj-ea"/>
                </a:rPr>
                <a:t>先验不确定度</a:t>
              </a:r>
            </a:p>
          </p:txBody>
        </p:sp>
      </p:grpSp>
      <p:grpSp>
        <p:nvGrpSpPr>
          <p:cNvPr id="6" name="Group 19"/>
          <p:cNvGrpSpPr>
            <a:grpSpLocks/>
          </p:cNvGrpSpPr>
          <p:nvPr/>
        </p:nvGrpSpPr>
        <p:grpSpPr bwMode="auto">
          <a:xfrm>
            <a:off x="539750" y="4067025"/>
            <a:ext cx="8212138" cy="984251"/>
            <a:chOff x="62" y="-3"/>
            <a:chExt cx="5173" cy="620"/>
          </a:xfrm>
        </p:grpSpPr>
        <p:sp>
          <p:nvSpPr>
            <p:cNvPr id="34836" name="Rectangle 20"/>
            <p:cNvSpPr>
              <a:spLocks noChangeArrowheads="1"/>
            </p:cNvSpPr>
            <p:nvPr/>
          </p:nvSpPr>
          <p:spPr bwMode="auto">
            <a:xfrm>
              <a:off x="62" y="0"/>
              <a:ext cx="5080" cy="617"/>
            </a:xfrm>
            <a:prstGeom prst="rect">
              <a:avLst/>
            </a:prstGeom>
            <a:noFill/>
            <a:ln w="9525">
              <a:noFill/>
              <a:miter lim="800000"/>
              <a:headEnd/>
              <a:tailEnd/>
            </a:ln>
            <a:effectLst/>
          </p:spPr>
          <p:txBody>
            <a:bodyPr wrap="square">
              <a:spAutoFit/>
            </a:bodyPr>
            <a:lstStyle/>
            <a:p>
              <a:pPr>
                <a:lnSpc>
                  <a:spcPct val="120000"/>
                </a:lnSpc>
              </a:pPr>
              <a:r>
                <a:rPr lang="zh-CN" sz="2400" b="1" dirty="0">
                  <a:solidFill>
                    <a:srgbClr val="0000FF"/>
                  </a:solidFill>
                  <a:latin typeface="+mj-ea"/>
                  <a:ea typeface="+mj-ea"/>
                </a:rPr>
                <a:t>在通信之后，</a:t>
              </a:r>
              <a:r>
                <a:rPr lang="zh-CN" sz="2400" b="1" dirty="0">
                  <a:latin typeface="+mj-ea"/>
                  <a:ea typeface="+mj-ea"/>
                </a:rPr>
                <a:t>信宿端收到     之后，再来猜测信源发出的是    的不确定度：   </a:t>
              </a:r>
            </a:p>
          </p:txBody>
        </p:sp>
        <p:graphicFrame>
          <p:nvGraphicFramePr>
            <p:cNvPr id="34837" name="Object 21"/>
            <p:cNvGraphicFramePr>
              <a:graphicFrameLocks noChangeAspect="1"/>
            </p:cNvGraphicFramePr>
            <p:nvPr>
              <p:extLst>
                <p:ext uri="{D42A27DB-BD31-4B8C-83A1-F6EECF244321}">
                  <p14:modId xmlns:p14="http://schemas.microsoft.com/office/powerpoint/2010/main" val="2672775340"/>
                </p:ext>
              </p:extLst>
            </p:nvPr>
          </p:nvGraphicFramePr>
          <p:xfrm>
            <a:off x="2194" y="-3"/>
            <a:ext cx="247" cy="335"/>
          </p:xfrm>
          <a:graphic>
            <a:graphicData uri="http://schemas.openxmlformats.org/presentationml/2006/ole">
              <mc:AlternateContent xmlns:mc="http://schemas.openxmlformats.org/markup-compatibility/2006">
                <mc:Choice xmlns:v="urn:schemas-microsoft-com:vml" Requires="v">
                  <p:oleObj spid="_x0000_s242909" name="Equation" r:id="rId11" imgW="177480" imgH="241200" progId="Equation.DSMT4">
                    <p:embed/>
                  </p:oleObj>
                </mc:Choice>
                <mc:Fallback>
                  <p:oleObj name="Equation" r:id="rId11" imgW="177480" imgH="241200" progId="Equation.DSMT4">
                    <p:embed/>
                    <p:pic>
                      <p:nvPicPr>
                        <p:cNvPr id="0" name=""/>
                        <p:cNvPicPr>
                          <a:picLocks noChangeAspect="1" noChangeArrowheads="1"/>
                        </p:cNvPicPr>
                        <p:nvPr/>
                      </p:nvPicPr>
                      <p:blipFill>
                        <a:blip r:embed="rId12"/>
                        <a:srcRect/>
                        <a:stretch>
                          <a:fillRect/>
                        </a:stretch>
                      </p:blipFill>
                      <p:spPr bwMode="auto">
                        <a:xfrm>
                          <a:off x="2194" y="-3"/>
                          <a:ext cx="247"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38" name="Object 22"/>
            <p:cNvGraphicFramePr>
              <a:graphicFrameLocks noChangeAspect="1"/>
            </p:cNvGraphicFramePr>
            <p:nvPr>
              <p:extLst>
                <p:ext uri="{D42A27DB-BD31-4B8C-83A1-F6EECF244321}">
                  <p14:modId xmlns:p14="http://schemas.microsoft.com/office/powerpoint/2010/main" val="1473127143"/>
                </p:ext>
              </p:extLst>
            </p:nvPr>
          </p:nvGraphicFramePr>
          <p:xfrm>
            <a:off x="5006" y="-3"/>
            <a:ext cx="229" cy="317"/>
          </p:xfrm>
          <a:graphic>
            <a:graphicData uri="http://schemas.openxmlformats.org/presentationml/2006/ole">
              <mc:AlternateContent xmlns:mc="http://schemas.openxmlformats.org/markup-compatibility/2006">
                <mc:Choice xmlns:v="urn:schemas-microsoft-com:vml" Requires="v">
                  <p:oleObj spid="_x0000_s242910" name="Equation" r:id="rId13" imgW="164880" imgH="228600" progId="Equation.DSMT4">
                    <p:embed/>
                  </p:oleObj>
                </mc:Choice>
                <mc:Fallback>
                  <p:oleObj name="Equation" r:id="rId13" imgW="164880" imgH="228600" progId="Equation.DSMT4">
                    <p:embed/>
                    <p:pic>
                      <p:nvPicPr>
                        <p:cNvPr id="0" name=""/>
                        <p:cNvPicPr>
                          <a:picLocks noChangeAspect="1" noChangeArrowheads="1"/>
                        </p:cNvPicPr>
                        <p:nvPr/>
                      </p:nvPicPr>
                      <p:blipFill>
                        <a:blip r:embed="rId14"/>
                        <a:srcRect/>
                        <a:stretch>
                          <a:fillRect/>
                        </a:stretch>
                      </p:blipFill>
                      <p:spPr bwMode="auto">
                        <a:xfrm>
                          <a:off x="5006" y="-3"/>
                          <a:ext cx="229"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4839" name="Object 23"/>
          <p:cNvGraphicFramePr>
            <a:graphicFrameLocks noChangeAspect="1"/>
          </p:cNvGraphicFramePr>
          <p:nvPr>
            <p:extLst>
              <p:ext uri="{D42A27DB-BD31-4B8C-83A1-F6EECF244321}">
                <p14:modId xmlns:p14="http://schemas.microsoft.com/office/powerpoint/2010/main" val="616971555"/>
              </p:ext>
            </p:extLst>
          </p:nvPr>
        </p:nvGraphicFramePr>
        <p:xfrm>
          <a:off x="1377950" y="4872186"/>
          <a:ext cx="5957888" cy="1004887"/>
        </p:xfrm>
        <a:graphic>
          <a:graphicData uri="http://schemas.openxmlformats.org/presentationml/2006/ole">
            <mc:AlternateContent xmlns:mc="http://schemas.openxmlformats.org/markup-compatibility/2006">
              <mc:Choice xmlns:v="urn:schemas-microsoft-com:vml" Requires="v">
                <p:oleObj spid="_x0000_s242911" name="Equation" r:id="rId15" imgW="2705040" imgH="457200" progId="Equation.DSMT4">
                  <p:embed/>
                </p:oleObj>
              </mc:Choice>
              <mc:Fallback>
                <p:oleObj name="Equation" r:id="rId15" imgW="2705040" imgH="457200" progId="Equation.DSMT4">
                  <p:embed/>
                  <p:pic>
                    <p:nvPicPr>
                      <p:cNvPr id="0" name=""/>
                      <p:cNvPicPr>
                        <a:picLocks noChangeAspect="1" noChangeArrowheads="1"/>
                      </p:cNvPicPr>
                      <p:nvPr/>
                    </p:nvPicPr>
                    <p:blipFill>
                      <a:blip r:embed="rId16"/>
                      <a:srcRect/>
                      <a:stretch>
                        <a:fillRect/>
                      </a:stretch>
                    </p:blipFill>
                    <p:spPr bwMode="auto">
                      <a:xfrm>
                        <a:off x="1377950" y="4872186"/>
                        <a:ext cx="5957888" cy="10048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24"/>
          <p:cNvGrpSpPr>
            <a:grpSpLocks/>
          </p:cNvGrpSpPr>
          <p:nvPr/>
        </p:nvGrpSpPr>
        <p:grpSpPr bwMode="auto">
          <a:xfrm>
            <a:off x="5919788" y="4949825"/>
            <a:ext cx="2900363" cy="927101"/>
            <a:chOff x="0" y="0"/>
            <a:chExt cx="1827" cy="584"/>
          </a:xfrm>
        </p:grpSpPr>
        <p:sp>
          <p:nvSpPr>
            <p:cNvPr id="34841" name="Line 25"/>
            <p:cNvSpPr>
              <a:spLocks noChangeShapeType="1"/>
            </p:cNvSpPr>
            <p:nvPr/>
          </p:nvSpPr>
          <p:spPr bwMode="auto">
            <a:xfrm>
              <a:off x="0" y="584"/>
              <a:ext cx="800"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34842" name="Rectangle 26"/>
            <p:cNvSpPr>
              <a:spLocks noChangeArrowheads="1"/>
            </p:cNvSpPr>
            <p:nvPr/>
          </p:nvSpPr>
          <p:spPr bwMode="auto">
            <a:xfrm>
              <a:off x="866" y="0"/>
              <a:ext cx="961" cy="291"/>
            </a:xfrm>
            <a:prstGeom prst="rect">
              <a:avLst/>
            </a:prstGeom>
            <a:noFill/>
            <a:ln w="9525">
              <a:noFill/>
              <a:miter lim="800000"/>
              <a:headEnd/>
              <a:tailEnd/>
            </a:ln>
            <a:effectLst/>
          </p:spPr>
          <p:txBody>
            <a:bodyPr wrap="square">
              <a:spAutoFit/>
            </a:bodyPr>
            <a:lstStyle/>
            <a:p>
              <a:r>
                <a:rPr lang="zh-CN" sz="2400" b="1" dirty="0">
                  <a:latin typeface="+mj-ea"/>
                  <a:ea typeface="+mj-ea"/>
                </a:rPr>
                <a:t>后验概率</a:t>
              </a:r>
            </a:p>
          </p:txBody>
        </p:sp>
        <p:sp>
          <p:nvSpPr>
            <p:cNvPr id="34843" name="Line 27"/>
            <p:cNvSpPr>
              <a:spLocks noChangeShapeType="1"/>
            </p:cNvSpPr>
            <p:nvPr/>
          </p:nvSpPr>
          <p:spPr bwMode="auto">
            <a:xfrm flipV="1">
              <a:off x="847" y="331"/>
              <a:ext cx="272" cy="104"/>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a:lstStyle/>
            <a:p>
              <a:endParaRPr lang="zh-CN" altLang="en-US" sz="2400" b="1">
                <a:latin typeface="+mj-ea"/>
                <a:ea typeface="+mj-ea"/>
              </a:endParaRPr>
            </a:p>
          </p:txBody>
        </p:sp>
      </p:grpSp>
      <p:grpSp>
        <p:nvGrpSpPr>
          <p:cNvPr id="8" name="Group 28"/>
          <p:cNvGrpSpPr>
            <a:grpSpLocks/>
          </p:cNvGrpSpPr>
          <p:nvPr/>
        </p:nvGrpSpPr>
        <p:grpSpPr bwMode="auto">
          <a:xfrm>
            <a:off x="1387475" y="5616723"/>
            <a:ext cx="2325688" cy="1019176"/>
            <a:chOff x="814" y="0"/>
            <a:chExt cx="1465" cy="642"/>
          </a:xfrm>
        </p:grpSpPr>
        <p:sp>
          <p:nvSpPr>
            <p:cNvPr id="34845" name="Line 29"/>
            <p:cNvSpPr>
              <a:spLocks noChangeShapeType="1"/>
            </p:cNvSpPr>
            <p:nvPr/>
          </p:nvSpPr>
          <p:spPr bwMode="auto">
            <a:xfrm>
              <a:off x="814" y="0"/>
              <a:ext cx="840" cy="0"/>
            </a:xfrm>
            <a:prstGeom prst="line">
              <a:avLst/>
            </a:prstGeom>
            <a:ln>
              <a:headEnd/>
              <a:tailEn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34846" name="Line 30"/>
            <p:cNvSpPr>
              <a:spLocks noChangeShapeType="1"/>
            </p:cNvSpPr>
            <p:nvPr/>
          </p:nvSpPr>
          <p:spPr bwMode="auto">
            <a:xfrm>
              <a:off x="1108" y="79"/>
              <a:ext cx="306" cy="85"/>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a:lstStyle/>
            <a:p>
              <a:endParaRPr lang="zh-CN" altLang="en-US" sz="2400" b="1">
                <a:latin typeface="+mj-ea"/>
                <a:ea typeface="+mj-ea"/>
              </a:endParaRPr>
            </a:p>
          </p:txBody>
        </p:sp>
        <p:sp>
          <p:nvSpPr>
            <p:cNvPr id="34847" name="Rectangle 31"/>
            <p:cNvSpPr>
              <a:spLocks noChangeArrowheads="1"/>
            </p:cNvSpPr>
            <p:nvPr/>
          </p:nvSpPr>
          <p:spPr bwMode="auto">
            <a:xfrm>
              <a:off x="1323" y="119"/>
              <a:ext cx="956" cy="523"/>
            </a:xfrm>
            <a:prstGeom prst="rect">
              <a:avLst/>
            </a:prstGeom>
            <a:noFill/>
            <a:ln w="9525">
              <a:noFill/>
              <a:miter lim="800000"/>
              <a:headEnd/>
              <a:tailEnd/>
            </a:ln>
            <a:effectLst/>
          </p:spPr>
          <p:txBody>
            <a:bodyPr>
              <a:spAutoFit/>
            </a:bodyPr>
            <a:lstStyle/>
            <a:p>
              <a:r>
                <a:rPr lang="zh-CN" sz="2400" b="1" dirty="0">
                  <a:latin typeface="+mj-ea"/>
                  <a:ea typeface="+mj-ea"/>
                </a:rPr>
                <a:t>后验不确定度</a:t>
              </a:r>
            </a:p>
          </p:txBody>
        </p:sp>
      </p:grpSp>
      <p:sp>
        <p:nvSpPr>
          <p:cNvPr id="35"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113</a:t>
            </a:fld>
            <a:endParaRPr lang="en-US" altLang="zh-CN" dirty="0"/>
          </a:p>
        </p:txBody>
      </p:sp>
    </p:spTree>
    <p:extLst>
      <p:ext uri="{BB962C8B-B14F-4D97-AF65-F5344CB8AC3E}">
        <p14:creationId xmlns:p14="http://schemas.microsoft.com/office/powerpoint/2010/main" val="12652062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26"/>
                                        </p:tgtEl>
                                        <p:attrNameLst>
                                          <p:attrName>style.visibility</p:attrName>
                                        </p:attrNameLst>
                                      </p:cBhvr>
                                      <p:to>
                                        <p:strVal val="visible"/>
                                      </p:to>
                                    </p:set>
                                    <p:animEffect transition="in" filter="wipe(left)">
                                      <p:cBhvr>
                                        <p:cTn id="12" dur="1000"/>
                                        <p:tgtEl>
                                          <p:spTgt spid="348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right)">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4839"/>
                                        </p:tgtEl>
                                        <p:attrNameLst>
                                          <p:attrName>style.visibility</p:attrName>
                                        </p:attrNameLst>
                                      </p:cBhvr>
                                      <p:to>
                                        <p:strVal val="visible"/>
                                      </p:to>
                                    </p:set>
                                    <p:animEffect transition="in" filter="wipe(left)">
                                      <p:cBhvr>
                                        <p:cTn id="32" dur="1000"/>
                                        <p:tgtEl>
                                          <p:spTgt spid="348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10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right)">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zh-CN" altLang="en-US" dirty="0" smtClean="0"/>
              <a:t>互信息量定义</a:t>
            </a:r>
            <a:endParaRPr lang="zh-CN" altLang="en-US" dirty="0"/>
          </a:p>
        </p:txBody>
      </p:sp>
      <p:sp>
        <p:nvSpPr>
          <p:cNvPr id="25" name="内容占位符 24"/>
          <p:cNvSpPr>
            <a:spLocks noGrp="1"/>
          </p:cNvSpPr>
          <p:nvPr>
            <p:ph idx="1"/>
          </p:nvPr>
        </p:nvSpPr>
        <p:spPr>
          <a:xfrm>
            <a:off x="539552" y="1196752"/>
            <a:ext cx="8208912" cy="1728192"/>
          </a:xfrm>
        </p:spPr>
        <p:txBody>
          <a:bodyPr/>
          <a:lstStyle/>
          <a:p>
            <a:pPr>
              <a:lnSpc>
                <a:spcPct val="120000"/>
              </a:lnSpc>
            </a:pPr>
            <a:r>
              <a:rPr lang="zh-CN" altLang="zh-CN" dirty="0" smtClean="0">
                <a:solidFill>
                  <a:srgbClr val="0000FF"/>
                </a:solidFill>
                <a:latin typeface="+mj-ea"/>
              </a:rPr>
              <a:t>定义</a:t>
            </a:r>
            <a:r>
              <a:rPr lang="zh-CN" altLang="zh-CN" dirty="0" smtClean="0">
                <a:latin typeface="+mj-ea"/>
              </a:rPr>
              <a:t>：</a:t>
            </a:r>
            <a:endParaRPr lang="en-US" altLang="zh-CN" dirty="0" smtClean="0">
              <a:latin typeface="+mj-ea"/>
            </a:endParaRPr>
          </a:p>
          <a:p>
            <a:pPr lvl="1">
              <a:lnSpc>
                <a:spcPct val="120000"/>
              </a:lnSpc>
            </a:pPr>
            <a:r>
              <a:rPr lang="zh-CN" altLang="zh-CN" sz="2400" dirty="0" smtClean="0">
                <a:latin typeface="+mj-ea"/>
              </a:rPr>
              <a:t>后验不确定度</a:t>
            </a:r>
            <a:r>
              <a:rPr lang="zh-CN" altLang="en-US" sz="2400" dirty="0" smtClean="0">
                <a:latin typeface="+mj-ea"/>
              </a:rPr>
              <a:t>，</a:t>
            </a:r>
            <a:r>
              <a:rPr lang="zh-CN" altLang="zh-CN" sz="2400" dirty="0" smtClean="0">
                <a:latin typeface="+mj-ea"/>
              </a:rPr>
              <a:t>相对于先验不确定度的减少量</a:t>
            </a:r>
            <a:r>
              <a:rPr lang="zh-CN" altLang="en-US" sz="2400" dirty="0" smtClean="0">
                <a:latin typeface="+mj-ea"/>
              </a:rPr>
              <a:t>，</a:t>
            </a:r>
            <a:r>
              <a:rPr lang="zh-CN" altLang="zh-CN" sz="2400" dirty="0" smtClean="0">
                <a:latin typeface="+mj-ea"/>
              </a:rPr>
              <a:t>为本次通信过程中从收到的    </a:t>
            </a:r>
            <a:r>
              <a:rPr lang="en-US" altLang="zh-CN" sz="2400" dirty="0" smtClean="0">
                <a:latin typeface="+mj-ea"/>
              </a:rPr>
              <a:t>  </a:t>
            </a:r>
            <a:r>
              <a:rPr lang="zh-CN" altLang="zh-CN" sz="2400" dirty="0" smtClean="0">
                <a:latin typeface="+mj-ea"/>
              </a:rPr>
              <a:t>中获得的关于    </a:t>
            </a:r>
            <a:r>
              <a:rPr lang="en-US" altLang="zh-CN" sz="2400" dirty="0" smtClean="0">
                <a:latin typeface="+mj-ea"/>
              </a:rPr>
              <a:t> </a:t>
            </a:r>
            <a:r>
              <a:rPr lang="zh-CN" altLang="zh-CN" sz="2400" dirty="0" smtClean="0">
                <a:latin typeface="+mj-ea"/>
              </a:rPr>
              <a:t>的</a:t>
            </a:r>
            <a:r>
              <a:rPr lang="zh-CN" altLang="zh-CN" sz="2400" dirty="0" smtClean="0">
                <a:solidFill>
                  <a:srgbClr val="FF0000"/>
                </a:solidFill>
                <a:latin typeface="+mj-ea"/>
              </a:rPr>
              <a:t>互信息量</a:t>
            </a:r>
            <a:r>
              <a:rPr lang="zh-CN" altLang="zh-CN" sz="2400" dirty="0" smtClean="0">
                <a:latin typeface="+mj-ea"/>
              </a:rPr>
              <a:t>。</a:t>
            </a:r>
          </a:p>
          <a:p>
            <a:endParaRPr lang="zh-CN" altLang="en-US" dirty="0"/>
          </a:p>
        </p:txBody>
      </p:sp>
      <p:graphicFrame>
        <p:nvGraphicFramePr>
          <p:cNvPr id="35845" name="Object 5"/>
          <p:cNvGraphicFramePr>
            <a:graphicFrameLocks noChangeAspect="1"/>
          </p:cNvGraphicFramePr>
          <p:nvPr>
            <p:extLst>
              <p:ext uri="{D42A27DB-BD31-4B8C-83A1-F6EECF244321}">
                <p14:modId xmlns:p14="http://schemas.microsoft.com/office/powerpoint/2010/main" val="603020880"/>
              </p:ext>
            </p:extLst>
          </p:nvPr>
        </p:nvGraphicFramePr>
        <p:xfrm>
          <a:off x="4067944" y="2204864"/>
          <a:ext cx="390525" cy="531813"/>
        </p:xfrm>
        <a:graphic>
          <a:graphicData uri="http://schemas.openxmlformats.org/presentationml/2006/ole">
            <mc:AlternateContent xmlns:mc="http://schemas.openxmlformats.org/markup-compatibility/2006">
              <mc:Choice xmlns:v="urn:schemas-microsoft-com:vml" Requires="v">
                <p:oleObj spid="_x0000_s254207" name="Equation" r:id="rId3" imgW="177480" imgH="241200" progId="Equation.DSMT4">
                  <p:embed/>
                </p:oleObj>
              </mc:Choice>
              <mc:Fallback>
                <p:oleObj name="Equation" r:id="rId3" imgW="177480" imgH="241200" progId="Equation.DSMT4">
                  <p:embed/>
                  <p:pic>
                    <p:nvPicPr>
                      <p:cNvPr id="0" name=""/>
                      <p:cNvPicPr>
                        <a:picLocks noChangeAspect="1" noChangeArrowheads="1"/>
                      </p:cNvPicPr>
                      <p:nvPr/>
                    </p:nvPicPr>
                    <p:blipFill>
                      <a:blip r:embed="rId4"/>
                      <a:srcRect/>
                      <a:stretch>
                        <a:fillRect/>
                      </a:stretch>
                    </p:blipFill>
                    <p:spPr bwMode="auto">
                      <a:xfrm>
                        <a:off x="4067944" y="2204864"/>
                        <a:ext cx="390525"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6"/>
          <p:cNvGraphicFramePr>
            <a:graphicFrameLocks noChangeAspect="1"/>
          </p:cNvGraphicFramePr>
          <p:nvPr>
            <p:extLst>
              <p:ext uri="{D42A27DB-BD31-4B8C-83A1-F6EECF244321}">
                <p14:modId xmlns:p14="http://schemas.microsoft.com/office/powerpoint/2010/main" val="3892648384"/>
              </p:ext>
            </p:extLst>
          </p:nvPr>
        </p:nvGraphicFramePr>
        <p:xfrm>
          <a:off x="6300192" y="2204864"/>
          <a:ext cx="361950" cy="503238"/>
        </p:xfrm>
        <a:graphic>
          <a:graphicData uri="http://schemas.openxmlformats.org/presentationml/2006/ole">
            <mc:AlternateContent xmlns:mc="http://schemas.openxmlformats.org/markup-compatibility/2006">
              <mc:Choice xmlns:v="urn:schemas-microsoft-com:vml" Requires="v">
                <p:oleObj spid="_x0000_s254208" name="Equation" r:id="rId5" imgW="164880" imgH="228600" progId="Equation.DSMT4">
                  <p:embed/>
                </p:oleObj>
              </mc:Choice>
              <mc:Fallback>
                <p:oleObj name="Equation" r:id="rId5" imgW="164880" imgH="228600" progId="Equation.DSMT4">
                  <p:embed/>
                  <p:pic>
                    <p:nvPicPr>
                      <p:cNvPr id="0" name=""/>
                      <p:cNvPicPr>
                        <a:picLocks noChangeAspect="1" noChangeArrowheads="1"/>
                      </p:cNvPicPr>
                      <p:nvPr/>
                    </p:nvPicPr>
                    <p:blipFill>
                      <a:blip r:embed="rId6"/>
                      <a:srcRect/>
                      <a:stretch>
                        <a:fillRect/>
                      </a:stretch>
                    </p:blipFill>
                    <p:spPr bwMode="auto">
                      <a:xfrm>
                        <a:off x="6300192" y="2204864"/>
                        <a:ext cx="361950"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7" name="Object 7"/>
          <p:cNvGraphicFramePr>
            <a:graphicFrameLocks noChangeAspect="1"/>
          </p:cNvGraphicFramePr>
          <p:nvPr>
            <p:extLst>
              <p:ext uri="{D42A27DB-BD31-4B8C-83A1-F6EECF244321}">
                <p14:modId xmlns:p14="http://schemas.microsoft.com/office/powerpoint/2010/main" val="2682867526"/>
              </p:ext>
            </p:extLst>
          </p:nvPr>
        </p:nvGraphicFramePr>
        <p:xfrm>
          <a:off x="1187624" y="2852936"/>
          <a:ext cx="1285875" cy="531812"/>
        </p:xfrm>
        <a:graphic>
          <a:graphicData uri="http://schemas.openxmlformats.org/presentationml/2006/ole">
            <mc:AlternateContent xmlns:mc="http://schemas.openxmlformats.org/markup-compatibility/2006">
              <mc:Choice xmlns:v="urn:schemas-microsoft-com:vml" Requires="v">
                <p:oleObj spid="_x0000_s254209" name="Equation" r:id="rId7" imgW="583920" imgH="241200" progId="Equation.DSMT4">
                  <p:embed/>
                </p:oleObj>
              </mc:Choice>
              <mc:Fallback>
                <p:oleObj name="Equation" r:id="rId7" imgW="583920" imgH="241200" progId="Equation.DSMT4">
                  <p:embed/>
                  <p:pic>
                    <p:nvPicPr>
                      <p:cNvPr id="0" name=""/>
                      <p:cNvPicPr>
                        <a:picLocks noChangeAspect="1" noChangeArrowheads="1"/>
                      </p:cNvPicPr>
                      <p:nvPr/>
                    </p:nvPicPr>
                    <p:blipFill>
                      <a:blip r:embed="rId8"/>
                      <a:srcRect/>
                      <a:stretch>
                        <a:fillRect/>
                      </a:stretch>
                    </p:blipFill>
                    <p:spPr bwMode="auto">
                      <a:xfrm>
                        <a:off x="1187624" y="2852936"/>
                        <a:ext cx="1285875" cy="5318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8" name="Object 8"/>
          <p:cNvGraphicFramePr>
            <a:graphicFrameLocks noChangeAspect="1"/>
          </p:cNvGraphicFramePr>
          <p:nvPr>
            <p:extLst>
              <p:ext uri="{D42A27DB-BD31-4B8C-83A1-F6EECF244321}">
                <p14:modId xmlns:p14="http://schemas.microsoft.com/office/powerpoint/2010/main" val="1475781306"/>
              </p:ext>
            </p:extLst>
          </p:nvPr>
        </p:nvGraphicFramePr>
        <p:xfrm>
          <a:off x="2451274" y="2879923"/>
          <a:ext cx="1341437" cy="503238"/>
        </p:xfrm>
        <a:graphic>
          <a:graphicData uri="http://schemas.openxmlformats.org/presentationml/2006/ole">
            <mc:AlternateContent xmlns:mc="http://schemas.openxmlformats.org/markup-compatibility/2006">
              <mc:Choice xmlns:v="urn:schemas-microsoft-com:vml" Requires="v">
                <p:oleObj spid="_x0000_s254210" name="Equation" r:id="rId9" imgW="609480" imgH="228600" progId="Equation.DSMT4">
                  <p:embed/>
                </p:oleObj>
              </mc:Choice>
              <mc:Fallback>
                <p:oleObj name="Equation" r:id="rId9" imgW="609480" imgH="228600" progId="Equation.DSMT4">
                  <p:embed/>
                  <p:pic>
                    <p:nvPicPr>
                      <p:cNvPr id="0" name=""/>
                      <p:cNvPicPr>
                        <a:picLocks noChangeAspect="1" noChangeArrowheads="1"/>
                      </p:cNvPicPr>
                      <p:nvPr/>
                    </p:nvPicPr>
                    <p:blipFill>
                      <a:blip r:embed="rId10"/>
                      <a:srcRect/>
                      <a:stretch>
                        <a:fillRect/>
                      </a:stretch>
                    </p:blipFill>
                    <p:spPr bwMode="auto">
                      <a:xfrm>
                        <a:off x="2451274" y="2879923"/>
                        <a:ext cx="1341437"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9" name="Object 9"/>
          <p:cNvGraphicFramePr>
            <a:graphicFrameLocks noChangeAspect="1"/>
          </p:cNvGraphicFramePr>
          <p:nvPr>
            <p:extLst>
              <p:ext uri="{D42A27DB-BD31-4B8C-83A1-F6EECF244321}">
                <p14:modId xmlns:p14="http://schemas.microsoft.com/office/powerpoint/2010/main" val="1910297277"/>
              </p:ext>
            </p:extLst>
          </p:nvPr>
        </p:nvGraphicFramePr>
        <p:xfrm>
          <a:off x="3780011" y="2878336"/>
          <a:ext cx="1368425" cy="531812"/>
        </p:xfrm>
        <a:graphic>
          <a:graphicData uri="http://schemas.openxmlformats.org/presentationml/2006/ole">
            <mc:AlternateContent xmlns:mc="http://schemas.openxmlformats.org/markup-compatibility/2006">
              <mc:Choice xmlns:v="urn:schemas-microsoft-com:vml" Requires="v">
                <p:oleObj spid="_x0000_s254211" name="Equation" r:id="rId11" imgW="622080" imgH="241200" progId="Equation.DSMT4">
                  <p:embed/>
                </p:oleObj>
              </mc:Choice>
              <mc:Fallback>
                <p:oleObj name="Equation" r:id="rId11" imgW="622080" imgH="241200" progId="Equation.DSMT4">
                  <p:embed/>
                  <p:pic>
                    <p:nvPicPr>
                      <p:cNvPr id="0" name=""/>
                      <p:cNvPicPr>
                        <a:picLocks noChangeAspect="1" noChangeArrowheads="1"/>
                      </p:cNvPicPr>
                      <p:nvPr/>
                    </p:nvPicPr>
                    <p:blipFill>
                      <a:blip r:embed="rId12"/>
                      <a:srcRect/>
                      <a:stretch>
                        <a:fillRect/>
                      </a:stretch>
                    </p:blipFill>
                    <p:spPr bwMode="auto">
                      <a:xfrm>
                        <a:off x="3780011" y="2878336"/>
                        <a:ext cx="1368425" cy="5318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0" name="Object 10"/>
          <p:cNvGraphicFramePr>
            <a:graphicFrameLocks noChangeAspect="1"/>
          </p:cNvGraphicFramePr>
          <p:nvPr>
            <p:extLst>
              <p:ext uri="{D42A27DB-BD31-4B8C-83A1-F6EECF244321}">
                <p14:modId xmlns:p14="http://schemas.microsoft.com/office/powerpoint/2010/main" val="4196116708"/>
              </p:ext>
            </p:extLst>
          </p:nvPr>
        </p:nvGraphicFramePr>
        <p:xfrm>
          <a:off x="1259632" y="3608958"/>
          <a:ext cx="1843088" cy="503237"/>
        </p:xfrm>
        <a:graphic>
          <a:graphicData uri="http://schemas.openxmlformats.org/presentationml/2006/ole">
            <mc:AlternateContent xmlns:mc="http://schemas.openxmlformats.org/markup-compatibility/2006">
              <mc:Choice xmlns:v="urn:schemas-microsoft-com:vml" Requires="v">
                <p:oleObj spid="_x0000_s254212" name="Equation" r:id="rId13" imgW="838080" imgH="228600" progId="Equation.DSMT4">
                  <p:embed/>
                </p:oleObj>
              </mc:Choice>
              <mc:Fallback>
                <p:oleObj name="Equation" r:id="rId13" imgW="838080" imgH="228600" progId="Equation.DSMT4">
                  <p:embed/>
                  <p:pic>
                    <p:nvPicPr>
                      <p:cNvPr id="0" name=""/>
                      <p:cNvPicPr>
                        <a:picLocks noChangeAspect="1" noChangeArrowheads="1"/>
                      </p:cNvPicPr>
                      <p:nvPr/>
                    </p:nvPicPr>
                    <p:blipFill>
                      <a:blip r:embed="rId14"/>
                      <a:srcRect/>
                      <a:stretch>
                        <a:fillRect/>
                      </a:stretch>
                    </p:blipFill>
                    <p:spPr bwMode="auto">
                      <a:xfrm>
                        <a:off x="1259632" y="3608958"/>
                        <a:ext cx="1843088" cy="5032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1" name="Object 11"/>
          <p:cNvGraphicFramePr>
            <a:graphicFrameLocks noChangeAspect="1"/>
          </p:cNvGraphicFramePr>
          <p:nvPr>
            <p:extLst>
              <p:ext uri="{D42A27DB-BD31-4B8C-83A1-F6EECF244321}">
                <p14:modId xmlns:p14="http://schemas.microsoft.com/office/powerpoint/2010/main" val="2097659547"/>
              </p:ext>
            </p:extLst>
          </p:nvPr>
        </p:nvGraphicFramePr>
        <p:xfrm>
          <a:off x="3078907" y="3527995"/>
          <a:ext cx="2681288" cy="642938"/>
        </p:xfrm>
        <a:graphic>
          <a:graphicData uri="http://schemas.openxmlformats.org/presentationml/2006/ole">
            <mc:AlternateContent xmlns:mc="http://schemas.openxmlformats.org/markup-compatibility/2006">
              <mc:Choice xmlns:v="urn:schemas-microsoft-com:vml" Requires="v">
                <p:oleObj spid="_x0000_s254213" name="Equation" r:id="rId15" imgW="1218960" imgH="291960" progId="Equation.DSMT4">
                  <p:embed/>
                </p:oleObj>
              </mc:Choice>
              <mc:Fallback>
                <p:oleObj name="Equation" r:id="rId15" imgW="1218960" imgH="291960" progId="Equation.DSMT4">
                  <p:embed/>
                  <p:pic>
                    <p:nvPicPr>
                      <p:cNvPr id="0" name=""/>
                      <p:cNvPicPr>
                        <a:picLocks noChangeAspect="1" noChangeArrowheads="1"/>
                      </p:cNvPicPr>
                      <p:nvPr/>
                    </p:nvPicPr>
                    <p:blipFill>
                      <a:blip r:embed="rId16"/>
                      <a:srcRect/>
                      <a:stretch>
                        <a:fillRect/>
                      </a:stretch>
                    </p:blipFill>
                    <p:spPr bwMode="auto">
                      <a:xfrm>
                        <a:off x="3078907" y="3527995"/>
                        <a:ext cx="2681288" cy="6429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2" name="Object 12"/>
          <p:cNvGraphicFramePr>
            <a:graphicFrameLocks noChangeAspect="1"/>
          </p:cNvGraphicFramePr>
          <p:nvPr>
            <p:extLst>
              <p:ext uri="{D42A27DB-BD31-4B8C-83A1-F6EECF244321}">
                <p14:modId xmlns:p14="http://schemas.microsoft.com/office/powerpoint/2010/main" val="900776194"/>
              </p:ext>
            </p:extLst>
          </p:nvPr>
        </p:nvGraphicFramePr>
        <p:xfrm>
          <a:off x="1187624" y="4313610"/>
          <a:ext cx="2430462" cy="530225"/>
        </p:xfrm>
        <a:graphic>
          <a:graphicData uri="http://schemas.openxmlformats.org/presentationml/2006/ole">
            <mc:AlternateContent xmlns:mc="http://schemas.openxmlformats.org/markup-compatibility/2006">
              <mc:Choice xmlns:v="urn:schemas-microsoft-com:vml" Requires="v">
                <p:oleObj spid="_x0000_s254214" name="Equation" r:id="rId17" imgW="1104840" imgH="241200" progId="Equation.DSMT4">
                  <p:embed/>
                </p:oleObj>
              </mc:Choice>
              <mc:Fallback>
                <p:oleObj name="Equation" r:id="rId17" imgW="1104840" imgH="241200" progId="Equation.DSMT4">
                  <p:embed/>
                  <p:pic>
                    <p:nvPicPr>
                      <p:cNvPr id="0" name=""/>
                      <p:cNvPicPr>
                        <a:picLocks noChangeAspect="1" noChangeArrowheads="1"/>
                      </p:cNvPicPr>
                      <p:nvPr/>
                    </p:nvPicPr>
                    <p:blipFill>
                      <a:blip r:embed="rId18"/>
                      <a:srcRect/>
                      <a:stretch>
                        <a:fillRect/>
                      </a:stretch>
                    </p:blipFill>
                    <p:spPr bwMode="auto">
                      <a:xfrm>
                        <a:off x="1187624" y="4313610"/>
                        <a:ext cx="2430462" cy="530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53" name="Object 13"/>
          <p:cNvGraphicFramePr>
            <a:graphicFrameLocks noChangeAspect="1"/>
          </p:cNvGraphicFramePr>
          <p:nvPr>
            <p:extLst>
              <p:ext uri="{D42A27DB-BD31-4B8C-83A1-F6EECF244321}">
                <p14:modId xmlns:p14="http://schemas.microsoft.com/office/powerpoint/2010/main" val="3458320971"/>
              </p:ext>
            </p:extLst>
          </p:nvPr>
        </p:nvGraphicFramePr>
        <p:xfrm>
          <a:off x="3611736" y="4327897"/>
          <a:ext cx="1341438" cy="503238"/>
        </p:xfrm>
        <a:graphic>
          <a:graphicData uri="http://schemas.openxmlformats.org/presentationml/2006/ole">
            <mc:AlternateContent xmlns:mc="http://schemas.openxmlformats.org/markup-compatibility/2006">
              <mc:Choice xmlns:v="urn:schemas-microsoft-com:vml" Requires="v">
                <p:oleObj spid="_x0000_s254215" name="Equation" r:id="rId19" imgW="609480" imgH="228600" progId="Equation.DSMT4">
                  <p:embed/>
                </p:oleObj>
              </mc:Choice>
              <mc:Fallback>
                <p:oleObj name="Equation" r:id="rId19" imgW="609480" imgH="228600" progId="Equation.DSMT4">
                  <p:embed/>
                  <p:pic>
                    <p:nvPicPr>
                      <p:cNvPr id="0" name=""/>
                      <p:cNvPicPr>
                        <a:picLocks noChangeAspect="1" noChangeArrowheads="1"/>
                      </p:cNvPicPr>
                      <p:nvPr/>
                    </p:nvPicPr>
                    <p:blipFill>
                      <a:blip r:embed="rId20"/>
                      <a:srcRect/>
                      <a:stretch>
                        <a:fillRect/>
                      </a:stretch>
                    </p:blipFill>
                    <p:spPr bwMode="auto">
                      <a:xfrm>
                        <a:off x="3611736" y="4327897"/>
                        <a:ext cx="1341438"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4"/>
          <p:cNvGrpSpPr>
            <a:grpSpLocks/>
          </p:cNvGrpSpPr>
          <p:nvPr/>
        </p:nvGrpSpPr>
        <p:grpSpPr bwMode="auto">
          <a:xfrm>
            <a:off x="4943649" y="4077072"/>
            <a:ext cx="4183062" cy="1277938"/>
            <a:chOff x="0" y="0"/>
            <a:chExt cx="2635" cy="805"/>
          </a:xfrm>
        </p:grpSpPr>
        <p:graphicFrame>
          <p:nvGraphicFramePr>
            <p:cNvPr id="35855" name="Object 15"/>
            <p:cNvGraphicFramePr>
              <a:graphicFrameLocks noChangeAspect="1"/>
            </p:cNvGraphicFramePr>
            <p:nvPr>
              <p:extLst>
                <p:ext uri="{D42A27DB-BD31-4B8C-83A1-F6EECF244321}">
                  <p14:modId xmlns:p14="http://schemas.microsoft.com/office/powerpoint/2010/main" val="2122100513"/>
                </p:ext>
              </p:extLst>
            </p:nvPr>
          </p:nvGraphicFramePr>
          <p:xfrm>
            <a:off x="0" y="0"/>
            <a:ext cx="1389" cy="633"/>
          </p:xfrm>
          <a:graphic>
            <a:graphicData uri="http://schemas.openxmlformats.org/presentationml/2006/ole">
              <mc:AlternateContent xmlns:mc="http://schemas.openxmlformats.org/markup-compatibility/2006">
                <mc:Choice xmlns:v="urn:schemas-microsoft-com:vml" Requires="v">
                  <p:oleObj spid="_x0000_s254216" name="Equation" r:id="rId21" imgW="1002960" imgH="457200" progId="Equation.DSMT4">
                    <p:embed/>
                  </p:oleObj>
                </mc:Choice>
                <mc:Fallback>
                  <p:oleObj name="Equation" r:id="rId21" imgW="1002960" imgH="457200" progId="Equation.DSMT4">
                    <p:embed/>
                    <p:pic>
                      <p:nvPicPr>
                        <p:cNvPr id="0" name=""/>
                        <p:cNvPicPr>
                          <a:picLocks noChangeAspect="1" noChangeArrowheads="1"/>
                        </p:cNvPicPr>
                        <p:nvPr/>
                      </p:nvPicPr>
                      <p:blipFill>
                        <a:blip r:embed="rId22"/>
                        <a:srcRect/>
                        <a:stretch>
                          <a:fillRect/>
                        </a:stretch>
                      </p:blipFill>
                      <p:spPr bwMode="auto">
                        <a:xfrm>
                          <a:off x="0" y="0"/>
                          <a:ext cx="1389" cy="63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56" name="Rectangle 16"/>
            <p:cNvSpPr>
              <a:spLocks noChangeArrowheads="1"/>
            </p:cNvSpPr>
            <p:nvPr/>
          </p:nvSpPr>
          <p:spPr bwMode="auto">
            <a:xfrm>
              <a:off x="1535" y="49"/>
              <a:ext cx="1100"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grpSp>
        <p:nvGrpSpPr>
          <p:cNvPr id="4" name="Group 17"/>
          <p:cNvGrpSpPr>
            <a:grpSpLocks/>
          </p:cNvGrpSpPr>
          <p:nvPr/>
        </p:nvGrpSpPr>
        <p:grpSpPr bwMode="auto">
          <a:xfrm>
            <a:off x="1123851" y="5301010"/>
            <a:ext cx="7552912" cy="533401"/>
            <a:chOff x="285" y="-19"/>
            <a:chExt cx="4976" cy="336"/>
          </a:xfrm>
        </p:grpSpPr>
        <p:sp>
          <p:nvSpPr>
            <p:cNvPr id="35858" name="Rectangle 18"/>
            <p:cNvSpPr>
              <a:spLocks noChangeArrowheads="1"/>
            </p:cNvSpPr>
            <p:nvPr/>
          </p:nvSpPr>
          <p:spPr bwMode="auto">
            <a:xfrm>
              <a:off x="285" y="1"/>
              <a:ext cx="4976" cy="291"/>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注意</a:t>
              </a:r>
              <a:r>
                <a:rPr lang="zh-CN" sz="2400" b="1" dirty="0" smtClean="0">
                  <a:solidFill>
                    <a:srgbClr val="0000FF"/>
                  </a:solidFill>
                  <a:latin typeface="+mj-ea"/>
                  <a:ea typeface="+mj-ea"/>
                </a:rPr>
                <a:t>：</a:t>
              </a:r>
              <a:r>
                <a:rPr lang="zh-CN" sz="2400" b="1" dirty="0" smtClean="0">
                  <a:latin typeface="+mj-ea"/>
                  <a:ea typeface="+mj-ea"/>
                </a:rPr>
                <a:t>                                    </a:t>
              </a:r>
              <a:r>
                <a:rPr lang="en-US" altLang="zh-CN" sz="2400" b="1" dirty="0" smtClean="0">
                  <a:latin typeface="+mj-ea"/>
                  <a:ea typeface="+mj-ea"/>
                </a:rPr>
                <a:t>  </a:t>
              </a:r>
              <a:r>
                <a:rPr lang="zh-CN" sz="2400" b="1" dirty="0" smtClean="0">
                  <a:latin typeface="+mj-ea"/>
                  <a:ea typeface="+mj-ea"/>
                </a:rPr>
                <a:t>容易</a:t>
              </a:r>
              <a:r>
                <a:rPr lang="zh-CN" sz="2400" b="1" dirty="0">
                  <a:latin typeface="+mj-ea"/>
                  <a:ea typeface="+mj-ea"/>
                </a:rPr>
                <a:t>搞混，不要混淆。</a:t>
              </a:r>
            </a:p>
          </p:txBody>
        </p:sp>
        <p:graphicFrame>
          <p:nvGraphicFramePr>
            <p:cNvPr id="35859" name="Object 19"/>
            <p:cNvGraphicFramePr>
              <a:graphicFrameLocks noChangeAspect="1"/>
            </p:cNvGraphicFramePr>
            <p:nvPr>
              <p:extLst>
                <p:ext uri="{D42A27DB-BD31-4B8C-83A1-F6EECF244321}">
                  <p14:modId xmlns:p14="http://schemas.microsoft.com/office/powerpoint/2010/main" val="3467935664"/>
                </p:ext>
              </p:extLst>
            </p:nvPr>
          </p:nvGraphicFramePr>
          <p:xfrm>
            <a:off x="849" y="-19"/>
            <a:ext cx="723" cy="336"/>
          </p:xfrm>
          <a:graphic>
            <a:graphicData uri="http://schemas.openxmlformats.org/presentationml/2006/ole">
              <mc:AlternateContent xmlns:mc="http://schemas.openxmlformats.org/markup-compatibility/2006">
                <mc:Choice xmlns:v="urn:schemas-microsoft-com:vml" Requires="v">
                  <p:oleObj spid="_x0000_s254217" name="Equation" r:id="rId23" imgW="520560" imgH="241200" progId="Equation.DSMT4">
                    <p:embed/>
                  </p:oleObj>
                </mc:Choice>
                <mc:Fallback>
                  <p:oleObj name="Equation" r:id="rId23" imgW="520560" imgH="241200" progId="Equation.DSMT4">
                    <p:embed/>
                    <p:pic>
                      <p:nvPicPr>
                        <p:cNvPr id="0" name=""/>
                        <p:cNvPicPr>
                          <a:picLocks noChangeAspect="1" noChangeArrowheads="1"/>
                        </p:cNvPicPr>
                        <p:nvPr/>
                      </p:nvPicPr>
                      <p:blipFill>
                        <a:blip r:embed="rId24"/>
                        <a:srcRect/>
                        <a:stretch>
                          <a:fillRect/>
                        </a:stretch>
                      </p:blipFill>
                      <p:spPr bwMode="auto">
                        <a:xfrm>
                          <a:off x="849" y="-19"/>
                          <a:ext cx="723"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60" name="Object 20"/>
            <p:cNvGraphicFramePr>
              <a:graphicFrameLocks noChangeAspect="1"/>
            </p:cNvGraphicFramePr>
            <p:nvPr>
              <p:extLst>
                <p:ext uri="{D42A27DB-BD31-4B8C-83A1-F6EECF244321}">
                  <p14:modId xmlns:p14="http://schemas.microsoft.com/office/powerpoint/2010/main" val="3176806815"/>
                </p:ext>
              </p:extLst>
            </p:nvPr>
          </p:nvGraphicFramePr>
          <p:xfrm>
            <a:off x="1560" y="-19"/>
            <a:ext cx="864" cy="336"/>
          </p:xfrm>
          <a:graphic>
            <a:graphicData uri="http://schemas.openxmlformats.org/presentationml/2006/ole">
              <mc:AlternateContent xmlns:mc="http://schemas.openxmlformats.org/markup-compatibility/2006">
                <mc:Choice xmlns:v="urn:schemas-microsoft-com:vml" Requires="v">
                  <p:oleObj spid="_x0000_s254218" name="Equation" r:id="rId25" imgW="622080" imgH="241200" progId="Equation.DSMT4">
                    <p:embed/>
                  </p:oleObj>
                </mc:Choice>
                <mc:Fallback>
                  <p:oleObj name="Equation" r:id="rId25" imgW="622080" imgH="241200" progId="Equation.DSMT4">
                    <p:embed/>
                    <p:pic>
                      <p:nvPicPr>
                        <p:cNvPr id="0" name=""/>
                        <p:cNvPicPr>
                          <a:picLocks noChangeAspect="1" noChangeArrowheads="1"/>
                        </p:cNvPicPr>
                        <p:nvPr/>
                      </p:nvPicPr>
                      <p:blipFill>
                        <a:blip r:embed="rId26"/>
                        <a:srcRect/>
                        <a:stretch>
                          <a:fillRect/>
                        </a:stretch>
                      </p:blipFill>
                      <p:spPr bwMode="auto">
                        <a:xfrm>
                          <a:off x="1560" y="-19"/>
                          <a:ext cx="864"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61" name="Object 21"/>
            <p:cNvGraphicFramePr>
              <a:graphicFrameLocks noChangeAspect="1"/>
            </p:cNvGraphicFramePr>
            <p:nvPr>
              <p:extLst>
                <p:ext uri="{D42A27DB-BD31-4B8C-83A1-F6EECF244321}">
                  <p14:modId xmlns:p14="http://schemas.microsoft.com/office/powerpoint/2010/main" val="130094892"/>
                </p:ext>
              </p:extLst>
            </p:nvPr>
          </p:nvGraphicFramePr>
          <p:xfrm>
            <a:off x="2414" y="-19"/>
            <a:ext cx="811" cy="336"/>
          </p:xfrm>
          <a:graphic>
            <a:graphicData uri="http://schemas.openxmlformats.org/presentationml/2006/ole">
              <mc:AlternateContent xmlns:mc="http://schemas.openxmlformats.org/markup-compatibility/2006">
                <mc:Choice xmlns:v="urn:schemas-microsoft-com:vml" Requires="v">
                  <p:oleObj spid="_x0000_s254219" name="Equation" r:id="rId27" imgW="583920" imgH="241200" progId="Equation.DSMT4">
                    <p:embed/>
                  </p:oleObj>
                </mc:Choice>
                <mc:Fallback>
                  <p:oleObj name="Equation" r:id="rId27" imgW="583920" imgH="241200" progId="Equation.DSMT4">
                    <p:embed/>
                    <p:pic>
                      <p:nvPicPr>
                        <p:cNvPr id="0" name=""/>
                        <p:cNvPicPr>
                          <a:picLocks noChangeAspect="1" noChangeArrowheads="1"/>
                        </p:cNvPicPr>
                        <p:nvPr/>
                      </p:nvPicPr>
                      <p:blipFill>
                        <a:blip r:embed="rId28"/>
                        <a:srcRect/>
                        <a:stretch>
                          <a:fillRect/>
                        </a:stretch>
                      </p:blipFill>
                      <p:spPr bwMode="auto">
                        <a:xfrm>
                          <a:off x="2414" y="-19"/>
                          <a:ext cx="811"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6"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114</a:t>
            </a:fld>
            <a:endParaRPr lang="en-US" altLang="zh-CN" dirty="0"/>
          </a:p>
        </p:txBody>
      </p:sp>
    </p:spTree>
    <p:extLst>
      <p:ext uri="{BB962C8B-B14F-4D97-AF65-F5344CB8AC3E}">
        <p14:creationId xmlns:p14="http://schemas.microsoft.com/office/powerpoint/2010/main" val="14910198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47"/>
                                        </p:tgtEl>
                                        <p:attrNameLst>
                                          <p:attrName>style.visibility</p:attrName>
                                        </p:attrNameLst>
                                      </p:cBhvr>
                                      <p:to>
                                        <p:strVal val="visible"/>
                                      </p:to>
                                    </p:set>
                                    <p:animEffect transition="in" filter="wipe(left)">
                                      <p:cBhvr>
                                        <p:cTn id="7" dur="1000"/>
                                        <p:tgtEl>
                                          <p:spTgt spid="35847"/>
                                        </p:tgtEl>
                                      </p:cBhvr>
                                    </p:animEffect>
                                  </p:childTnLst>
                                </p:cTn>
                              </p:par>
                              <p:par>
                                <p:cTn id="8" presetID="22" presetClass="entr" presetSubtype="8" fill="hold" nodeType="withEffect">
                                  <p:stCondLst>
                                    <p:cond delay="0"/>
                                  </p:stCondLst>
                                  <p:childTnLst>
                                    <p:set>
                                      <p:cBhvr>
                                        <p:cTn id="9" dur="1" fill="hold">
                                          <p:stCondLst>
                                            <p:cond delay="0"/>
                                          </p:stCondLst>
                                        </p:cTn>
                                        <p:tgtEl>
                                          <p:spTgt spid="35848"/>
                                        </p:tgtEl>
                                        <p:attrNameLst>
                                          <p:attrName>style.visibility</p:attrName>
                                        </p:attrNameLst>
                                      </p:cBhvr>
                                      <p:to>
                                        <p:strVal val="visible"/>
                                      </p:to>
                                    </p:set>
                                    <p:animEffect transition="in" filter="wipe(left)">
                                      <p:cBhvr>
                                        <p:cTn id="10" dur="1000"/>
                                        <p:tgtEl>
                                          <p:spTgt spid="35848"/>
                                        </p:tgtEl>
                                      </p:cBhvr>
                                    </p:animEffect>
                                  </p:childTnLst>
                                </p:cTn>
                              </p:par>
                              <p:par>
                                <p:cTn id="11" presetID="22" presetClass="entr" presetSubtype="8" fill="hold" nodeType="withEffect">
                                  <p:stCondLst>
                                    <p:cond delay="0"/>
                                  </p:stCondLst>
                                  <p:childTnLst>
                                    <p:set>
                                      <p:cBhvr>
                                        <p:cTn id="12" dur="1" fill="hold">
                                          <p:stCondLst>
                                            <p:cond delay="0"/>
                                          </p:stCondLst>
                                        </p:cTn>
                                        <p:tgtEl>
                                          <p:spTgt spid="35849"/>
                                        </p:tgtEl>
                                        <p:attrNameLst>
                                          <p:attrName>style.visibility</p:attrName>
                                        </p:attrNameLst>
                                      </p:cBhvr>
                                      <p:to>
                                        <p:strVal val="visible"/>
                                      </p:to>
                                    </p:set>
                                    <p:animEffect transition="in" filter="wipe(left)">
                                      <p:cBhvr>
                                        <p:cTn id="13" dur="1000"/>
                                        <p:tgtEl>
                                          <p:spTgt spid="358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5850"/>
                                        </p:tgtEl>
                                        <p:attrNameLst>
                                          <p:attrName>style.visibility</p:attrName>
                                        </p:attrNameLst>
                                      </p:cBhvr>
                                      <p:to>
                                        <p:strVal val="visible"/>
                                      </p:to>
                                    </p:set>
                                    <p:animEffect transition="in" filter="wipe(left)">
                                      <p:cBhvr>
                                        <p:cTn id="18" dur="1000"/>
                                        <p:tgtEl>
                                          <p:spTgt spid="35850"/>
                                        </p:tgtEl>
                                      </p:cBhvr>
                                    </p:animEffect>
                                  </p:childTnLst>
                                </p:cTn>
                              </p:par>
                              <p:par>
                                <p:cTn id="19" presetID="22" presetClass="entr" presetSubtype="8" fill="hold" nodeType="withEffect">
                                  <p:stCondLst>
                                    <p:cond delay="0"/>
                                  </p:stCondLst>
                                  <p:childTnLst>
                                    <p:set>
                                      <p:cBhvr>
                                        <p:cTn id="20" dur="1" fill="hold">
                                          <p:stCondLst>
                                            <p:cond delay="0"/>
                                          </p:stCondLst>
                                        </p:cTn>
                                        <p:tgtEl>
                                          <p:spTgt spid="35851"/>
                                        </p:tgtEl>
                                        <p:attrNameLst>
                                          <p:attrName>style.visibility</p:attrName>
                                        </p:attrNameLst>
                                      </p:cBhvr>
                                      <p:to>
                                        <p:strVal val="visible"/>
                                      </p:to>
                                    </p:set>
                                    <p:animEffect transition="in" filter="wipe(left)">
                                      <p:cBhvr>
                                        <p:cTn id="21" dur="1000"/>
                                        <p:tgtEl>
                                          <p:spTgt spid="3585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5852"/>
                                        </p:tgtEl>
                                        <p:attrNameLst>
                                          <p:attrName>style.visibility</p:attrName>
                                        </p:attrNameLst>
                                      </p:cBhvr>
                                      <p:to>
                                        <p:strVal val="visible"/>
                                      </p:to>
                                    </p:set>
                                    <p:animEffect transition="in" filter="wipe(left)">
                                      <p:cBhvr>
                                        <p:cTn id="26" dur="1000"/>
                                        <p:tgtEl>
                                          <p:spTgt spid="35852"/>
                                        </p:tgtEl>
                                      </p:cBhvr>
                                    </p:animEffect>
                                  </p:childTnLst>
                                </p:cTn>
                              </p:par>
                              <p:par>
                                <p:cTn id="27" presetID="22" presetClass="entr" presetSubtype="8" fill="hold" nodeType="withEffect">
                                  <p:stCondLst>
                                    <p:cond delay="0"/>
                                  </p:stCondLst>
                                  <p:childTnLst>
                                    <p:set>
                                      <p:cBhvr>
                                        <p:cTn id="28" dur="1" fill="hold">
                                          <p:stCondLst>
                                            <p:cond delay="0"/>
                                          </p:stCondLst>
                                        </p:cTn>
                                        <p:tgtEl>
                                          <p:spTgt spid="35853"/>
                                        </p:tgtEl>
                                        <p:attrNameLst>
                                          <p:attrName>style.visibility</p:attrName>
                                        </p:attrNameLst>
                                      </p:cBhvr>
                                      <p:to>
                                        <p:strVal val="visible"/>
                                      </p:to>
                                    </p:set>
                                    <p:animEffect transition="in" filter="wipe(left)">
                                      <p:cBhvr>
                                        <p:cTn id="29" dur="1000"/>
                                        <p:tgtEl>
                                          <p:spTgt spid="35853"/>
                                        </p:tgtEl>
                                      </p:cBhvr>
                                    </p:animEffect>
                                  </p:childTnLst>
                                </p:cTn>
                              </p:par>
                              <p:par>
                                <p:cTn id="30" presetID="22" presetClass="entr" presetSubtype="8"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标题 25"/>
          <p:cNvSpPr>
            <a:spLocks noGrp="1"/>
          </p:cNvSpPr>
          <p:nvPr>
            <p:ph type="title"/>
          </p:nvPr>
        </p:nvSpPr>
        <p:spPr/>
        <p:txBody>
          <a:bodyPr/>
          <a:lstStyle/>
          <a:p>
            <a:r>
              <a:rPr lang="zh-CN" altLang="en-US" dirty="0" smtClean="0"/>
              <a:t>例题</a:t>
            </a:r>
            <a:endParaRPr lang="zh-CN" altLang="en-US" dirty="0"/>
          </a:p>
        </p:txBody>
      </p:sp>
      <p:sp>
        <p:nvSpPr>
          <p:cNvPr id="27" name="内容占位符 26"/>
          <p:cNvSpPr>
            <a:spLocks noGrp="1"/>
          </p:cNvSpPr>
          <p:nvPr>
            <p:ph idx="1"/>
          </p:nvPr>
        </p:nvSpPr>
        <p:spPr/>
        <p:txBody>
          <a:bodyPr/>
          <a:lstStyle/>
          <a:p>
            <a:r>
              <a:rPr lang="zh-CN" altLang="zh-CN" dirty="0" smtClean="0">
                <a:latin typeface="+mj-ea"/>
              </a:rPr>
              <a:t>甲在一个8×8的方格棋盘上随意放入一个棋子，棋子所放位置是等概率的。</a:t>
            </a:r>
          </a:p>
          <a:p>
            <a:r>
              <a:rPr lang="zh-CN" altLang="zh-CN" dirty="0" smtClean="0">
                <a:latin typeface="+mj-ea"/>
              </a:rPr>
              <a:t>(1) 若甲告知乙，棋子落入方格的行号，这时乙得到了多少信息量？</a:t>
            </a:r>
          </a:p>
          <a:p>
            <a:r>
              <a:rPr lang="zh-CN" altLang="zh-CN" dirty="0" smtClean="0">
                <a:latin typeface="+mj-ea"/>
              </a:rPr>
              <a:t>(2) 若甲将棋子落入方格的行号和列号都告知乙，这时乙得到了多少信息量？</a:t>
            </a:r>
          </a:p>
          <a:p>
            <a:endParaRPr lang="zh-CN" altLang="en-US" dirty="0"/>
          </a:p>
        </p:txBody>
      </p:sp>
      <p:graphicFrame>
        <p:nvGraphicFramePr>
          <p:cNvPr id="36870" name="Object 6"/>
          <p:cNvGraphicFramePr>
            <a:graphicFrameLocks noChangeAspect="1"/>
          </p:cNvGraphicFramePr>
          <p:nvPr>
            <p:extLst>
              <p:ext uri="{D42A27DB-BD31-4B8C-83A1-F6EECF244321}">
                <p14:modId xmlns:p14="http://schemas.microsoft.com/office/powerpoint/2010/main" val="1308633643"/>
              </p:ext>
            </p:extLst>
          </p:nvPr>
        </p:nvGraphicFramePr>
        <p:xfrm>
          <a:off x="3059113" y="4632325"/>
          <a:ext cx="1725612" cy="892175"/>
        </p:xfrm>
        <a:graphic>
          <a:graphicData uri="http://schemas.openxmlformats.org/presentationml/2006/ole">
            <mc:AlternateContent xmlns:mc="http://schemas.openxmlformats.org/markup-compatibility/2006">
              <mc:Choice xmlns:v="urn:schemas-microsoft-com:vml" Requires="v">
                <p:oleObj spid="_x0000_s243929" name="Equation" r:id="rId3" imgW="787320" imgH="406080" progId="Equation.DSMT4">
                  <p:embed/>
                </p:oleObj>
              </mc:Choice>
              <mc:Fallback>
                <p:oleObj name="Equation" r:id="rId3" imgW="787320" imgH="406080" progId="Equation.DSMT4">
                  <p:embed/>
                  <p:pic>
                    <p:nvPicPr>
                      <p:cNvPr id="0" name=""/>
                      <p:cNvPicPr>
                        <a:picLocks noChangeAspect="1" noChangeArrowheads="1"/>
                      </p:cNvPicPr>
                      <p:nvPr/>
                    </p:nvPicPr>
                    <p:blipFill>
                      <a:blip r:embed="rId4"/>
                      <a:srcRect/>
                      <a:stretch>
                        <a:fillRect/>
                      </a:stretch>
                    </p:blipFill>
                    <p:spPr bwMode="auto">
                      <a:xfrm>
                        <a:off x="3059113" y="4632325"/>
                        <a:ext cx="1725612" cy="892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7"/>
          <p:cNvGraphicFramePr>
            <a:graphicFrameLocks noChangeAspect="1"/>
          </p:cNvGraphicFramePr>
          <p:nvPr>
            <p:extLst>
              <p:ext uri="{D42A27DB-BD31-4B8C-83A1-F6EECF244321}">
                <p14:modId xmlns:p14="http://schemas.microsoft.com/office/powerpoint/2010/main" val="3579616533"/>
              </p:ext>
            </p:extLst>
          </p:nvPr>
        </p:nvGraphicFramePr>
        <p:xfrm>
          <a:off x="4759325" y="4633913"/>
          <a:ext cx="1223963" cy="892175"/>
        </p:xfrm>
        <a:graphic>
          <a:graphicData uri="http://schemas.openxmlformats.org/presentationml/2006/ole">
            <mc:AlternateContent xmlns:mc="http://schemas.openxmlformats.org/markup-compatibility/2006">
              <mc:Choice xmlns:v="urn:schemas-microsoft-com:vml" Requires="v">
                <p:oleObj spid="_x0000_s243930" name="Equation" r:id="rId5" imgW="558720" imgH="406080" progId="Equation.DSMT4">
                  <p:embed/>
                </p:oleObj>
              </mc:Choice>
              <mc:Fallback>
                <p:oleObj name="Equation" r:id="rId5" imgW="558720" imgH="406080" progId="Equation.DSMT4">
                  <p:embed/>
                  <p:pic>
                    <p:nvPicPr>
                      <p:cNvPr id="0" name=""/>
                      <p:cNvPicPr>
                        <a:picLocks noChangeAspect="1" noChangeArrowheads="1"/>
                      </p:cNvPicPr>
                      <p:nvPr/>
                    </p:nvPicPr>
                    <p:blipFill>
                      <a:blip r:embed="rId6"/>
                      <a:srcRect/>
                      <a:stretch>
                        <a:fillRect/>
                      </a:stretch>
                    </p:blipFill>
                    <p:spPr bwMode="auto">
                      <a:xfrm>
                        <a:off x="4759325" y="4633913"/>
                        <a:ext cx="1223963" cy="892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8"/>
          <p:cNvGrpSpPr>
            <a:grpSpLocks/>
          </p:cNvGrpSpPr>
          <p:nvPr/>
        </p:nvGrpSpPr>
        <p:grpSpPr bwMode="auto">
          <a:xfrm>
            <a:off x="5934075" y="4808538"/>
            <a:ext cx="2566988" cy="490537"/>
            <a:chOff x="0" y="0"/>
            <a:chExt cx="1617" cy="309"/>
          </a:xfrm>
        </p:grpSpPr>
        <p:graphicFrame>
          <p:nvGraphicFramePr>
            <p:cNvPr id="36873" name="Object 9"/>
            <p:cNvGraphicFramePr>
              <a:graphicFrameLocks noChangeAspect="1"/>
            </p:cNvGraphicFramePr>
            <p:nvPr>
              <p:extLst>
                <p:ext uri="{D42A27DB-BD31-4B8C-83A1-F6EECF244321}">
                  <p14:modId xmlns:p14="http://schemas.microsoft.com/office/powerpoint/2010/main" val="3012595665"/>
                </p:ext>
              </p:extLst>
            </p:nvPr>
          </p:nvGraphicFramePr>
          <p:xfrm>
            <a:off x="0" y="64"/>
            <a:ext cx="333" cy="245"/>
          </p:xfrm>
          <a:graphic>
            <a:graphicData uri="http://schemas.openxmlformats.org/presentationml/2006/ole">
              <mc:AlternateContent xmlns:mc="http://schemas.openxmlformats.org/markup-compatibility/2006">
                <mc:Choice xmlns:v="urn:schemas-microsoft-com:vml" Requires="v">
                  <p:oleObj spid="_x0000_s243931" name="Equation" r:id="rId7" imgW="241200" imgH="177480" progId="Equation.DSMT4">
                    <p:embed/>
                  </p:oleObj>
                </mc:Choice>
                <mc:Fallback>
                  <p:oleObj name="Equation" r:id="rId7" imgW="241200" imgH="177480" progId="Equation.DSMT4">
                    <p:embed/>
                    <p:pic>
                      <p:nvPicPr>
                        <p:cNvPr id="0" name=""/>
                        <p:cNvPicPr>
                          <a:picLocks noChangeAspect="1" noChangeArrowheads="1"/>
                        </p:cNvPicPr>
                        <p:nvPr/>
                      </p:nvPicPr>
                      <p:blipFill>
                        <a:blip r:embed="rId8"/>
                        <a:srcRect/>
                        <a:stretch>
                          <a:fillRect/>
                        </a:stretch>
                      </p:blipFill>
                      <p:spPr bwMode="auto">
                        <a:xfrm>
                          <a:off x="0" y="64"/>
                          <a:ext cx="333" cy="24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4" name="Rectangle 10"/>
            <p:cNvSpPr>
              <a:spLocks noChangeArrowheads="1"/>
            </p:cNvSpPr>
            <p:nvPr/>
          </p:nvSpPr>
          <p:spPr bwMode="auto">
            <a:xfrm>
              <a:off x="315" y="0"/>
              <a:ext cx="1302"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p>
          </p:txBody>
        </p:sp>
      </p:grpSp>
      <p:graphicFrame>
        <p:nvGraphicFramePr>
          <p:cNvPr id="36875" name="Object 11"/>
          <p:cNvGraphicFramePr>
            <a:graphicFrameLocks noChangeAspect="1"/>
          </p:cNvGraphicFramePr>
          <p:nvPr>
            <p:extLst>
              <p:ext uri="{D42A27DB-BD31-4B8C-83A1-F6EECF244321}">
                <p14:modId xmlns:p14="http://schemas.microsoft.com/office/powerpoint/2010/main" val="316054850"/>
              </p:ext>
            </p:extLst>
          </p:nvPr>
        </p:nvGraphicFramePr>
        <p:xfrm>
          <a:off x="3351213" y="5446713"/>
          <a:ext cx="1447800" cy="892175"/>
        </p:xfrm>
        <a:graphic>
          <a:graphicData uri="http://schemas.openxmlformats.org/presentationml/2006/ole">
            <mc:AlternateContent xmlns:mc="http://schemas.openxmlformats.org/markup-compatibility/2006">
              <mc:Choice xmlns:v="urn:schemas-microsoft-com:vml" Requires="v">
                <p:oleObj spid="_x0000_s243932" name="Equation" r:id="rId9" imgW="660240" imgH="406080" progId="Equation.DSMT4">
                  <p:embed/>
                </p:oleObj>
              </mc:Choice>
              <mc:Fallback>
                <p:oleObj name="Equation" r:id="rId9" imgW="660240" imgH="406080" progId="Equation.DSMT4">
                  <p:embed/>
                  <p:pic>
                    <p:nvPicPr>
                      <p:cNvPr id="0" name=""/>
                      <p:cNvPicPr>
                        <a:picLocks noChangeAspect="1" noChangeArrowheads="1"/>
                      </p:cNvPicPr>
                      <p:nvPr/>
                    </p:nvPicPr>
                    <p:blipFill>
                      <a:blip r:embed="rId10"/>
                      <a:srcRect/>
                      <a:stretch>
                        <a:fillRect/>
                      </a:stretch>
                    </p:blipFill>
                    <p:spPr bwMode="auto">
                      <a:xfrm>
                        <a:off x="3351213" y="5446713"/>
                        <a:ext cx="1447800" cy="892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6" name="Object 12"/>
          <p:cNvGraphicFramePr>
            <a:graphicFrameLocks noChangeAspect="1"/>
          </p:cNvGraphicFramePr>
          <p:nvPr>
            <p:extLst>
              <p:ext uri="{D42A27DB-BD31-4B8C-83A1-F6EECF244321}">
                <p14:modId xmlns:p14="http://schemas.microsoft.com/office/powerpoint/2010/main" val="3066770379"/>
              </p:ext>
            </p:extLst>
          </p:nvPr>
        </p:nvGraphicFramePr>
        <p:xfrm>
          <a:off x="4800600" y="5724525"/>
          <a:ext cx="279400" cy="388938"/>
        </p:xfrm>
        <a:graphic>
          <a:graphicData uri="http://schemas.openxmlformats.org/presentationml/2006/ole">
            <mc:AlternateContent xmlns:mc="http://schemas.openxmlformats.org/markup-compatibility/2006">
              <mc:Choice xmlns:v="urn:schemas-microsoft-com:vml" Requires="v">
                <p:oleObj spid="_x0000_s243933" name="Equation" r:id="rId11" imgW="126720" imgH="177480" progId="Equation.DSMT4">
                  <p:embed/>
                </p:oleObj>
              </mc:Choice>
              <mc:Fallback>
                <p:oleObj name="Equation" r:id="rId11" imgW="126720" imgH="177480" progId="Equation.DSMT4">
                  <p:embed/>
                  <p:pic>
                    <p:nvPicPr>
                      <p:cNvPr id="0" name=""/>
                      <p:cNvPicPr>
                        <a:picLocks noChangeAspect="1" noChangeArrowheads="1"/>
                      </p:cNvPicPr>
                      <p:nvPr/>
                    </p:nvPicPr>
                    <p:blipFill>
                      <a:blip r:embed="rId12"/>
                      <a:srcRect/>
                      <a:stretch>
                        <a:fillRect/>
                      </a:stretch>
                    </p:blipFill>
                    <p:spPr bwMode="auto">
                      <a:xfrm>
                        <a:off x="4800600" y="5724525"/>
                        <a:ext cx="279400" cy="3889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8" name="Rectangle 14"/>
          <p:cNvSpPr>
            <a:spLocks noChangeArrowheads="1"/>
          </p:cNvSpPr>
          <p:nvPr/>
        </p:nvSpPr>
        <p:spPr bwMode="auto">
          <a:xfrm>
            <a:off x="530349" y="4302125"/>
            <a:ext cx="7714059" cy="461665"/>
          </a:xfrm>
          <a:prstGeom prst="rect">
            <a:avLst/>
          </a:prstGeom>
          <a:noFill/>
          <a:ln w="9525">
            <a:noFill/>
            <a:miter lim="800000"/>
            <a:headEnd/>
            <a:tailEnd/>
          </a:ln>
          <a:effectLst/>
        </p:spPr>
        <p:txBody>
          <a:bodyPr wrap="square">
            <a:spAutoFit/>
          </a:bodyPr>
          <a:lstStyle/>
          <a:p>
            <a:r>
              <a:rPr lang="zh-CN" sz="2400" b="1" dirty="0">
                <a:latin typeface="+mj-ea"/>
                <a:ea typeface="+mj-ea"/>
              </a:rPr>
              <a:t>解：</a:t>
            </a:r>
            <a:r>
              <a:rPr lang="zh-CN" altLang="zh-CN" sz="2400" b="1" dirty="0">
                <a:latin typeface="+mj-ea"/>
                <a:ea typeface="+mj-ea"/>
                <a:sym typeface="Wingdings" pitchFamily="2" charset="2"/>
              </a:rPr>
              <a:t>(1) </a:t>
            </a:r>
            <a:r>
              <a:rPr lang="zh-CN" sz="2400" b="1" dirty="0">
                <a:latin typeface="+mj-ea"/>
                <a:ea typeface="+mj-ea"/>
                <a:sym typeface="Wingdings" pitchFamily="2" charset="2"/>
              </a:rPr>
              <a:t>互信息</a:t>
            </a:r>
            <a:r>
              <a:rPr lang="zh-CN" sz="2400" b="1" dirty="0" smtClean="0">
                <a:latin typeface="+mj-ea"/>
                <a:ea typeface="+mj-ea"/>
                <a:sym typeface="Wingdings" pitchFamily="2" charset="2"/>
              </a:rPr>
              <a:t>量</a:t>
            </a:r>
            <a:r>
              <a:rPr lang="en-US" altLang="zh-CN" sz="2400" b="1" dirty="0" smtClean="0">
                <a:latin typeface="+mj-ea"/>
                <a:ea typeface="+mj-ea"/>
                <a:sym typeface="Wingdings" pitchFamily="2" charset="2"/>
              </a:rPr>
              <a:t> = </a:t>
            </a:r>
            <a:r>
              <a:rPr lang="zh-CN" sz="2400" b="1" dirty="0" smtClean="0">
                <a:latin typeface="+mj-ea"/>
                <a:ea typeface="+mj-ea"/>
                <a:sym typeface="Wingdings" pitchFamily="2" charset="2"/>
              </a:rPr>
              <a:t>先验不确定度</a:t>
            </a:r>
            <a:r>
              <a:rPr lang="en-US" altLang="zh-CN" sz="2400" b="1" dirty="0" smtClean="0">
                <a:latin typeface="+mj-ea"/>
                <a:ea typeface="+mj-ea"/>
                <a:sym typeface="Wingdings" pitchFamily="2" charset="2"/>
              </a:rPr>
              <a:t>—</a:t>
            </a:r>
            <a:r>
              <a:rPr lang="zh-CN" sz="2400" b="1" dirty="0" smtClean="0">
                <a:latin typeface="+mj-ea"/>
                <a:ea typeface="+mj-ea"/>
                <a:sym typeface="Wingdings" pitchFamily="2" charset="2"/>
              </a:rPr>
              <a:t>后</a:t>
            </a:r>
            <a:r>
              <a:rPr lang="zh-CN" sz="2400" b="1" dirty="0">
                <a:latin typeface="+mj-ea"/>
                <a:ea typeface="+mj-ea"/>
                <a:sym typeface="Wingdings" pitchFamily="2" charset="2"/>
              </a:rPr>
              <a:t>验不确定度      </a:t>
            </a:r>
            <a:endParaRPr lang="zh-CN" sz="2400" b="1" dirty="0">
              <a:latin typeface="+mj-ea"/>
              <a:ea typeface="+mj-ea"/>
            </a:endParaRPr>
          </a:p>
        </p:txBody>
      </p:sp>
      <p:grpSp>
        <p:nvGrpSpPr>
          <p:cNvPr id="4" name="Group 17"/>
          <p:cNvGrpSpPr>
            <a:grpSpLocks/>
          </p:cNvGrpSpPr>
          <p:nvPr/>
        </p:nvGrpSpPr>
        <p:grpSpPr bwMode="auto">
          <a:xfrm>
            <a:off x="1046163" y="5634038"/>
            <a:ext cx="2822575" cy="461962"/>
            <a:chOff x="0" y="0"/>
            <a:chExt cx="1778" cy="291"/>
          </a:xfrm>
        </p:grpSpPr>
        <p:sp>
          <p:nvSpPr>
            <p:cNvPr id="36882" name="Rectangle 18"/>
            <p:cNvSpPr>
              <a:spLocks noChangeArrowheads="1"/>
            </p:cNvSpPr>
            <p:nvPr/>
          </p:nvSpPr>
          <p:spPr bwMode="auto">
            <a:xfrm>
              <a:off x="0" y="0"/>
              <a:ext cx="1778" cy="291"/>
            </a:xfrm>
            <a:prstGeom prst="rect">
              <a:avLst/>
            </a:prstGeom>
            <a:noFill/>
            <a:ln w="9525">
              <a:noFill/>
              <a:miter lim="800000"/>
              <a:headEnd/>
              <a:tailEnd/>
            </a:ln>
            <a:effectLst/>
          </p:spPr>
          <p:txBody>
            <a:bodyPr>
              <a:spAutoFit/>
            </a:bodyPr>
            <a:lstStyle/>
            <a:p>
              <a:r>
                <a:rPr lang="zh-CN" altLang="zh-CN" sz="2400" b="1">
                  <a:latin typeface="+mj-ea"/>
                  <a:ea typeface="+mj-ea"/>
                  <a:sym typeface="Wingdings" pitchFamily="2" charset="2"/>
                </a:rPr>
                <a:t>(2) </a:t>
              </a:r>
              <a:r>
                <a:rPr lang="zh-CN" sz="2400" b="1">
                  <a:latin typeface="+mj-ea"/>
                  <a:ea typeface="+mj-ea"/>
                  <a:sym typeface="Wingdings" pitchFamily="2" charset="2"/>
                </a:rPr>
                <a:t>互信息量</a:t>
              </a:r>
            </a:p>
          </p:txBody>
        </p:sp>
        <p:graphicFrame>
          <p:nvGraphicFramePr>
            <p:cNvPr id="36883" name="Object 19"/>
            <p:cNvGraphicFramePr>
              <a:graphicFrameLocks noChangeAspect="1"/>
            </p:cNvGraphicFramePr>
            <p:nvPr>
              <p:extLst>
                <p:ext uri="{D42A27DB-BD31-4B8C-83A1-F6EECF244321}">
                  <p14:modId xmlns:p14="http://schemas.microsoft.com/office/powerpoint/2010/main" val="3685452092"/>
                </p:ext>
              </p:extLst>
            </p:nvPr>
          </p:nvGraphicFramePr>
          <p:xfrm>
            <a:off x="1265" y="95"/>
            <a:ext cx="195" cy="160"/>
          </p:xfrm>
          <a:graphic>
            <a:graphicData uri="http://schemas.openxmlformats.org/presentationml/2006/ole">
              <mc:AlternateContent xmlns:mc="http://schemas.openxmlformats.org/markup-compatibility/2006">
                <mc:Choice xmlns:v="urn:schemas-microsoft-com:vml" Requires="v">
                  <p:oleObj spid="_x0000_s243934" name="Equation" r:id="rId13" imgW="139680" imgH="114120" progId="Equation.DSMT4">
                    <p:embed/>
                  </p:oleObj>
                </mc:Choice>
                <mc:Fallback>
                  <p:oleObj name="Equation" r:id="rId13" imgW="139680" imgH="114120" progId="Equation.DSMT4">
                    <p:embed/>
                    <p:pic>
                      <p:nvPicPr>
                        <p:cNvPr id="0" name=""/>
                        <p:cNvPicPr>
                          <a:picLocks noChangeAspect="1" noChangeArrowheads="1"/>
                        </p:cNvPicPr>
                        <p:nvPr/>
                      </p:nvPicPr>
                      <p:blipFill>
                        <a:blip r:embed="rId14"/>
                        <a:srcRect/>
                        <a:stretch>
                          <a:fillRect/>
                        </a:stretch>
                      </p:blipFill>
                      <p:spPr bwMode="auto">
                        <a:xfrm>
                          <a:off x="1265" y="95"/>
                          <a:ext cx="195" cy="16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0"/>
          <p:cNvGrpSpPr>
            <a:grpSpLocks/>
          </p:cNvGrpSpPr>
          <p:nvPr/>
        </p:nvGrpSpPr>
        <p:grpSpPr bwMode="auto">
          <a:xfrm>
            <a:off x="5033963" y="5622925"/>
            <a:ext cx="2566987" cy="490538"/>
            <a:chOff x="0" y="0"/>
            <a:chExt cx="1617" cy="309"/>
          </a:xfrm>
        </p:grpSpPr>
        <p:graphicFrame>
          <p:nvGraphicFramePr>
            <p:cNvPr id="36885" name="Object 21"/>
            <p:cNvGraphicFramePr>
              <a:graphicFrameLocks noChangeAspect="1"/>
            </p:cNvGraphicFramePr>
            <p:nvPr>
              <p:extLst>
                <p:ext uri="{D42A27DB-BD31-4B8C-83A1-F6EECF244321}">
                  <p14:modId xmlns:p14="http://schemas.microsoft.com/office/powerpoint/2010/main" val="1955294677"/>
                </p:ext>
              </p:extLst>
            </p:nvPr>
          </p:nvGraphicFramePr>
          <p:xfrm>
            <a:off x="0" y="64"/>
            <a:ext cx="333" cy="245"/>
          </p:xfrm>
          <a:graphic>
            <a:graphicData uri="http://schemas.openxmlformats.org/presentationml/2006/ole">
              <mc:AlternateContent xmlns:mc="http://schemas.openxmlformats.org/markup-compatibility/2006">
                <mc:Choice xmlns:v="urn:schemas-microsoft-com:vml" Requires="v">
                  <p:oleObj spid="_x0000_s243935" name="Equation" r:id="rId15" imgW="241200" imgH="177480" progId="Equation.DSMT4">
                    <p:embed/>
                  </p:oleObj>
                </mc:Choice>
                <mc:Fallback>
                  <p:oleObj name="Equation" r:id="rId15" imgW="241200" imgH="177480" progId="Equation.DSMT4">
                    <p:embed/>
                    <p:pic>
                      <p:nvPicPr>
                        <p:cNvPr id="0" name=""/>
                        <p:cNvPicPr>
                          <a:picLocks noChangeAspect="1" noChangeArrowheads="1"/>
                        </p:cNvPicPr>
                        <p:nvPr/>
                      </p:nvPicPr>
                      <p:blipFill>
                        <a:blip r:embed="rId16"/>
                        <a:srcRect/>
                        <a:stretch>
                          <a:fillRect/>
                        </a:stretch>
                      </p:blipFill>
                      <p:spPr bwMode="auto">
                        <a:xfrm>
                          <a:off x="0" y="64"/>
                          <a:ext cx="333" cy="24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86" name="Rectangle 22"/>
            <p:cNvSpPr>
              <a:spLocks noChangeArrowheads="1"/>
            </p:cNvSpPr>
            <p:nvPr/>
          </p:nvSpPr>
          <p:spPr bwMode="auto">
            <a:xfrm>
              <a:off x="315" y="0"/>
              <a:ext cx="1302"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p>
          </p:txBody>
        </p:sp>
      </p:grpSp>
      <p:cxnSp>
        <p:nvCxnSpPr>
          <p:cNvPr id="29" name="直接连接符 28"/>
          <p:cNvCxnSpPr/>
          <p:nvPr/>
        </p:nvCxnSpPr>
        <p:spPr>
          <a:xfrm>
            <a:off x="683568" y="4005064"/>
            <a:ext cx="7704856" cy="0"/>
          </a:xfrm>
          <a:prstGeom prst="line">
            <a:avLst/>
          </a:prstGeom>
        </p:spPr>
        <p:style>
          <a:lnRef idx="3">
            <a:schemeClr val="accent5"/>
          </a:lnRef>
          <a:fillRef idx="0">
            <a:schemeClr val="accent5"/>
          </a:fillRef>
          <a:effectRef idx="2">
            <a:schemeClr val="accent5"/>
          </a:effectRef>
          <a:fontRef idx="minor">
            <a:schemeClr val="tx1"/>
          </a:fontRef>
        </p:style>
      </p:cxnSp>
      <p:sp>
        <p:nvSpPr>
          <p:cNvPr id="20"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115</a:t>
            </a:fld>
            <a:endParaRPr lang="en-US" altLang="zh-CN" dirty="0"/>
          </a:p>
        </p:txBody>
      </p:sp>
    </p:spTree>
    <p:extLst>
      <p:ext uri="{BB962C8B-B14F-4D97-AF65-F5344CB8AC3E}">
        <p14:creationId xmlns:p14="http://schemas.microsoft.com/office/powerpoint/2010/main" val="218187782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6870"/>
                                        </p:tgtEl>
                                        <p:attrNameLst>
                                          <p:attrName>style.visibility</p:attrName>
                                        </p:attrNameLst>
                                      </p:cBhvr>
                                      <p:to>
                                        <p:strVal val="visible"/>
                                      </p:to>
                                    </p:set>
                                    <p:animEffect transition="in" filter="wipe(left)">
                                      <p:cBhvr>
                                        <p:cTn id="11" dur="1000"/>
                                        <p:tgtEl>
                                          <p:spTgt spid="36870"/>
                                        </p:tgtEl>
                                      </p:cBhvr>
                                    </p:animEffect>
                                  </p:childTnLst>
                                </p:cTn>
                              </p:par>
                              <p:par>
                                <p:cTn id="12" presetID="22" presetClass="entr" presetSubtype="8" fill="hold" nodeType="withEffect">
                                  <p:stCondLst>
                                    <p:cond delay="0"/>
                                  </p:stCondLst>
                                  <p:childTnLst>
                                    <p:set>
                                      <p:cBhvr>
                                        <p:cTn id="13" dur="1" fill="hold">
                                          <p:stCondLst>
                                            <p:cond delay="0"/>
                                          </p:stCondLst>
                                        </p:cTn>
                                        <p:tgtEl>
                                          <p:spTgt spid="36871"/>
                                        </p:tgtEl>
                                        <p:attrNameLst>
                                          <p:attrName>style.visibility</p:attrName>
                                        </p:attrNameLst>
                                      </p:cBhvr>
                                      <p:to>
                                        <p:strVal val="visible"/>
                                      </p:to>
                                    </p:set>
                                    <p:animEffect transition="in" filter="wipe(left)">
                                      <p:cBhvr>
                                        <p:cTn id="14" dur="1000"/>
                                        <p:tgtEl>
                                          <p:spTgt spid="36871"/>
                                        </p:tgtEl>
                                      </p:cBhvr>
                                    </p:animEffect>
                                  </p:childTnLst>
                                </p:cTn>
                              </p:par>
                              <p:par>
                                <p:cTn id="15" presetID="22" presetClass="entr" presetSubtype="8"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36875"/>
                                        </p:tgtEl>
                                        <p:attrNameLst>
                                          <p:attrName>style.visibility</p:attrName>
                                        </p:attrNameLst>
                                      </p:cBhvr>
                                      <p:to>
                                        <p:strVal val="visible"/>
                                      </p:to>
                                    </p:set>
                                    <p:animEffect transition="in" filter="wipe(left)">
                                      <p:cBhvr>
                                        <p:cTn id="25" dur="1000"/>
                                        <p:tgtEl>
                                          <p:spTgt spid="36875"/>
                                        </p:tgtEl>
                                      </p:cBhvr>
                                    </p:animEffect>
                                  </p:childTnLst>
                                </p:cTn>
                              </p:par>
                              <p:par>
                                <p:cTn id="26" presetID="22" presetClass="entr" presetSubtype="8" fill="hold" nodeType="withEffect">
                                  <p:stCondLst>
                                    <p:cond delay="0"/>
                                  </p:stCondLst>
                                  <p:childTnLst>
                                    <p:set>
                                      <p:cBhvr>
                                        <p:cTn id="27" dur="1" fill="hold">
                                          <p:stCondLst>
                                            <p:cond delay="0"/>
                                          </p:stCondLst>
                                        </p:cTn>
                                        <p:tgtEl>
                                          <p:spTgt spid="36876"/>
                                        </p:tgtEl>
                                        <p:attrNameLst>
                                          <p:attrName>style.visibility</p:attrName>
                                        </p:attrNameLst>
                                      </p:cBhvr>
                                      <p:to>
                                        <p:strVal val="visible"/>
                                      </p:to>
                                    </p:set>
                                    <p:animEffect transition="in" filter="wipe(left)">
                                      <p:cBhvr>
                                        <p:cTn id="28" dur="1000"/>
                                        <p:tgtEl>
                                          <p:spTgt spid="36876"/>
                                        </p:tgtEl>
                                      </p:cBhvr>
                                    </p:animEffect>
                                  </p:childTnLst>
                                </p:cTn>
                              </p:par>
                              <p:par>
                                <p:cTn id="29" presetID="22" presetClass="entr" presetSubtype="8"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lstStyle/>
          <a:p>
            <a:r>
              <a:rPr lang="zh-CN" altLang="en-US" dirty="0" smtClean="0"/>
              <a:t>互信息的三种形式</a:t>
            </a:r>
            <a:r>
              <a:rPr lang="en-US" altLang="zh-CN" dirty="0" smtClean="0"/>
              <a:t>1</a:t>
            </a:r>
            <a:endParaRPr lang="zh-CN" altLang="en-US" dirty="0"/>
          </a:p>
        </p:txBody>
      </p:sp>
      <p:sp>
        <p:nvSpPr>
          <p:cNvPr id="37892" name="Rectangle 4"/>
          <p:cNvSpPr>
            <a:spLocks noChangeArrowheads="1"/>
          </p:cNvSpPr>
          <p:nvPr/>
        </p:nvSpPr>
        <p:spPr bwMode="auto">
          <a:xfrm>
            <a:off x="746125" y="1303338"/>
            <a:ext cx="47942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1. </a:t>
            </a:r>
            <a:r>
              <a:rPr lang="zh-CN" sz="2400" b="1" dirty="0">
                <a:solidFill>
                  <a:srgbClr val="0000FF"/>
                </a:solidFill>
                <a:latin typeface="+mj-ea"/>
                <a:ea typeface="+mj-ea"/>
              </a:rPr>
              <a:t>第一种形式</a:t>
            </a:r>
          </a:p>
        </p:txBody>
      </p:sp>
      <p:graphicFrame>
        <p:nvGraphicFramePr>
          <p:cNvPr id="37893" name="Object 5"/>
          <p:cNvGraphicFramePr>
            <a:graphicFrameLocks noChangeAspect="1"/>
          </p:cNvGraphicFramePr>
          <p:nvPr>
            <p:extLst>
              <p:ext uri="{D42A27DB-BD31-4B8C-83A1-F6EECF244321}">
                <p14:modId xmlns:p14="http://schemas.microsoft.com/office/powerpoint/2010/main" val="3075076261"/>
              </p:ext>
            </p:extLst>
          </p:nvPr>
        </p:nvGraphicFramePr>
        <p:xfrm>
          <a:off x="1349375" y="1679575"/>
          <a:ext cx="6119813" cy="1006475"/>
        </p:xfrm>
        <a:graphic>
          <a:graphicData uri="http://schemas.openxmlformats.org/presentationml/2006/ole">
            <mc:AlternateContent xmlns:mc="http://schemas.openxmlformats.org/markup-compatibility/2006">
              <mc:Choice xmlns:v="urn:schemas-microsoft-com:vml" Requires="v">
                <p:oleObj spid="_x0000_s163530" name="Equation" r:id="rId3" imgW="2781000" imgH="457200" progId="Equation.DSMT4">
                  <p:embed/>
                </p:oleObj>
              </mc:Choice>
              <mc:Fallback>
                <p:oleObj name="Equation" r:id="rId3" imgW="2781000" imgH="457200" progId="Equation.DSMT4">
                  <p:embed/>
                  <p:pic>
                    <p:nvPicPr>
                      <p:cNvPr id="0" name=""/>
                      <p:cNvPicPr>
                        <a:picLocks noChangeAspect="1" noChangeArrowheads="1"/>
                      </p:cNvPicPr>
                      <p:nvPr/>
                    </p:nvPicPr>
                    <p:blipFill>
                      <a:blip r:embed="rId4"/>
                      <a:srcRect/>
                      <a:stretch>
                        <a:fillRect/>
                      </a:stretch>
                    </p:blipFill>
                    <p:spPr bwMode="auto">
                      <a:xfrm>
                        <a:off x="1349375" y="1679575"/>
                        <a:ext cx="6119813" cy="10064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6"/>
          <p:cNvGrpSpPr>
            <a:grpSpLocks/>
          </p:cNvGrpSpPr>
          <p:nvPr/>
        </p:nvGrpSpPr>
        <p:grpSpPr bwMode="auto">
          <a:xfrm>
            <a:off x="265360" y="2624138"/>
            <a:ext cx="4738688" cy="2528887"/>
            <a:chOff x="0" y="0"/>
            <a:chExt cx="2985" cy="1593"/>
          </a:xfrm>
        </p:grpSpPr>
        <p:sp>
          <p:nvSpPr>
            <p:cNvPr id="37895" name="Rectangle 7"/>
            <p:cNvSpPr>
              <a:spLocks noChangeArrowheads="1"/>
            </p:cNvSpPr>
            <p:nvPr/>
          </p:nvSpPr>
          <p:spPr bwMode="auto">
            <a:xfrm>
              <a:off x="0" y="0"/>
              <a:ext cx="1503" cy="291"/>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物理意义：</a:t>
              </a:r>
            </a:p>
          </p:txBody>
        </p:sp>
        <p:graphicFrame>
          <p:nvGraphicFramePr>
            <p:cNvPr id="37896" name="Object 8"/>
            <p:cNvGraphicFramePr>
              <a:graphicFrameLocks noChangeAspect="1"/>
            </p:cNvGraphicFramePr>
            <p:nvPr>
              <p:extLst>
                <p:ext uri="{D42A27DB-BD31-4B8C-83A1-F6EECF244321}">
                  <p14:modId xmlns:p14="http://schemas.microsoft.com/office/powerpoint/2010/main" val="2835059440"/>
                </p:ext>
              </p:extLst>
            </p:nvPr>
          </p:nvGraphicFramePr>
          <p:xfrm>
            <a:off x="49" y="475"/>
            <a:ext cx="2936" cy="1118"/>
          </p:xfrm>
          <a:graphic>
            <a:graphicData uri="http://schemas.openxmlformats.org/presentationml/2006/ole">
              <mc:AlternateContent xmlns:mc="http://schemas.openxmlformats.org/markup-compatibility/2006">
                <mc:Choice xmlns:v="urn:schemas-microsoft-com:vml" Requires="v">
                  <p:oleObj spid="_x0000_s163531" name="Visio" r:id="rId5" imgW="4906980" imgH="1882985" progId="Visio.Drawing.11">
                    <p:embed/>
                  </p:oleObj>
                </mc:Choice>
                <mc:Fallback>
                  <p:oleObj name="Visio" r:id="rId5" imgW="4906980" imgH="1882985" progId="Visio.Drawing.11">
                    <p:embed/>
                    <p:pic>
                      <p:nvPicPr>
                        <p:cNvPr id="0" name=""/>
                        <p:cNvPicPr>
                          <a:picLocks noChangeAspect="1" noChangeArrowheads="1"/>
                        </p:cNvPicPr>
                        <p:nvPr/>
                      </p:nvPicPr>
                      <p:blipFill>
                        <a:blip r:embed="rId6"/>
                        <a:srcRect/>
                        <a:stretch>
                          <a:fillRect/>
                        </a:stretch>
                      </p:blipFill>
                      <p:spPr bwMode="auto">
                        <a:xfrm>
                          <a:off x="49" y="475"/>
                          <a:ext cx="2936" cy="111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897" name="Rectangle 9"/>
          <p:cNvSpPr>
            <a:spLocks noChangeArrowheads="1"/>
          </p:cNvSpPr>
          <p:nvPr/>
        </p:nvSpPr>
        <p:spPr bwMode="auto">
          <a:xfrm>
            <a:off x="5000625" y="2725738"/>
            <a:ext cx="3660775" cy="830997"/>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通信前</a:t>
            </a:r>
            <a:r>
              <a:rPr lang="zh-CN" sz="2400" b="1" dirty="0">
                <a:latin typeface="+mj-ea"/>
                <a:ea typeface="+mj-ea"/>
              </a:rPr>
              <a:t>问：这次信源发送的会是</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吗？</a:t>
            </a:r>
          </a:p>
        </p:txBody>
      </p:sp>
      <p:grpSp>
        <p:nvGrpSpPr>
          <p:cNvPr id="3" name="Group 10"/>
          <p:cNvGrpSpPr>
            <a:grpSpLocks/>
          </p:cNvGrpSpPr>
          <p:nvPr/>
        </p:nvGrpSpPr>
        <p:grpSpPr bwMode="auto">
          <a:xfrm>
            <a:off x="5000625" y="3654425"/>
            <a:ext cx="3660775" cy="544513"/>
            <a:chOff x="0" y="0"/>
            <a:chExt cx="2306" cy="343"/>
          </a:xfrm>
        </p:grpSpPr>
        <p:sp>
          <p:nvSpPr>
            <p:cNvPr id="37899" name="Rectangle 11"/>
            <p:cNvSpPr>
              <a:spLocks noChangeArrowheads="1"/>
            </p:cNvSpPr>
            <p:nvPr/>
          </p:nvSpPr>
          <p:spPr bwMode="auto">
            <a:xfrm>
              <a:off x="0" y="0"/>
              <a:ext cx="2306" cy="291"/>
            </a:xfrm>
            <a:prstGeom prst="rect">
              <a:avLst/>
            </a:prstGeom>
            <a:noFill/>
            <a:ln w="9525">
              <a:noFill/>
              <a:miter lim="800000"/>
              <a:headEnd/>
              <a:tailEnd/>
            </a:ln>
            <a:effectLst/>
          </p:spPr>
          <p:txBody>
            <a:bodyPr>
              <a:spAutoFit/>
            </a:bodyPr>
            <a:lstStyle/>
            <a:p>
              <a:r>
                <a:rPr lang="zh-CN" sz="2400" b="1">
                  <a:latin typeface="+mj-ea"/>
                  <a:ea typeface="+mj-ea"/>
                </a:rPr>
                <a:t>回答：不确定度</a:t>
              </a:r>
            </a:p>
          </p:txBody>
        </p:sp>
        <p:graphicFrame>
          <p:nvGraphicFramePr>
            <p:cNvPr id="37900" name="Object 12"/>
            <p:cNvGraphicFramePr>
              <a:graphicFrameLocks noChangeAspect="1"/>
            </p:cNvGraphicFramePr>
            <p:nvPr>
              <p:extLst>
                <p:ext uri="{D42A27DB-BD31-4B8C-83A1-F6EECF244321}">
                  <p14:modId xmlns:p14="http://schemas.microsoft.com/office/powerpoint/2010/main" val="2402653532"/>
                </p:ext>
              </p:extLst>
            </p:nvPr>
          </p:nvGraphicFramePr>
          <p:xfrm>
            <a:off x="1454" y="26"/>
            <a:ext cx="528" cy="317"/>
          </p:xfrm>
          <a:graphic>
            <a:graphicData uri="http://schemas.openxmlformats.org/presentationml/2006/ole">
              <mc:AlternateContent xmlns:mc="http://schemas.openxmlformats.org/markup-compatibility/2006">
                <mc:Choice xmlns:v="urn:schemas-microsoft-com:vml" Requires="v">
                  <p:oleObj spid="_x0000_s163532" name="Equation" r:id="rId7" imgW="380880" imgH="228600" progId="Equation.DSMT4">
                    <p:embed/>
                  </p:oleObj>
                </mc:Choice>
                <mc:Fallback>
                  <p:oleObj name="Equation" r:id="rId7" imgW="380880" imgH="228600" progId="Equation.DSMT4">
                    <p:embed/>
                    <p:pic>
                      <p:nvPicPr>
                        <p:cNvPr id="0" name=""/>
                        <p:cNvPicPr>
                          <a:picLocks noChangeAspect="1" noChangeArrowheads="1"/>
                        </p:cNvPicPr>
                        <p:nvPr/>
                      </p:nvPicPr>
                      <p:blipFill>
                        <a:blip r:embed="rId8"/>
                        <a:srcRect/>
                        <a:stretch>
                          <a:fillRect/>
                        </a:stretch>
                      </p:blipFill>
                      <p:spPr bwMode="auto">
                        <a:xfrm>
                          <a:off x="1454" y="26"/>
                          <a:ext cx="528"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901" name="Rectangle 13"/>
          <p:cNvSpPr>
            <a:spLocks noChangeArrowheads="1"/>
          </p:cNvSpPr>
          <p:nvPr/>
        </p:nvSpPr>
        <p:spPr bwMode="auto">
          <a:xfrm>
            <a:off x="5000625" y="4376738"/>
            <a:ext cx="3457575" cy="830997"/>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通信后</a:t>
            </a:r>
            <a:r>
              <a:rPr lang="zh-CN" sz="2400" b="1" dirty="0">
                <a:latin typeface="+mj-ea"/>
                <a:ea typeface="+mj-ea"/>
              </a:rPr>
              <a:t>问：（收到的是</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）这次信源发送的会是</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吗？</a:t>
            </a:r>
          </a:p>
        </p:txBody>
      </p:sp>
      <p:grpSp>
        <p:nvGrpSpPr>
          <p:cNvPr id="4" name="Group 14"/>
          <p:cNvGrpSpPr>
            <a:grpSpLocks/>
          </p:cNvGrpSpPr>
          <p:nvPr/>
        </p:nvGrpSpPr>
        <p:grpSpPr bwMode="auto">
          <a:xfrm>
            <a:off x="5000625" y="5738813"/>
            <a:ext cx="3678238" cy="558800"/>
            <a:chOff x="0" y="0"/>
            <a:chExt cx="2317" cy="352"/>
          </a:xfrm>
        </p:grpSpPr>
        <p:sp>
          <p:nvSpPr>
            <p:cNvPr id="37903" name="Rectangle 15"/>
            <p:cNvSpPr>
              <a:spLocks noChangeArrowheads="1"/>
            </p:cNvSpPr>
            <p:nvPr/>
          </p:nvSpPr>
          <p:spPr bwMode="auto">
            <a:xfrm>
              <a:off x="0" y="0"/>
              <a:ext cx="2306" cy="291"/>
            </a:xfrm>
            <a:prstGeom prst="rect">
              <a:avLst/>
            </a:prstGeom>
            <a:noFill/>
            <a:ln w="9525">
              <a:noFill/>
              <a:miter lim="800000"/>
              <a:headEnd/>
              <a:tailEnd/>
            </a:ln>
            <a:effectLst/>
          </p:spPr>
          <p:txBody>
            <a:bodyPr>
              <a:spAutoFit/>
            </a:bodyPr>
            <a:lstStyle/>
            <a:p>
              <a:r>
                <a:rPr lang="zh-CN" sz="2400" b="1" dirty="0">
                  <a:latin typeface="+mj-ea"/>
                  <a:ea typeface="+mj-ea"/>
                </a:rPr>
                <a:t>回答：不确定度</a:t>
              </a:r>
            </a:p>
          </p:txBody>
        </p:sp>
        <p:graphicFrame>
          <p:nvGraphicFramePr>
            <p:cNvPr id="37904" name="Object 16"/>
            <p:cNvGraphicFramePr>
              <a:graphicFrameLocks noChangeAspect="1"/>
            </p:cNvGraphicFramePr>
            <p:nvPr>
              <p:extLst>
                <p:ext uri="{D42A27DB-BD31-4B8C-83A1-F6EECF244321}">
                  <p14:modId xmlns:p14="http://schemas.microsoft.com/office/powerpoint/2010/main" val="1238742746"/>
                </p:ext>
              </p:extLst>
            </p:nvPr>
          </p:nvGraphicFramePr>
          <p:xfrm>
            <a:off x="1454" y="17"/>
            <a:ext cx="863" cy="335"/>
          </p:xfrm>
          <a:graphic>
            <a:graphicData uri="http://schemas.openxmlformats.org/presentationml/2006/ole">
              <mc:AlternateContent xmlns:mc="http://schemas.openxmlformats.org/markup-compatibility/2006">
                <mc:Choice xmlns:v="urn:schemas-microsoft-com:vml" Requires="v">
                  <p:oleObj spid="_x0000_s163533" name="Equation" r:id="rId9" imgW="622080" imgH="241200" progId="Equation.DSMT4">
                    <p:embed/>
                  </p:oleObj>
                </mc:Choice>
                <mc:Fallback>
                  <p:oleObj name="Equation" r:id="rId9" imgW="622080" imgH="241200" progId="Equation.DSMT4">
                    <p:embed/>
                    <p:pic>
                      <p:nvPicPr>
                        <p:cNvPr id="0" name=""/>
                        <p:cNvPicPr>
                          <a:picLocks noChangeAspect="1" noChangeArrowheads="1"/>
                        </p:cNvPicPr>
                        <p:nvPr/>
                      </p:nvPicPr>
                      <p:blipFill>
                        <a:blip r:embed="rId10"/>
                        <a:srcRect/>
                        <a:stretch>
                          <a:fillRect/>
                        </a:stretch>
                      </p:blipFill>
                      <p:spPr bwMode="auto">
                        <a:xfrm>
                          <a:off x="1454" y="17"/>
                          <a:ext cx="863"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7905" name="Rectangle 17"/>
          <p:cNvSpPr>
            <a:spLocks noChangeArrowheads="1"/>
          </p:cNvSpPr>
          <p:nvPr/>
        </p:nvSpPr>
        <p:spPr bwMode="auto">
          <a:xfrm>
            <a:off x="437704" y="5307013"/>
            <a:ext cx="4494336" cy="83099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r>
              <a:rPr lang="zh-CN" sz="2400" b="1" dirty="0">
                <a:solidFill>
                  <a:srgbClr val="0000FF"/>
                </a:solidFill>
                <a:latin typeface="+mj-ea"/>
                <a:ea typeface="+mj-ea"/>
              </a:rPr>
              <a:t>观察者站在信宿端</a:t>
            </a:r>
            <a:r>
              <a:rPr lang="zh-CN" sz="2400" b="1" dirty="0">
                <a:latin typeface="+mj-ea"/>
                <a:ea typeface="+mj-ea"/>
              </a:rPr>
              <a:t>。通信后，从</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获得的关于</a:t>
            </a:r>
            <a:r>
              <a:rPr lang="zh-CN" altLang="zh-CN" sz="2400" b="1" i="1" dirty="0">
                <a:latin typeface="Times New Roman" pitchFamily="18" charset="0"/>
                <a:ea typeface="+mj-ea"/>
                <a:cs typeface="Times New Roman" pitchFamily="18" charset="0"/>
              </a:rPr>
              <a:t>x</a:t>
            </a:r>
            <a:r>
              <a:rPr lang="zh-CN" altLang="zh-CN" sz="2400" b="1" i="1" baseline="-25000" dirty="0">
                <a:latin typeface="+mj-ea"/>
                <a:ea typeface="+mj-ea"/>
              </a:rPr>
              <a:t>i</a:t>
            </a:r>
            <a:r>
              <a:rPr lang="zh-CN" sz="2400" b="1" dirty="0">
                <a:latin typeface="+mj-ea"/>
                <a:ea typeface="+mj-ea"/>
              </a:rPr>
              <a:t>的信息量。</a:t>
            </a:r>
          </a:p>
        </p:txBody>
      </p:sp>
      <p:sp>
        <p:nvSpPr>
          <p:cNvPr id="37906" name="Rectangle 18"/>
          <p:cNvSpPr>
            <a:spLocks noChangeArrowheads="1"/>
          </p:cNvSpPr>
          <p:nvPr/>
        </p:nvSpPr>
        <p:spPr bwMode="auto">
          <a:xfrm>
            <a:off x="7807325" y="1709738"/>
            <a:ext cx="2178050" cy="1200329"/>
          </a:xfrm>
          <a:prstGeom prst="rect">
            <a:avLst/>
          </a:prstGeom>
          <a:noFill/>
          <a:ln w="9525">
            <a:noFill/>
            <a:miter lim="800000"/>
            <a:headEnd/>
            <a:tailEnd/>
          </a:ln>
          <a:effectLst/>
        </p:spPr>
        <p:txBody>
          <a:bodyPr>
            <a:spAutoFit/>
          </a:bodyPr>
          <a:lstStyle/>
          <a:p>
            <a:r>
              <a:rPr lang="zh-CN" altLang="zh-CN" sz="7200" b="1" dirty="0">
                <a:solidFill>
                  <a:srgbClr val="FF0000"/>
                </a:solidFill>
                <a:latin typeface="+mj-ea"/>
                <a:ea typeface="+mj-ea"/>
              </a:rPr>
              <a:t>*</a:t>
            </a:r>
          </a:p>
        </p:txBody>
      </p:sp>
      <p:sp>
        <p:nvSpPr>
          <p:cNvPr id="20"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116</a:t>
            </a:fld>
            <a:endParaRPr lang="en-US" altLang="zh-CN" dirty="0"/>
          </a:p>
        </p:txBody>
      </p:sp>
    </p:spTree>
    <p:extLst>
      <p:ext uri="{BB962C8B-B14F-4D97-AF65-F5344CB8AC3E}">
        <p14:creationId xmlns:p14="http://schemas.microsoft.com/office/powerpoint/2010/main" val="33866648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897"/>
                                        </p:tgtEl>
                                        <p:attrNameLst>
                                          <p:attrName>style.visibility</p:attrName>
                                        </p:attrNameLst>
                                      </p:cBhvr>
                                      <p:to>
                                        <p:strVal val="visible"/>
                                      </p:to>
                                    </p:set>
                                    <p:animEffect transition="in" filter="wipe(left)">
                                      <p:cBhvr>
                                        <p:cTn id="12" dur="1000"/>
                                        <p:tgtEl>
                                          <p:spTgt spid="378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01"/>
                                        </p:tgtEl>
                                        <p:attrNameLst>
                                          <p:attrName>style.visibility</p:attrName>
                                        </p:attrNameLst>
                                      </p:cBhvr>
                                      <p:to>
                                        <p:strVal val="visible"/>
                                      </p:to>
                                    </p:set>
                                    <p:animEffect transition="in" filter="wipe(left)">
                                      <p:cBhvr>
                                        <p:cTn id="22" dur="1000"/>
                                        <p:tgtEl>
                                          <p:spTgt spid="379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1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905"/>
                                        </p:tgtEl>
                                        <p:attrNameLst>
                                          <p:attrName>style.visibility</p:attrName>
                                        </p:attrNameLst>
                                      </p:cBhvr>
                                      <p:to>
                                        <p:strVal val="visible"/>
                                      </p:to>
                                    </p:set>
                                    <p:animEffect transition="in" filter="wipe(left)">
                                      <p:cBhvr>
                                        <p:cTn id="32" dur="1000"/>
                                        <p:tgtEl>
                                          <p:spTgt spid="37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autoUpdateAnimBg="0"/>
      <p:bldP spid="37901" grpId="0" autoUpdateAnimBg="0"/>
      <p:bldP spid="37905"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smtClean="0"/>
              <a:t>互信息的三种形式</a:t>
            </a:r>
            <a:r>
              <a:rPr lang="en-US" altLang="zh-CN" dirty="0" smtClean="0"/>
              <a:t>2</a:t>
            </a:r>
            <a:endParaRPr lang="zh-CN" altLang="en-US" dirty="0"/>
          </a:p>
        </p:txBody>
      </p:sp>
      <p:sp>
        <p:nvSpPr>
          <p:cNvPr id="38915" name="Rectangle 3"/>
          <p:cNvSpPr>
            <a:spLocks noChangeArrowheads="1"/>
          </p:cNvSpPr>
          <p:nvPr/>
        </p:nvSpPr>
        <p:spPr bwMode="auto">
          <a:xfrm>
            <a:off x="425822" y="1150193"/>
            <a:ext cx="47942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2. </a:t>
            </a:r>
            <a:r>
              <a:rPr lang="zh-CN" sz="2400" b="1" dirty="0">
                <a:solidFill>
                  <a:srgbClr val="0000FF"/>
                </a:solidFill>
                <a:latin typeface="+mj-ea"/>
                <a:ea typeface="+mj-ea"/>
              </a:rPr>
              <a:t>第二种形式</a:t>
            </a:r>
          </a:p>
        </p:txBody>
      </p:sp>
      <p:sp>
        <p:nvSpPr>
          <p:cNvPr id="38916" name="Rectangle 4"/>
          <p:cNvSpPr>
            <a:spLocks noChangeArrowheads="1"/>
          </p:cNvSpPr>
          <p:nvPr/>
        </p:nvSpPr>
        <p:spPr bwMode="auto">
          <a:xfrm>
            <a:off x="899592" y="1887215"/>
            <a:ext cx="8789988" cy="461665"/>
          </a:xfrm>
          <a:prstGeom prst="rect">
            <a:avLst/>
          </a:prstGeom>
          <a:noFill/>
          <a:ln w="9525">
            <a:noFill/>
            <a:miter lim="800000"/>
            <a:headEnd/>
            <a:tailEnd/>
          </a:ln>
          <a:effectLst/>
        </p:spPr>
        <p:txBody>
          <a:bodyPr>
            <a:spAutoFit/>
          </a:bodyPr>
          <a:lstStyle/>
          <a:p>
            <a:r>
              <a:rPr lang="zh-CN" sz="2400" b="1" dirty="0">
                <a:latin typeface="+mj-ea"/>
                <a:ea typeface="+mj-ea"/>
              </a:rPr>
              <a:t>第一种形式：从</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获得的关于</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的信息量。</a:t>
            </a:r>
          </a:p>
        </p:txBody>
      </p:sp>
      <p:sp>
        <p:nvSpPr>
          <p:cNvPr id="38917" name="Rectangle 5"/>
          <p:cNvSpPr>
            <a:spLocks noChangeArrowheads="1"/>
          </p:cNvSpPr>
          <p:nvPr/>
        </p:nvSpPr>
        <p:spPr bwMode="auto">
          <a:xfrm>
            <a:off x="894580" y="2459880"/>
            <a:ext cx="8789988" cy="461665"/>
          </a:xfrm>
          <a:prstGeom prst="rect">
            <a:avLst/>
          </a:prstGeom>
          <a:noFill/>
          <a:ln w="9525">
            <a:noFill/>
            <a:miter lim="800000"/>
            <a:headEnd/>
            <a:tailEnd/>
          </a:ln>
          <a:effectLst/>
        </p:spPr>
        <p:txBody>
          <a:bodyPr>
            <a:spAutoFit/>
          </a:bodyPr>
          <a:lstStyle/>
          <a:p>
            <a:r>
              <a:rPr lang="zh-CN" sz="2400" b="1" dirty="0">
                <a:latin typeface="+mj-ea"/>
                <a:ea typeface="+mj-ea"/>
              </a:rPr>
              <a:t>第二种形式：从</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获得的关于</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的信息量。</a:t>
            </a:r>
          </a:p>
        </p:txBody>
      </p:sp>
      <p:graphicFrame>
        <p:nvGraphicFramePr>
          <p:cNvPr id="38918" name="Object 6"/>
          <p:cNvGraphicFramePr>
            <a:graphicFrameLocks noChangeAspect="1"/>
          </p:cNvGraphicFramePr>
          <p:nvPr>
            <p:extLst>
              <p:ext uri="{D42A27DB-BD31-4B8C-83A1-F6EECF244321}">
                <p14:modId xmlns:p14="http://schemas.microsoft.com/office/powerpoint/2010/main" val="3692568053"/>
              </p:ext>
            </p:extLst>
          </p:nvPr>
        </p:nvGraphicFramePr>
        <p:xfrm>
          <a:off x="346323" y="3645024"/>
          <a:ext cx="4657725" cy="1781175"/>
        </p:xfrm>
        <a:graphic>
          <a:graphicData uri="http://schemas.openxmlformats.org/presentationml/2006/ole">
            <mc:AlternateContent xmlns:mc="http://schemas.openxmlformats.org/markup-compatibility/2006">
              <mc:Choice xmlns:v="urn:schemas-microsoft-com:vml" Requires="v">
                <p:oleObj spid="_x0000_s164550" name="Visio" r:id="rId3" imgW="4906980" imgH="1882985" progId="Visio.Drawing.11">
                  <p:embed/>
                </p:oleObj>
              </mc:Choice>
              <mc:Fallback>
                <p:oleObj name="Visio" r:id="rId3" imgW="4906980" imgH="1882985" progId="Visio.Drawing.11">
                  <p:embed/>
                  <p:pic>
                    <p:nvPicPr>
                      <p:cNvPr id="0" name=""/>
                      <p:cNvPicPr>
                        <a:picLocks noChangeAspect="1" noChangeArrowheads="1"/>
                      </p:cNvPicPr>
                      <p:nvPr/>
                    </p:nvPicPr>
                    <p:blipFill>
                      <a:blip r:embed="rId4"/>
                      <a:srcRect/>
                      <a:stretch>
                        <a:fillRect/>
                      </a:stretch>
                    </p:blipFill>
                    <p:spPr bwMode="auto">
                      <a:xfrm>
                        <a:off x="346323" y="3645024"/>
                        <a:ext cx="4657725" cy="1781175"/>
                      </a:xfrm>
                      <a:prstGeom prst="rect">
                        <a:avLst/>
                      </a:prstGeom>
                      <a:noFill/>
                      <a:effectLst/>
                      <a:extLst/>
                    </p:spPr>
                  </p:pic>
                </p:oleObj>
              </mc:Fallback>
            </mc:AlternateContent>
          </a:graphicData>
        </a:graphic>
      </p:graphicFrame>
      <p:grpSp>
        <p:nvGrpSpPr>
          <p:cNvPr id="2" name="Group 7"/>
          <p:cNvGrpSpPr>
            <a:grpSpLocks/>
          </p:cNvGrpSpPr>
          <p:nvPr/>
        </p:nvGrpSpPr>
        <p:grpSpPr bwMode="auto">
          <a:xfrm>
            <a:off x="327026" y="3066305"/>
            <a:ext cx="4532313" cy="3209925"/>
            <a:chOff x="114" y="0"/>
            <a:chExt cx="2855" cy="2022"/>
          </a:xfrm>
        </p:grpSpPr>
        <p:sp>
          <p:nvSpPr>
            <p:cNvPr id="38920" name="Rectangle 8"/>
            <p:cNvSpPr>
              <a:spLocks noChangeArrowheads="1"/>
            </p:cNvSpPr>
            <p:nvPr/>
          </p:nvSpPr>
          <p:spPr bwMode="auto">
            <a:xfrm>
              <a:off x="114" y="0"/>
              <a:ext cx="1086" cy="291"/>
            </a:xfrm>
            <a:prstGeom prst="rect">
              <a:avLst/>
            </a:prstGeom>
            <a:noFill/>
            <a:ln w="9525">
              <a:noFill/>
              <a:miter lim="800000"/>
              <a:headEnd/>
              <a:tailEnd/>
            </a:ln>
            <a:effectLst/>
          </p:spPr>
          <p:txBody>
            <a:bodyPr wrap="none">
              <a:spAutoFit/>
            </a:bodyPr>
            <a:lstStyle/>
            <a:p>
              <a:r>
                <a:rPr lang="zh-CN" sz="2400" b="1" dirty="0">
                  <a:solidFill>
                    <a:srgbClr val="0000FF"/>
                  </a:solidFill>
                  <a:latin typeface="+mj-ea"/>
                  <a:ea typeface="+mj-ea"/>
                </a:rPr>
                <a:t>物理意义：</a:t>
              </a:r>
            </a:p>
          </p:txBody>
        </p:sp>
        <p:sp>
          <p:nvSpPr>
            <p:cNvPr id="38921" name="Rectangle 9"/>
            <p:cNvSpPr>
              <a:spLocks noChangeArrowheads="1"/>
            </p:cNvSpPr>
            <p:nvPr/>
          </p:nvSpPr>
          <p:spPr bwMode="auto">
            <a:xfrm>
              <a:off x="157" y="1499"/>
              <a:ext cx="2812" cy="523"/>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zh-CN" sz="2400" b="1" dirty="0">
                  <a:solidFill>
                    <a:srgbClr val="0000FF"/>
                  </a:solidFill>
                  <a:latin typeface="+mj-ea"/>
                  <a:ea typeface="+mj-ea"/>
                </a:rPr>
                <a:t>观察者站在信源端</a:t>
              </a:r>
              <a:r>
                <a:rPr lang="zh-CN" sz="2400" b="1" dirty="0">
                  <a:latin typeface="+mj-ea"/>
                  <a:ea typeface="+mj-ea"/>
                </a:rPr>
                <a:t>。通信后，从</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获得的关于</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的信息量。</a:t>
              </a:r>
            </a:p>
          </p:txBody>
        </p:sp>
      </p:grpSp>
      <p:sp>
        <p:nvSpPr>
          <p:cNvPr id="38922" name="Rectangle 10"/>
          <p:cNvSpPr>
            <a:spLocks noChangeArrowheads="1"/>
          </p:cNvSpPr>
          <p:nvPr/>
        </p:nvSpPr>
        <p:spPr bwMode="auto">
          <a:xfrm>
            <a:off x="5000625" y="3169493"/>
            <a:ext cx="3315791" cy="830997"/>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通信前</a:t>
            </a:r>
            <a:r>
              <a:rPr lang="zh-CN" sz="2400" b="1" dirty="0">
                <a:latin typeface="+mj-ea"/>
                <a:ea typeface="+mj-ea"/>
              </a:rPr>
              <a:t>问：这次信宿收到的会是</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吗？</a:t>
            </a:r>
          </a:p>
        </p:txBody>
      </p:sp>
      <p:grpSp>
        <p:nvGrpSpPr>
          <p:cNvPr id="3" name="Group 11"/>
          <p:cNvGrpSpPr>
            <a:grpSpLocks/>
          </p:cNvGrpSpPr>
          <p:nvPr/>
        </p:nvGrpSpPr>
        <p:grpSpPr bwMode="auto">
          <a:xfrm>
            <a:off x="5000625" y="4098180"/>
            <a:ext cx="3660775" cy="555626"/>
            <a:chOff x="0" y="0"/>
            <a:chExt cx="2306" cy="350"/>
          </a:xfrm>
        </p:grpSpPr>
        <p:sp>
          <p:nvSpPr>
            <p:cNvPr id="38924" name="Rectangle 12"/>
            <p:cNvSpPr>
              <a:spLocks noChangeArrowheads="1"/>
            </p:cNvSpPr>
            <p:nvPr/>
          </p:nvSpPr>
          <p:spPr bwMode="auto">
            <a:xfrm>
              <a:off x="0" y="0"/>
              <a:ext cx="2306" cy="291"/>
            </a:xfrm>
            <a:prstGeom prst="rect">
              <a:avLst/>
            </a:prstGeom>
            <a:noFill/>
            <a:ln w="9525">
              <a:noFill/>
              <a:miter lim="800000"/>
              <a:headEnd/>
              <a:tailEnd/>
            </a:ln>
            <a:effectLst/>
          </p:spPr>
          <p:txBody>
            <a:bodyPr>
              <a:spAutoFit/>
            </a:bodyPr>
            <a:lstStyle/>
            <a:p>
              <a:r>
                <a:rPr lang="zh-CN" sz="2400" b="1">
                  <a:latin typeface="+mj-ea"/>
                  <a:ea typeface="+mj-ea"/>
                </a:rPr>
                <a:t>回答：不确定度</a:t>
              </a:r>
            </a:p>
          </p:txBody>
        </p:sp>
        <p:graphicFrame>
          <p:nvGraphicFramePr>
            <p:cNvPr id="38925" name="Object 13"/>
            <p:cNvGraphicFramePr>
              <a:graphicFrameLocks noChangeAspect="1"/>
            </p:cNvGraphicFramePr>
            <p:nvPr>
              <p:extLst>
                <p:ext uri="{D42A27DB-BD31-4B8C-83A1-F6EECF244321}">
                  <p14:modId xmlns:p14="http://schemas.microsoft.com/office/powerpoint/2010/main" val="2117244545"/>
                </p:ext>
              </p:extLst>
            </p:nvPr>
          </p:nvGraphicFramePr>
          <p:xfrm>
            <a:off x="1470" y="15"/>
            <a:ext cx="528" cy="335"/>
          </p:xfrm>
          <a:graphic>
            <a:graphicData uri="http://schemas.openxmlformats.org/presentationml/2006/ole">
              <mc:AlternateContent xmlns:mc="http://schemas.openxmlformats.org/markup-compatibility/2006">
                <mc:Choice xmlns:v="urn:schemas-microsoft-com:vml" Requires="v">
                  <p:oleObj spid="_x0000_s164551" name="Equation" r:id="rId5" imgW="380880" imgH="241200" progId="Equation.DSMT4">
                    <p:embed/>
                  </p:oleObj>
                </mc:Choice>
                <mc:Fallback>
                  <p:oleObj name="Equation" r:id="rId5" imgW="380880" imgH="241200" progId="Equation.DSMT4">
                    <p:embed/>
                    <p:pic>
                      <p:nvPicPr>
                        <p:cNvPr id="0" name=""/>
                        <p:cNvPicPr>
                          <a:picLocks noChangeAspect="1" noChangeArrowheads="1"/>
                        </p:cNvPicPr>
                        <p:nvPr/>
                      </p:nvPicPr>
                      <p:blipFill>
                        <a:blip r:embed="rId6"/>
                        <a:srcRect/>
                        <a:stretch>
                          <a:fillRect/>
                        </a:stretch>
                      </p:blipFill>
                      <p:spPr bwMode="auto">
                        <a:xfrm>
                          <a:off x="1470" y="15"/>
                          <a:ext cx="528"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8926" name="Rectangle 14"/>
          <p:cNvSpPr>
            <a:spLocks noChangeArrowheads="1"/>
          </p:cNvSpPr>
          <p:nvPr/>
        </p:nvSpPr>
        <p:spPr bwMode="auto">
          <a:xfrm>
            <a:off x="5000625" y="4818905"/>
            <a:ext cx="3457575" cy="830997"/>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通信后</a:t>
            </a:r>
            <a:r>
              <a:rPr lang="zh-CN" sz="2400" b="1" dirty="0">
                <a:latin typeface="+mj-ea"/>
                <a:ea typeface="+mj-ea"/>
              </a:rPr>
              <a:t>问：（发送的是</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）这次信宿收到的会是</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吗？</a:t>
            </a:r>
          </a:p>
        </p:txBody>
      </p:sp>
      <p:grpSp>
        <p:nvGrpSpPr>
          <p:cNvPr id="4" name="Group 15"/>
          <p:cNvGrpSpPr>
            <a:grpSpLocks/>
          </p:cNvGrpSpPr>
          <p:nvPr/>
        </p:nvGrpSpPr>
        <p:grpSpPr bwMode="auto">
          <a:xfrm>
            <a:off x="5000625" y="5805065"/>
            <a:ext cx="3660775" cy="531813"/>
            <a:chOff x="0" y="-11"/>
            <a:chExt cx="2306" cy="335"/>
          </a:xfrm>
        </p:grpSpPr>
        <p:sp>
          <p:nvSpPr>
            <p:cNvPr id="38928" name="Rectangle 16"/>
            <p:cNvSpPr>
              <a:spLocks noChangeArrowheads="1"/>
            </p:cNvSpPr>
            <p:nvPr/>
          </p:nvSpPr>
          <p:spPr bwMode="auto">
            <a:xfrm>
              <a:off x="0" y="0"/>
              <a:ext cx="2306" cy="291"/>
            </a:xfrm>
            <a:prstGeom prst="rect">
              <a:avLst/>
            </a:prstGeom>
            <a:noFill/>
            <a:ln w="9525">
              <a:noFill/>
              <a:miter lim="800000"/>
              <a:headEnd/>
              <a:tailEnd/>
            </a:ln>
            <a:effectLst/>
          </p:spPr>
          <p:txBody>
            <a:bodyPr>
              <a:spAutoFit/>
            </a:bodyPr>
            <a:lstStyle/>
            <a:p>
              <a:r>
                <a:rPr lang="zh-CN" sz="2400" b="1" dirty="0">
                  <a:latin typeface="+mj-ea"/>
                  <a:ea typeface="+mj-ea"/>
                </a:rPr>
                <a:t>回答：不确定度</a:t>
              </a:r>
            </a:p>
          </p:txBody>
        </p:sp>
        <p:graphicFrame>
          <p:nvGraphicFramePr>
            <p:cNvPr id="38929" name="Object 17"/>
            <p:cNvGraphicFramePr>
              <a:graphicFrameLocks noChangeAspect="1"/>
            </p:cNvGraphicFramePr>
            <p:nvPr>
              <p:extLst>
                <p:ext uri="{D42A27DB-BD31-4B8C-83A1-F6EECF244321}">
                  <p14:modId xmlns:p14="http://schemas.microsoft.com/office/powerpoint/2010/main" val="2947086172"/>
                </p:ext>
              </p:extLst>
            </p:nvPr>
          </p:nvGraphicFramePr>
          <p:xfrm>
            <a:off x="1407" y="-11"/>
            <a:ext cx="863" cy="335"/>
          </p:xfrm>
          <a:graphic>
            <a:graphicData uri="http://schemas.openxmlformats.org/presentationml/2006/ole">
              <mc:AlternateContent xmlns:mc="http://schemas.openxmlformats.org/markup-compatibility/2006">
                <mc:Choice xmlns:v="urn:schemas-microsoft-com:vml" Requires="v">
                  <p:oleObj spid="_x0000_s164552" name="Equation" r:id="rId7" imgW="622080" imgH="241200" progId="Equation.DSMT4">
                    <p:embed/>
                  </p:oleObj>
                </mc:Choice>
                <mc:Fallback>
                  <p:oleObj name="Equation" r:id="rId7" imgW="622080" imgH="241200" progId="Equation.DSMT4">
                    <p:embed/>
                    <p:pic>
                      <p:nvPicPr>
                        <p:cNvPr id="0" name=""/>
                        <p:cNvPicPr>
                          <a:picLocks noChangeAspect="1" noChangeArrowheads="1"/>
                        </p:cNvPicPr>
                        <p:nvPr/>
                      </p:nvPicPr>
                      <p:blipFill>
                        <a:blip r:embed="rId8"/>
                        <a:srcRect/>
                        <a:stretch>
                          <a:fillRect/>
                        </a:stretch>
                      </p:blipFill>
                      <p:spPr bwMode="auto">
                        <a:xfrm>
                          <a:off x="1407" y="-11"/>
                          <a:ext cx="863"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8"/>
          <p:cNvGrpSpPr>
            <a:grpSpLocks/>
          </p:cNvGrpSpPr>
          <p:nvPr/>
        </p:nvGrpSpPr>
        <p:grpSpPr bwMode="auto">
          <a:xfrm>
            <a:off x="2466976" y="912068"/>
            <a:ext cx="8089899" cy="1290637"/>
            <a:chOff x="-17" y="0"/>
            <a:chExt cx="5096" cy="813"/>
          </a:xfrm>
        </p:grpSpPr>
        <p:graphicFrame>
          <p:nvGraphicFramePr>
            <p:cNvPr id="38931" name="Object 19"/>
            <p:cNvGraphicFramePr>
              <a:graphicFrameLocks noChangeAspect="1"/>
            </p:cNvGraphicFramePr>
            <p:nvPr>
              <p:extLst>
                <p:ext uri="{D42A27DB-BD31-4B8C-83A1-F6EECF244321}">
                  <p14:modId xmlns:p14="http://schemas.microsoft.com/office/powerpoint/2010/main" val="2399540522"/>
                </p:ext>
              </p:extLst>
            </p:nvPr>
          </p:nvGraphicFramePr>
          <p:xfrm>
            <a:off x="-17" y="0"/>
            <a:ext cx="3711" cy="651"/>
          </p:xfrm>
          <a:graphic>
            <a:graphicData uri="http://schemas.openxmlformats.org/presentationml/2006/ole">
              <mc:AlternateContent xmlns:mc="http://schemas.openxmlformats.org/markup-compatibility/2006">
                <mc:Choice xmlns:v="urn:schemas-microsoft-com:vml" Requires="v">
                  <p:oleObj spid="_x0000_s164553" name="Equation" r:id="rId9" imgW="2793960" imgH="469800" progId="Equation.DSMT4">
                    <p:embed/>
                  </p:oleObj>
                </mc:Choice>
                <mc:Fallback>
                  <p:oleObj name="Equation" r:id="rId9" imgW="2793960" imgH="469800" progId="Equation.DSMT4">
                    <p:embed/>
                    <p:pic>
                      <p:nvPicPr>
                        <p:cNvPr id="0" name=""/>
                        <p:cNvPicPr>
                          <a:picLocks noChangeAspect="1" noChangeArrowheads="1"/>
                        </p:cNvPicPr>
                        <p:nvPr/>
                      </p:nvPicPr>
                      <p:blipFill>
                        <a:blip r:embed="rId10"/>
                        <a:srcRect/>
                        <a:stretch>
                          <a:fillRect/>
                        </a:stretch>
                      </p:blipFill>
                      <p:spPr bwMode="auto">
                        <a:xfrm>
                          <a:off x="-17" y="0"/>
                          <a:ext cx="3711" cy="65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32" name="Rectangle 20"/>
            <p:cNvSpPr>
              <a:spLocks noChangeArrowheads="1"/>
            </p:cNvSpPr>
            <p:nvPr/>
          </p:nvSpPr>
          <p:spPr bwMode="auto">
            <a:xfrm>
              <a:off x="3707" y="57"/>
              <a:ext cx="1372"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sp>
        <p:nvSpPr>
          <p:cNvPr id="23"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117</a:t>
            </a:fld>
            <a:endParaRPr lang="en-US" altLang="zh-CN" dirty="0"/>
          </a:p>
        </p:txBody>
      </p:sp>
    </p:spTree>
    <p:extLst>
      <p:ext uri="{BB962C8B-B14F-4D97-AF65-F5344CB8AC3E}">
        <p14:creationId xmlns:p14="http://schemas.microsoft.com/office/powerpoint/2010/main" val="30780835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wipe(left)">
                                      <p:cBhvr>
                                        <p:cTn id="7" dur="1000"/>
                                        <p:tgtEl>
                                          <p:spTgt spid="389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8"/>
                                        </p:tgtEl>
                                        <p:attrNameLst>
                                          <p:attrName>style.visibility</p:attrName>
                                        </p:attrNameLst>
                                      </p:cBhvr>
                                      <p:to>
                                        <p:strVal val="visible"/>
                                      </p:to>
                                    </p:set>
                                    <p:animEffect transition="in" filter="wipe(left)">
                                      <p:cBhvr>
                                        <p:cTn id="12" dur="1000"/>
                                        <p:tgtEl>
                                          <p:spTgt spid="389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22"/>
                                        </p:tgtEl>
                                        <p:attrNameLst>
                                          <p:attrName>style.visibility</p:attrName>
                                        </p:attrNameLst>
                                      </p:cBhvr>
                                      <p:to>
                                        <p:strVal val="visible"/>
                                      </p:to>
                                    </p:set>
                                    <p:animEffect transition="in" filter="wipe(left)">
                                      <p:cBhvr>
                                        <p:cTn id="17" dur="1000"/>
                                        <p:tgtEl>
                                          <p:spTgt spid="389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26"/>
                                        </p:tgtEl>
                                        <p:attrNameLst>
                                          <p:attrName>style.visibility</p:attrName>
                                        </p:attrNameLst>
                                      </p:cBhvr>
                                      <p:to>
                                        <p:strVal val="visible"/>
                                      </p:to>
                                    </p:set>
                                    <p:animEffect transition="in" filter="wipe(left)">
                                      <p:cBhvr>
                                        <p:cTn id="27" dur="1000"/>
                                        <p:tgtEl>
                                          <p:spTgt spid="389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1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10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utoUpdateAnimBg="0"/>
      <p:bldP spid="38922" grpId="0" autoUpdateAnimBg="0"/>
      <p:bldP spid="38926"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smtClean="0"/>
              <a:t>互信息的三种形式</a:t>
            </a:r>
            <a:r>
              <a:rPr lang="en-US" altLang="zh-CN" dirty="0" smtClean="0"/>
              <a:t>3</a:t>
            </a:r>
            <a:endParaRPr lang="zh-CN" altLang="en-US" dirty="0"/>
          </a:p>
        </p:txBody>
      </p:sp>
      <p:sp>
        <p:nvSpPr>
          <p:cNvPr id="39940" name="Rectangle 4"/>
          <p:cNvSpPr>
            <a:spLocks noChangeArrowheads="1"/>
          </p:cNvSpPr>
          <p:nvPr/>
        </p:nvSpPr>
        <p:spPr bwMode="auto">
          <a:xfrm>
            <a:off x="425822" y="1037580"/>
            <a:ext cx="47942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3. </a:t>
            </a:r>
            <a:r>
              <a:rPr lang="zh-CN" sz="2400" b="1" dirty="0">
                <a:solidFill>
                  <a:srgbClr val="0000FF"/>
                </a:solidFill>
                <a:latin typeface="+mj-ea"/>
                <a:ea typeface="+mj-ea"/>
              </a:rPr>
              <a:t>第三种形式</a:t>
            </a:r>
          </a:p>
        </p:txBody>
      </p:sp>
      <p:sp>
        <p:nvSpPr>
          <p:cNvPr id="39941" name="Rectangle 5"/>
          <p:cNvSpPr>
            <a:spLocks noChangeArrowheads="1"/>
          </p:cNvSpPr>
          <p:nvPr/>
        </p:nvSpPr>
        <p:spPr bwMode="auto">
          <a:xfrm>
            <a:off x="400050" y="1634480"/>
            <a:ext cx="8789988" cy="461665"/>
          </a:xfrm>
          <a:prstGeom prst="rect">
            <a:avLst/>
          </a:prstGeom>
          <a:noFill/>
          <a:ln w="9525">
            <a:noFill/>
            <a:miter lim="800000"/>
            <a:headEnd/>
            <a:tailEnd/>
          </a:ln>
          <a:effectLst/>
        </p:spPr>
        <p:txBody>
          <a:bodyPr>
            <a:spAutoFit/>
          </a:bodyPr>
          <a:lstStyle/>
          <a:p>
            <a:r>
              <a:rPr lang="zh-CN" sz="2400" b="1" dirty="0">
                <a:latin typeface="+mj-ea"/>
                <a:ea typeface="+mj-ea"/>
              </a:rPr>
              <a:t>第一</a:t>
            </a:r>
            <a:r>
              <a:rPr lang="zh-CN" altLang="zh-CN" sz="2400" b="1" dirty="0">
                <a:latin typeface="+mj-ea"/>
                <a:ea typeface="+mj-ea"/>
              </a:rPr>
              <a:t>/</a:t>
            </a:r>
            <a:r>
              <a:rPr lang="zh-CN" sz="2400" b="1" dirty="0">
                <a:latin typeface="+mj-ea"/>
                <a:ea typeface="+mj-ea"/>
              </a:rPr>
              <a:t>二种形式：观察者站在信宿</a:t>
            </a:r>
            <a:r>
              <a:rPr lang="zh-CN" altLang="zh-CN" sz="2400" b="1" dirty="0">
                <a:latin typeface="+mj-ea"/>
                <a:ea typeface="+mj-ea"/>
              </a:rPr>
              <a:t>/</a:t>
            </a:r>
            <a:r>
              <a:rPr lang="zh-CN" sz="2400" b="1" dirty="0">
                <a:latin typeface="+mj-ea"/>
                <a:ea typeface="+mj-ea"/>
              </a:rPr>
              <a:t>信源端。</a:t>
            </a:r>
          </a:p>
        </p:txBody>
      </p:sp>
      <p:sp>
        <p:nvSpPr>
          <p:cNvPr id="39942" name="Rectangle 6"/>
          <p:cNvSpPr>
            <a:spLocks noChangeArrowheads="1"/>
          </p:cNvSpPr>
          <p:nvPr/>
        </p:nvSpPr>
        <p:spPr bwMode="auto">
          <a:xfrm>
            <a:off x="4662041" y="2958043"/>
            <a:ext cx="4446463" cy="830997"/>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通信前</a:t>
            </a:r>
            <a:r>
              <a:rPr lang="zh-CN" sz="2400" b="1" dirty="0">
                <a:latin typeface="+mj-ea"/>
                <a:ea typeface="+mj-ea"/>
              </a:rPr>
              <a:t>问：这</a:t>
            </a:r>
            <a:r>
              <a:rPr lang="zh-CN" sz="2400" b="1" dirty="0" smtClean="0">
                <a:latin typeface="+mj-ea"/>
                <a:ea typeface="+mj-ea"/>
              </a:rPr>
              <a:t>次信源</a:t>
            </a:r>
            <a:r>
              <a:rPr lang="zh-CN" sz="2400" b="1" dirty="0">
                <a:latin typeface="+mj-ea"/>
                <a:ea typeface="+mj-ea"/>
              </a:rPr>
              <a:t>发送的会是</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吗？信宿收到的会是</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吗？</a:t>
            </a:r>
          </a:p>
        </p:txBody>
      </p:sp>
      <p:grpSp>
        <p:nvGrpSpPr>
          <p:cNvPr id="2" name="Group 7"/>
          <p:cNvGrpSpPr>
            <a:grpSpLocks/>
          </p:cNvGrpSpPr>
          <p:nvPr/>
        </p:nvGrpSpPr>
        <p:grpSpPr bwMode="auto">
          <a:xfrm>
            <a:off x="4662041" y="3914824"/>
            <a:ext cx="4087813" cy="593726"/>
            <a:chOff x="0" y="0"/>
            <a:chExt cx="2575" cy="374"/>
          </a:xfrm>
        </p:grpSpPr>
        <p:sp>
          <p:nvSpPr>
            <p:cNvPr id="39944" name="Rectangle 8"/>
            <p:cNvSpPr>
              <a:spLocks noChangeArrowheads="1"/>
            </p:cNvSpPr>
            <p:nvPr/>
          </p:nvSpPr>
          <p:spPr bwMode="auto">
            <a:xfrm>
              <a:off x="0" y="0"/>
              <a:ext cx="2306" cy="291"/>
            </a:xfrm>
            <a:prstGeom prst="rect">
              <a:avLst/>
            </a:prstGeom>
            <a:noFill/>
            <a:ln w="9525">
              <a:noFill/>
              <a:miter lim="800000"/>
              <a:headEnd/>
              <a:tailEnd/>
            </a:ln>
            <a:effectLst/>
          </p:spPr>
          <p:txBody>
            <a:bodyPr>
              <a:spAutoFit/>
            </a:bodyPr>
            <a:lstStyle/>
            <a:p>
              <a:r>
                <a:rPr lang="zh-CN" sz="2400" b="1">
                  <a:latin typeface="+mj-ea"/>
                  <a:ea typeface="+mj-ea"/>
                </a:rPr>
                <a:t>回答：不确定度</a:t>
              </a:r>
            </a:p>
          </p:txBody>
        </p:sp>
        <p:graphicFrame>
          <p:nvGraphicFramePr>
            <p:cNvPr id="39945" name="Object 9"/>
            <p:cNvGraphicFramePr>
              <a:graphicFrameLocks noChangeAspect="1"/>
            </p:cNvGraphicFramePr>
            <p:nvPr>
              <p:extLst>
                <p:ext uri="{D42A27DB-BD31-4B8C-83A1-F6EECF244321}">
                  <p14:modId xmlns:p14="http://schemas.microsoft.com/office/powerpoint/2010/main" val="1424098282"/>
                </p:ext>
              </p:extLst>
            </p:nvPr>
          </p:nvGraphicFramePr>
          <p:xfrm>
            <a:off x="1395" y="39"/>
            <a:ext cx="1180" cy="335"/>
          </p:xfrm>
          <a:graphic>
            <a:graphicData uri="http://schemas.openxmlformats.org/presentationml/2006/ole">
              <mc:AlternateContent xmlns:mc="http://schemas.openxmlformats.org/markup-compatibility/2006">
                <mc:Choice xmlns:v="urn:schemas-microsoft-com:vml" Requires="v">
                  <p:oleObj spid="_x0000_s165397" name="Equation" r:id="rId3" imgW="850680" imgH="241200" progId="Equation.DSMT4">
                    <p:embed/>
                  </p:oleObj>
                </mc:Choice>
                <mc:Fallback>
                  <p:oleObj name="Equation" r:id="rId3" imgW="850680" imgH="241200" progId="Equation.DSMT4">
                    <p:embed/>
                    <p:pic>
                      <p:nvPicPr>
                        <p:cNvPr id="0" name=""/>
                        <p:cNvPicPr>
                          <a:picLocks noChangeAspect="1" noChangeArrowheads="1"/>
                        </p:cNvPicPr>
                        <p:nvPr/>
                      </p:nvPicPr>
                      <p:blipFill>
                        <a:blip r:embed="rId4"/>
                        <a:srcRect/>
                        <a:stretch>
                          <a:fillRect/>
                        </a:stretch>
                      </p:blipFill>
                      <p:spPr bwMode="auto">
                        <a:xfrm>
                          <a:off x="1395" y="39"/>
                          <a:ext cx="1180"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9946" name="Rectangle 10"/>
          <p:cNvSpPr>
            <a:spLocks noChangeArrowheads="1"/>
          </p:cNvSpPr>
          <p:nvPr/>
        </p:nvSpPr>
        <p:spPr bwMode="auto">
          <a:xfrm>
            <a:off x="4662041" y="4686235"/>
            <a:ext cx="4302447" cy="830997"/>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通信后</a:t>
            </a:r>
            <a:r>
              <a:rPr lang="zh-CN" sz="2400" b="1" dirty="0">
                <a:latin typeface="+mj-ea"/>
                <a:ea typeface="+mj-ea"/>
              </a:rPr>
              <a:t>问：这</a:t>
            </a:r>
            <a:r>
              <a:rPr lang="zh-CN" sz="2400" b="1" dirty="0" smtClean="0">
                <a:latin typeface="+mj-ea"/>
                <a:ea typeface="+mj-ea"/>
              </a:rPr>
              <a:t>次信源</a:t>
            </a:r>
            <a:r>
              <a:rPr lang="zh-CN" sz="2400" b="1" dirty="0">
                <a:latin typeface="+mj-ea"/>
                <a:ea typeface="+mj-ea"/>
              </a:rPr>
              <a:t>发送的会是</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吗？信宿收到的会是</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吗？</a:t>
            </a:r>
          </a:p>
        </p:txBody>
      </p:sp>
      <p:graphicFrame>
        <p:nvGraphicFramePr>
          <p:cNvPr id="39947" name="Object 11"/>
          <p:cNvGraphicFramePr>
            <a:graphicFrameLocks noChangeAspect="1"/>
          </p:cNvGraphicFramePr>
          <p:nvPr>
            <p:extLst>
              <p:ext uri="{D42A27DB-BD31-4B8C-83A1-F6EECF244321}">
                <p14:modId xmlns:p14="http://schemas.microsoft.com/office/powerpoint/2010/main" val="4293049796"/>
              </p:ext>
            </p:extLst>
          </p:nvPr>
        </p:nvGraphicFramePr>
        <p:xfrm>
          <a:off x="334516" y="2778795"/>
          <a:ext cx="4210050" cy="2738437"/>
        </p:xfrm>
        <a:graphic>
          <a:graphicData uri="http://schemas.openxmlformats.org/presentationml/2006/ole">
            <mc:AlternateContent xmlns:mc="http://schemas.openxmlformats.org/markup-compatibility/2006">
              <mc:Choice xmlns:v="urn:schemas-microsoft-com:vml" Requires="v">
                <p:oleObj spid="_x0000_s165398" name="Visio" r:id="rId5" imgW="4906980" imgH="3190695" progId="Visio.Drawing.11">
                  <p:embed/>
                </p:oleObj>
              </mc:Choice>
              <mc:Fallback>
                <p:oleObj name="Visio" r:id="rId5" imgW="4906980" imgH="3190695" progId="Visio.Drawing.11">
                  <p:embed/>
                  <p:pic>
                    <p:nvPicPr>
                      <p:cNvPr id="0" name=""/>
                      <p:cNvPicPr>
                        <a:picLocks noChangeAspect="1" noChangeArrowheads="1"/>
                      </p:cNvPicPr>
                      <p:nvPr/>
                    </p:nvPicPr>
                    <p:blipFill>
                      <a:blip r:embed="rId6"/>
                      <a:srcRect/>
                      <a:stretch>
                        <a:fillRect/>
                      </a:stretch>
                    </p:blipFill>
                    <p:spPr bwMode="auto">
                      <a:xfrm>
                        <a:off x="334516" y="2778795"/>
                        <a:ext cx="4210050" cy="27384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8" name="Rectangle 12"/>
          <p:cNvSpPr>
            <a:spLocks noChangeArrowheads="1"/>
          </p:cNvSpPr>
          <p:nvPr/>
        </p:nvSpPr>
        <p:spPr bwMode="auto">
          <a:xfrm>
            <a:off x="400050" y="2247255"/>
            <a:ext cx="8789988" cy="461665"/>
          </a:xfrm>
          <a:prstGeom prst="rect">
            <a:avLst/>
          </a:prstGeom>
          <a:noFill/>
          <a:ln w="9525">
            <a:noFill/>
            <a:miter lim="800000"/>
            <a:headEnd/>
            <a:tailEnd/>
          </a:ln>
          <a:effectLst/>
        </p:spPr>
        <p:txBody>
          <a:bodyPr>
            <a:spAutoFit/>
          </a:bodyPr>
          <a:lstStyle/>
          <a:p>
            <a:r>
              <a:rPr lang="zh-CN" sz="2400" b="1" dirty="0">
                <a:latin typeface="+mj-ea"/>
                <a:ea typeface="+mj-ea"/>
              </a:rPr>
              <a:t>第三种形式：观察者站在系统整体（</a:t>
            </a:r>
            <a:r>
              <a:rPr lang="zh-CN" sz="2400" b="1" dirty="0">
                <a:solidFill>
                  <a:srgbClr val="FF0000"/>
                </a:solidFill>
                <a:latin typeface="+mj-ea"/>
                <a:ea typeface="+mj-ea"/>
              </a:rPr>
              <a:t>宏观角度观察</a:t>
            </a:r>
            <a:r>
              <a:rPr lang="zh-CN" sz="2400" b="1" dirty="0">
                <a:latin typeface="+mj-ea"/>
                <a:ea typeface="+mj-ea"/>
              </a:rPr>
              <a:t>）。</a:t>
            </a:r>
          </a:p>
        </p:txBody>
      </p:sp>
      <p:grpSp>
        <p:nvGrpSpPr>
          <p:cNvPr id="3" name="Group 13"/>
          <p:cNvGrpSpPr>
            <a:grpSpLocks/>
          </p:cNvGrpSpPr>
          <p:nvPr/>
        </p:nvGrpSpPr>
        <p:grpSpPr bwMode="auto">
          <a:xfrm>
            <a:off x="4727203" y="5732463"/>
            <a:ext cx="3660775" cy="531813"/>
            <a:chOff x="-91" y="-52"/>
            <a:chExt cx="2306" cy="335"/>
          </a:xfrm>
        </p:grpSpPr>
        <p:sp>
          <p:nvSpPr>
            <p:cNvPr id="39950" name="Rectangle 14"/>
            <p:cNvSpPr>
              <a:spLocks noChangeArrowheads="1"/>
            </p:cNvSpPr>
            <p:nvPr/>
          </p:nvSpPr>
          <p:spPr bwMode="auto">
            <a:xfrm>
              <a:off x="-91" y="-52"/>
              <a:ext cx="2306" cy="291"/>
            </a:xfrm>
            <a:prstGeom prst="rect">
              <a:avLst/>
            </a:prstGeom>
            <a:noFill/>
            <a:ln w="9525">
              <a:noFill/>
              <a:miter lim="800000"/>
              <a:headEnd/>
              <a:tailEnd/>
            </a:ln>
            <a:effectLst/>
          </p:spPr>
          <p:txBody>
            <a:bodyPr>
              <a:spAutoFit/>
            </a:bodyPr>
            <a:lstStyle/>
            <a:p>
              <a:r>
                <a:rPr lang="zh-CN" sz="2400" b="1" dirty="0">
                  <a:latin typeface="+mj-ea"/>
                  <a:ea typeface="+mj-ea"/>
                </a:rPr>
                <a:t>回答：不确定度</a:t>
              </a:r>
            </a:p>
          </p:txBody>
        </p:sp>
        <p:graphicFrame>
          <p:nvGraphicFramePr>
            <p:cNvPr id="39951" name="Object 15"/>
            <p:cNvGraphicFramePr>
              <a:graphicFrameLocks noChangeAspect="1"/>
            </p:cNvGraphicFramePr>
            <p:nvPr>
              <p:extLst>
                <p:ext uri="{D42A27DB-BD31-4B8C-83A1-F6EECF244321}">
                  <p14:modId xmlns:p14="http://schemas.microsoft.com/office/powerpoint/2010/main" val="4225648505"/>
                </p:ext>
              </p:extLst>
            </p:nvPr>
          </p:nvGraphicFramePr>
          <p:xfrm>
            <a:off x="1399" y="-52"/>
            <a:ext cx="722" cy="335"/>
          </p:xfrm>
          <a:graphic>
            <a:graphicData uri="http://schemas.openxmlformats.org/presentationml/2006/ole">
              <mc:AlternateContent xmlns:mc="http://schemas.openxmlformats.org/markup-compatibility/2006">
                <mc:Choice xmlns:v="urn:schemas-microsoft-com:vml" Requires="v">
                  <p:oleObj spid="_x0000_s165399" name="Equation" r:id="rId7" imgW="520560" imgH="241200" progId="Equation.DSMT4">
                    <p:embed/>
                  </p:oleObj>
                </mc:Choice>
                <mc:Fallback>
                  <p:oleObj name="Equation" r:id="rId7" imgW="520560" imgH="241200" progId="Equation.DSMT4">
                    <p:embed/>
                    <p:pic>
                      <p:nvPicPr>
                        <p:cNvPr id="0" name=""/>
                        <p:cNvPicPr>
                          <a:picLocks noChangeAspect="1" noChangeArrowheads="1"/>
                        </p:cNvPicPr>
                        <p:nvPr/>
                      </p:nvPicPr>
                      <p:blipFill>
                        <a:blip r:embed="rId8"/>
                        <a:srcRect/>
                        <a:stretch>
                          <a:fillRect/>
                        </a:stretch>
                      </p:blipFill>
                      <p:spPr bwMode="auto">
                        <a:xfrm>
                          <a:off x="1399" y="-52"/>
                          <a:ext cx="722"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9952" name="Rectangle 16"/>
          <p:cNvSpPr>
            <a:spLocks noChangeArrowheads="1"/>
          </p:cNvSpPr>
          <p:nvPr/>
        </p:nvSpPr>
        <p:spPr bwMode="auto">
          <a:xfrm>
            <a:off x="367854" y="5448176"/>
            <a:ext cx="4837112" cy="461665"/>
          </a:xfrm>
          <a:prstGeom prst="rect">
            <a:avLst/>
          </a:prstGeom>
          <a:noFill/>
          <a:ln w="9525">
            <a:noFill/>
            <a:miter lim="800000"/>
            <a:headEnd/>
            <a:tailEnd/>
          </a:ln>
          <a:effectLst/>
        </p:spPr>
        <p:txBody>
          <a:bodyPr>
            <a:spAutoFit/>
          </a:bodyPr>
          <a:lstStyle/>
          <a:p>
            <a:r>
              <a:rPr lang="zh-CN" sz="2400" b="1" dirty="0">
                <a:latin typeface="+mj-ea"/>
                <a:ea typeface="+mj-ea"/>
              </a:rPr>
              <a:t>通信前：</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和</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相互独立</a:t>
            </a:r>
          </a:p>
        </p:txBody>
      </p:sp>
      <p:sp>
        <p:nvSpPr>
          <p:cNvPr id="39953" name="Rectangle 17"/>
          <p:cNvSpPr>
            <a:spLocks noChangeArrowheads="1"/>
          </p:cNvSpPr>
          <p:nvPr/>
        </p:nvSpPr>
        <p:spPr bwMode="auto">
          <a:xfrm>
            <a:off x="367854" y="5919663"/>
            <a:ext cx="4837112" cy="461665"/>
          </a:xfrm>
          <a:prstGeom prst="rect">
            <a:avLst/>
          </a:prstGeom>
          <a:noFill/>
          <a:ln w="9525">
            <a:noFill/>
            <a:miter lim="800000"/>
            <a:headEnd/>
            <a:tailEnd/>
          </a:ln>
          <a:effectLst/>
        </p:spPr>
        <p:txBody>
          <a:bodyPr>
            <a:spAutoFit/>
          </a:bodyPr>
          <a:lstStyle/>
          <a:p>
            <a:r>
              <a:rPr lang="zh-CN" sz="2400" b="1" dirty="0">
                <a:latin typeface="+mj-ea"/>
                <a:ea typeface="+mj-ea"/>
              </a:rPr>
              <a:t>通信后：</a:t>
            </a:r>
            <a:r>
              <a:rPr lang="zh-CN" altLang="zh-CN" sz="2400" b="1" i="1" dirty="0">
                <a:latin typeface="Times New Roman" pitchFamily="18" charset="0"/>
                <a:ea typeface="+mj-ea"/>
                <a:cs typeface="Times New Roman" pitchFamily="18" charset="0"/>
              </a:rPr>
              <a:t>x</a:t>
            </a:r>
            <a:r>
              <a:rPr lang="zh-CN" altLang="zh-CN" sz="2400" b="1" i="1" baseline="-25000" dirty="0">
                <a:latin typeface="Times New Roman" pitchFamily="18" charset="0"/>
                <a:ea typeface="+mj-ea"/>
                <a:cs typeface="Times New Roman" pitchFamily="18" charset="0"/>
              </a:rPr>
              <a:t>i</a:t>
            </a:r>
            <a:r>
              <a:rPr lang="zh-CN" sz="2400" b="1" dirty="0">
                <a:latin typeface="+mj-ea"/>
                <a:ea typeface="+mj-ea"/>
              </a:rPr>
              <a:t>和</a:t>
            </a:r>
            <a:r>
              <a:rPr lang="zh-CN" altLang="zh-CN" sz="2400" b="1" i="1" dirty="0">
                <a:latin typeface="Times New Roman" pitchFamily="18" charset="0"/>
                <a:ea typeface="+mj-ea"/>
                <a:cs typeface="Times New Roman" pitchFamily="18" charset="0"/>
              </a:rPr>
              <a:t>y</a:t>
            </a:r>
            <a:r>
              <a:rPr lang="zh-CN" altLang="zh-CN" sz="2400" b="1" i="1" baseline="-25000" dirty="0">
                <a:latin typeface="Times New Roman" pitchFamily="18" charset="0"/>
                <a:ea typeface="+mj-ea"/>
                <a:cs typeface="Times New Roman" pitchFamily="18" charset="0"/>
              </a:rPr>
              <a:t>j</a:t>
            </a:r>
            <a:r>
              <a:rPr lang="zh-CN" sz="2400" b="1" dirty="0">
                <a:latin typeface="+mj-ea"/>
                <a:ea typeface="+mj-ea"/>
              </a:rPr>
              <a:t>相互关联</a:t>
            </a:r>
          </a:p>
        </p:txBody>
      </p:sp>
      <p:sp>
        <p:nvSpPr>
          <p:cNvPr id="20"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118</a:t>
            </a:fld>
            <a:endParaRPr lang="en-US" altLang="zh-CN" dirty="0"/>
          </a:p>
        </p:txBody>
      </p:sp>
    </p:spTree>
    <p:extLst>
      <p:ext uri="{BB962C8B-B14F-4D97-AF65-F5344CB8AC3E}">
        <p14:creationId xmlns:p14="http://schemas.microsoft.com/office/powerpoint/2010/main" val="19531658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8"/>
                                        </p:tgtEl>
                                        <p:attrNameLst>
                                          <p:attrName>style.visibility</p:attrName>
                                        </p:attrNameLst>
                                      </p:cBhvr>
                                      <p:to>
                                        <p:strVal val="visible"/>
                                      </p:to>
                                    </p:set>
                                    <p:animEffect transition="in" filter="wipe(left)">
                                      <p:cBhvr>
                                        <p:cTn id="7" dur="1000"/>
                                        <p:tgtEl>
                                          <p:spTgt spid="399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47"/>
                                        </p:tgtEl>
                                        <p:attrNameLst>
                                          <p:attrName>style.visibility</p:attrName>
                                        </p:attrNameLst>
                                      </p:cBhvr>
                                      <p:to>
                                        <p:strVal val="visible"/>
                                      </p:to>
                                    </p:set>
                                    <p:animEffect transition="in" filter="wipe(left)">
                                      <p:cBhvr>
                                        <p:cTn id="12" dur="1000"/>
                                        <p:tgtEl>
                                          <p:spTgt spid="399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2"/>
                                        </p:tgtEl>
                                        <p:attrNameLst>
                                          <p:attrName>style.visibility</p:attrName>
                                        </p:attrNameLst>
                                      </p:cBhvr>
                                      <p:to>
                                        <p:strVal val="visible"/>
                                      </p:to>
                                    </p:set>
                                    <p:animEffect transition="in" filter="wipe(left)">
                                      <p:cBhvr>
                                        <p:cTn id="17" dur="1000"/>
                                        <p:tgtEl>
                                          <p:spTgt spid="399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52"/>
                                        </p:tgtEl>
                                        <p:attrNameLst>
                                          <p:attrName>style.visibility</p:attrName>
                                        </p:attrNameLst>
                                      </p:cBhvr>
                                      <p:to>
                                        <p:strVal val="visible"/>
                                      </p:to>
                                    </p:set>
                                    <p:animEffect transition="in" filter="wipe(left)">
                                      <p:cBhvr>
                                        <p:cTn id="22" dur="1000"/>
                                        <p:tgtEl>
                                          <p:spTgt spid="399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1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46"/>
                                        </p:tgtEl>
                                        <p:attrNameLst>
                                          <p:attrName>style.visibility</p:attrName>
                                        </p:attrNameLst>
                                      </p:cBhvr>
                                      <p:to>
                                        <p:strVal val="visible"/>
                                      </p:to>
                                    </p:set>
                                    <p:animEffect transition="in" filter="wipe(left)">
                                      <p:cBhvr>
                                        <p:cTn id="32" dur="1000"/>
                                        <p:tgtEl>
                                          <p:spTgt spid="399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953"/>
                                        </p:tgtEl>
                                        <p:attrNameLst>
                                          <p:attrName>style.visibility</p:attrName>
                                        </p:attrNameLst>
                                      </p:cBhvr>
                                      <p:to>
                                        <p:strVal val="visible"/>
                                      </p:to>
                                    </p:set>
                                    <p:animEffect transition="in" filter="wipe(left)">
                                      <p:cBhvr>
                                        <p:cTn id="37" dur="1000"/>
                                        <p:tgtEl>
                                          <p:spTgt spid="399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autoUpdateAnimBg="0"/>
      <p:bldP spid="39946" grpId="0" autoUpdateAnimBg="0"/>
      <p:bldP spid="39948" grpId="0" autoUpdateAnimBg="0"/>
      <p:bldP spid="39952" grpId="0" autoUpdateAnimBg="0"/>
      <p:bldP spid="39953"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r>
              <a:rPr lang="zh-CN" altLang="en-US" dirty="0" smtClean="0"/>
              <a:t>互信息的三种形式</a:t>
            </a:r>
            <a:r>
              <a:rPr lang="en-US" altLang="zh-CN" dirty="0" smtClean="0"/>
              <a:t>3(</a:t>
            </a:r>
            <a:r>
              <a:rPr lang="zh-CN" altLang="en-US" dirty="0" smtClean="0"/>
              <a:t>续</a:t>
            </a:r>
            <a:r>
              <a:rPr lang="en-US" altLang="zh-CN" dirty="0" smtClean="0"/>
              <a:t>)</a:t>
            </a:r>
            <a:endParaRPr lang="zh-CN" altLang="en-US" dirty="0"/>
          </a:p>
        </p:txBody>
      </p:sp>
      <p:sp>
        <p:nvSpPr>
          <p:cNvPr id="15" name="灯片编号占位符 3"/>
          <p:cNvSpPr>
            <a:spLocks noGrp="1"/>
          </p:cNvSpPr>
          <p:nvPr>
            <p:ph type="sldNum" sz="quarter" idx="12"/>
          </p:nvPr>
        </p:nvSpPr>
        <p:spPr/>
        <p:txBody>
          <a:bodyPr/>
          <a:lstStyle/>
          <a:p>
            <a:fld id="{DB37DB89-097E-4DBF-AFA9-611D5FB8DDF6}" type="slidenum">
              <a:rPr lang="zh-CN" altLang="zh-CN" sz="1000" smtClean="0">
                <a:latin typeface="+mj-ea"/>
                <a:ea typeface="+mj-ea"/>
              </a:rPr>
              <a:pPr/>
              <a:t>119</a:t>
            </a:fld>
            <a:endParaRPr lang="zh-CN" altLang="zh-CN" sz="1000" dirty="0">
              <a:latin typeface="+mj-ea"/>
              <a:ea typeface="+mj-ea"/>
            </a:endParaRPr>
          </a:p>
        </p:txBody>
      </p:sp>
      <p:sp>
        <p:nvSpPr>
          <p:cNvPr id="40963" name="Rectangle 3"/>
          <p:cNvSpPr>
            <a:spLocks noChangeArrowheads="1"/>
          </p:cNvSpPr>
          <p:nvPr/>
        </p:nvSpPr>
        <p:spPr bwMode="auto">
          <a:xfrm>
            <a:off x="525463" y="1189572"/>
            <a:ext cx="6183312"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第三种形式的物理意义：</a:t>
            </a:r>
          </a:p>
        </p:txBody>
      </p:sp>
      <p:sp>
        <p:nvSpPr>
          <p:cNvPr id="40964" name="Rectangle 4"/>
          <p:cNvSpPr>
            <a:spLocks noChangeArrowheads="1"/>
          </p:cNvSpPr>
          <p:nvPr/>
        </p:nvSpPr>
        <p:spPr bwMode="auto">
          <a:xfrm>
            <a:off x="1033463" y="1684872"/>
            <a:ext cx="6346849" cy="2012859"/>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30000"/>
              </a:lnSpc>
            </a:pPr>
            <a:r>
              <a:rPr lang="zh-CN" sz="2400" b="1" dirty="0">
                <a:latin typeface="+mj-ea"/>
                <a:ea typeface="+mj-ea"/>
              </a:rPr>
              <a:t>观察者站在系统整体进行宏观观察。</a:t>
            </a:r>
          </a:p>
          <a:p>
            <a:pPr>
              <a:lnSpc>
                <a:spcPct val="130000"/>
              </a:lnSpc>
            </a:pPr>
            <a:r>
              <a:rPr lang="zh-CN" sz="2400" b="1" dirty="0">
                <a:latin typeface="+mj-ea"/>
                <a:ea typeface="+mj-ea"/>
              </a:rPr>
              <a:t>通信前的整体不确定度：</a:t>
            </a:r>
          </a:p>
          <a:p>
            <a:pPr>
              <a:lnSpc>
                <a:spcPct val="130000"/>
              </a:lnSpc>
            </a:pPr>
            <a:r>
              <a:rPr lang="zh-CN" sz="2400" b="1" dirty="0">
                <a:latin typeface="+mj-ea"/>
                <a:ea typeface="+mj-ea"/>
              </a:rPr>
              <a:t>通信后的整体不确定度：</a:t>
            </a:r>
          </a:p>
          <a:p>
            <a:pPr>
              <a:lnSpc>
                <a:spcPct val="130000"/>
              </a:lnSpc>
            </a:pPr>
            <a:r>
              <a:rPr lang="zh-CN" sz="2400" b="1" dirty="0">
                <a:latin typeface="+mj-ea"/>
                <a:ea typeface="+mj-ea"/>
              </a:rPr>
              <a:t>通信后获得的信息量为整体不确定度的减少。</a:t>
            </a:r>
          </a:p>
        </p:txBody>
      </p:sp>
      <p:graphicFrame>
        <p:nvGraphicFramePr>
          <p:cNvPr id="40965" name="Object 5"/>
          <p:cNvGraphicFramePr>
            <a:graphicFrameLocks noChangeAspect="1"/>
          </p:cNvGraphicFramePr>
          <p:nvPr/>
        </p:nvGraphicFramePr>
        <p:xfrm>
          <a:off x="4499992" y="2230550"/>
          <a:ext cx="1878013" cy="531813"/>
        </p:xfrm>
        <a:graphic>
          <a:graphicData uri="http://schemas.openxmlformats.org/presentationml/2006/ole">
            <mc:AlternateContent xmlns:mc="http://schemas.openxmlformats.org/markup-compatibility/2006">
              <mc:Choice xmlns:v="urn:schemas-microsoft-com:vml" Requires="v">
                <p:oleObj spid="_x0000_s226698" name="Equation" r:id="rId3" imgW="850531" imgH="241195" progId="Equation.DSMT4">
                  <p:embed/>
                </p:oleObj>
              </mc:Choice>
              <mc:Fallback>
                <p:oleObj name="Equation" r:id="rId3" imgW="850531" imgH="24119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9992" y="2230550"/>
                        <a:ext cx="1878013"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6" name="Object 6"/>
          <p:cNvGraphicFramePr>
            <a:graphicFrameLocks noChangeAspect="1"/>
          </p:cNvGraphicFramePr>
          <p:nvPr/>
        </p:nvGraphicFramePr>
        <p:xfrm>
          <a:off x="4644008" y="2662598"/>
          <a:ext cx="1149350" cy="531812"/>
        </p:xfrm>
        <a:graphic>
          <a:graphicData uri="http://schemas.openxmlformats.org/presentationml/2006/ole">
            <mc:AlternateContent xmlns:mc="http://schemas.openxmlformats.org/markup-compatibility/2006">
              <mc:Choice xmlns:v="urn:schemas-microsoft-com:vml" Requires="v">
                <p:oleObj spid="_x0000_s226699" name="Equation" r:id="rId5" imgW="520474" imgH="241195" progId="Equation.DSMT4">
                  <p:embed/>
                </p:oleObj>
              </mc:Choice>
              <mc:Fallback>
                <p:oleObj name="Equation" r:id="rId5" imgW="520474" imgH="24119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2662598"/>
                        <a:ext cx="1149350" cy="5318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7" name="Object 7"/>
          <p:cNvGraphicFramePr>
            <a:graphicFrameLocks noChangeAspect="1"/>
          </p:cNvGraphicFramePr>
          <p:nvPr>
            <p:extLst>
              <p:ext uri="{D42A27DB-BD31-4B8C-83A1-F6EECF244321}">
                <p14:modId xmlns:p14="http://schemas.microsoft.com/office/powerpoint/2010/main" val="1277115105"/>
              </p:ext>
            </p:extLst>
          </p:nvPr>
        </p:nvGraphicFramePr>
        <p:xfrm>
          <a:off x="582613" y="3844925"/>
          <a:ext cx="1570037" cy="531813"/>
        </p:xfrm>
        <a:graphic>
          <a:graphicData uri="http://schemas.openxmlformats.org/presentationml/2006/ole">
            <mc:AlternateContent xmlns:mc="http://schemas.openxmlformats.org/markup-compatibility/2006">
              <mc:Choice xmlns:v="urn:schemas-microsoft-com:vml" Requires="v">
                <p:oleObj spid="_x0000_s226700" name="Equation" r:id="rId7" imgW="711000" imgH="241200" progId="Equation.DSMT4">
                  <p:embed/>
                </p:oleObj>
              </mc:Choice>
              <mc:Fallback>
                <p:oleObj name="Equation" r:id="rId7" imgW="711000" imgH="241200" progId="Equation.DSMT4">
                  <p:embed/>
                  <p:pic>
                    <p:nvPicPr>
                      <p:cNvPr id="0" name=""/>
                      <p:cNvPicPr>
                        <a:picLocks noChangeAspect="1" noChangeArrowheads="1"/>
                      </p:cNvPicPr>
                      <p:nvPr/>
                    </p:nvPicPr>
                    <p:blipFill>
                      <a:blip r:embed="rId8"/>
                      <a:srcRect/>
                      <a:stretch>
                        <a:fillRect/>
                      </a:stretch>
                    </p:blipFill>
                    <p:spPr bwMode="auto">
                      <a:xfrm>
                        <a:off x="582613" y="3844925"/>
                        <a:ext cx="1570037"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8" name="Object 8"/>
          <p:cNvGraphicFramePr>
            <a:graphicFrameLocks noChangeAspect="1"/>
          </p:cNvGraphicFramePr>
          <p:nvPr>
            <p:extLst>
              <p:ext uri="{D42A27DB-BD31-4B8C-83A1-F6EECF244321}">
                <p14:modId xmlns:p14="http://schemas.microsoft.com/office/powerpoint/2010/main" val="924149534"/>
              </p:ext>
            </p:extLst>
          </p:nvPr>
        </p:nvGraphicFramePr>
        <p:xfrm>
          <a:off x="2070100" y="3868738"/>
          <a:ext cx="2327275" cy="531812"/>
        </p:xfrm>
        <a:graphic>
          <a:graphicData uri="http://schemas.openxmlformats.org/presentationml/2006/ole">
            <mc:AlternateContent xmlns:mc="http://schemas.openxmlformats.org/markup-compatibility/2006">
              <mc:Choice xmlns:v="urn:schemas-microsoft-com:vml" Requires="v">
                <p:oleObj spid="_x0000_s226701" name="Equation" r:id="rId9" imgW="1054080" imgH="241200" progId="Equation.DSMT4">
                  <p:embed/>
                </p:oleObj>
              </mc:Choice>
              <mc:Fallback>
                <p:oleObj name="Equation" r:id="rId9" imgW="1054080" imgH="241200" progId="Equation.DSMT4">
                  <p:embed/>
                  <p:pic>
                    <p:nvPicPr>
                      <p:cNvPr id="0" name=""/>
                      <p:cNvPicPr>
                        <a:picLocks noChangeAspect="1" noChangeArrowheads="1"/>
                      </p:cNvPicPr>
                      <p:nvPr/>
                    </p:nvPicPr>
                    <p:blipFill>
                      <a:blip r:embed="rId10"/>
                      <a:srcRect/>
                      <a:stretch>
                        <a:fillRect/>
                      </a:stretch>
                    </p:blipFill>
                    <p:spPr bwMode="auto">
                      <a:xfrm>
                        <a:off x="2070100" y="3868738"/>
                        <a:ext cx="2327275" cy="5318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9" name="Object 9"/>
          <p:cNvGraphicFramePr>
            <a:graphicFrameLocks noChangeAspect="1"/>
          </p:cNvGraphicFramePr>
          <p:nvPr>
            <p:extLst>
              <p:ext uri="{D42A27DB-BD31-4B8C-83A1-F6EECF244321}">
                <p14:modId xmlns:p14="http://schemas.microsoft.com/office/powerpoint/2010/main" val="3756816296"/>
              </p:ext>
            </p:extLst>
          </p:nvPr>
        </p:nvGraphicFramePr>
        <p:xfrm>
          <a:off x="4348163" y="3895725"/>
          <a:ext cx="1149350" cy="531813"/>
        </p:xfrm>
        <a:graphic>
          <a:graphicData uri="http://schemas.openxmlformats.org/presentationml/2006/ole">
            <mc:AlternateContent xmlns:mc="http://schemas.openxmlformats.org/markup-compatibility/2006">
              <mc:Choice xmlns:v="urn:schemas-microsoft-com:vml" Requires="v">
                <p:oleObj spid="_x0000_s226702" name="Equation" r:id="rId11" imgW="520560" imgH="241200" progId="Equation.DSMT4">
                  <p:embed/>
                </p:oleObj>
              </mc:Choice>
              <mc:Fallback>
                <p:oleObj name="Equation" r:id="rId11" imgW="520560" imgH="241200" progId="Equation.DSMT4">
                  <p:embed/>
                  <p:pic>
                    <p:nvPicPr>
                      <p:cNvPr id="0" name=""/>
                      <p:cNvPicPr>
                        <a:picLocks noChangeAspect="1" noChangeArrowheads="1"/>
                      </p:cNvPicPr>
                      <p:nvPr/>
                    </p:nvPicPr>
                    <p:blipFill>
                      <a:blip r:embed="rId12"/>
                      <a:srcRect/>
                      <a:stretch>
                        <a:fillRect/>
                      </a:stretch>
                    </p:blipFill>
                    <p:spPr bwMode="auto">
                      <a:xfrm>
                        <a:off x="4348163" y="3895725"/>
                        <a:ext cx="1149350"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0" name="Object 10"/>
          <p:cNvGraphicFramePr>
            <a:graphicFrameLocks noChangeAspect="1"/>
          </p:cNvGraphicFramePr>
          <p:nvPr>
            <p:extLst>
              <p:ext uri="{D42A27DB-BD31-4B8C-83A1-F6EECF244321}">
                <p14:modId xmlns:p14="http://schemas.microsoft.com/office/powerpoint/2010/main" val="3682601302"/>
              </p:ext>
            </p:extLst>
          </p:nvPr>
        </p:nvGraphicFramePr>
        <p:xfrm>
          <a:off x="1847850" y="4556125"/>
          <a:ext cx="3868738" cy="531813"/>
        </p:xfrm>
        <a:graphic>
          <a:graphicData uri="http://schemas.openxmlformats.org/presentationml/2006/ole">
            <mc:AlternateContent xmlns:mc="http://schemas.openxmlformats.org/markup-compatibility/2006">
              <mc:Choice xmlns:v="urn:schemas-microsoft-com:vml" Requires="v">
                <p:oleObj spid="_x0000_s226703" name="Equation" r:id="rId13" imgW="1752480" imgH="241200" progId="Equation.DSMT4">
                  <p:embed/>
                </p:oleObj>
              </mc:Choice>
              <mc:Fallback>
                <p:oleObj name="Equation" r:id="rId13" imgW="1752480" imgH="241200" progId="Equation.DSMT4">
                  <p:embed/>
                  <p:pic>
                    <p:nvPicPr>
                      <p:cNvPr id="0" name=""/>
                      <p:cNvPicPr>
                        <a:picLocks noChangeAspect="1" noChangeArrowheads="1"/>
                      </p:cNvPicPr>
                      <p:nvPr/>
                    </p:nvPicPr>
                    <p:blipFill>
                      <a:blip r:embed="rId14"/>
                      <a:srcRect/>
                      <a:stretch>
                        <a:fillRect/>
                      </a:stretch>
                    </p:blipFill>
                    <p:spPr bwMode="auto">
                      <a:xfrm>
                        <a:off x="1847850" y="4556125"/>
                        <a:ext cx="3868738"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71" name="Object 11"/>
          <p:cNvGraphicFramePr>
            <a:graphicFrameLocks noChangeAspect="1"/>
          </p:cNvGraphicFramePr>
          <p:nvPr>
            <p:extLst>
              <p:ext uri="{D42A27DB-BD31-4B8C-83A1-F6EECF244321}">
                <p14:modId xmlns:p14="http://schemas.microsoft.com/office/powerpoint/2010/main" val="3561062270"/>
              </p:ext>
            </p:extLst>
          </p:nvPr>
        </p:nvGraphicFramePr>
        <p:xfrm>
          <a:off x="5741988" y="4556125"/>
          <a:ext cx="2071687" cy="531813"/>
        </p:xfrm>
        <a:graphic>
          <a:graphicData uri="http://schemas.openxmlformats.org/presentationml/2006/ole">
            <mc:AlternateContent xmlns:mc="http://schemas.openxmlformats.org/markup-compatibility/2006">
              <mc:Choice xmlns:v="urn:schemas-microsoft-com:vml" Requires="v">
                <p:oleObj spid="_x0000_s226704" name="Equation" r:id="rId15" imgW="939600" imgH="241200" progId="Equation.DSMT4">
                  <p:embed/>
                </p:oleObj>
              </mc:Choice>
              <mc:Fallback>
                <p:oleObj name="Equation" r:id="rId15" imgW="939600" imgH="241200" progId="Equation.DSMT4">
                  <p:embed/>
                  <p:pic>
                    <p:nvPicPr>
                      <p:cNvPr id="0" name=""/>
                      <p:cNvPicPr>
                        <a:picLocks noChangeAspect="1" noChangeArrowheads="1"/>
                      </p:cNvPicPr>
                      <p:nvPr/>
                    </p:nvPicPr>
                    <p:blipFill>
                      <a:blip r:embed="rId16"/>
                      <a:srcRect/>
                      <a:stretch>
                        <a:fillRect/>
                      </a:stretch>
                    </p:blipFill>
                    <p:spPr bwMode="auto">
                      <a:xfrm>
                        <a:off x="5741988" y="4556125"/>
                        <a:ext cx="2071687"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a:grpSpLocks/>
          </p:cNvGrpSpPr>
          <p:nvPr/>
        </p:nvGrpSpPr>
        <p:grpSpPr bwMode="auto">
          <a:xfrm>
            <a:off x="1847850" y="5132388"/>
            <a:ext cx="6227763" cy="1214438"/>
            <a:chOff x="0" y="0"/>
            <a:chExt cx="3923" cy="765"/>
          </a:xfrm>
        </p:grpSpPr>
        <p:graphicFrame>
          <p:nvGraphicFramePr>
            <p:cNvPr id="40973" name="Object 13"/>
            <p:cNvGraphicFramePr>
              <a:graphicFrameLocks noChangeAspect="1"/>
            </p:cNvGraphicFramePr>
            <p:nvPr>
              <p:extLst>
                <p:ext uri="{D42A27DB-BD31-4B8C-83A1-F6EECF244321}">
                  <p14:modId xmlns:p14="http://schemas.microsoft.com/office/powerpoint/2010/main" val="895019099"/>
                </p:ext>
              </p:extLst>
            </p:nvPr>
          </p:nvGraphicFramePr>
          <p:xfrm>
            <a:off x="0" y="0"/>
            <a:ext cx="1554" cy="652"/>
          </p:xfrm>
          <a:graphic>
            <a:graphicData uri="http://schemas.openxmlformats.org/presentationml/2006/ole">
              <mc:AlternateContent xmlns:mc="http://schemas.openxmlformats.org/markup-compatibility/2006">
                <mc:Choice xmlns:v="urn:schemas-microsoft-com:vml" Requires="v">
                  <p:oleObj spid="_x0000_s226705" name="Equation" r:id="rId17" imgW="1117440" imgH="469800" progId="Equation.DSMT4">
                    <p:embed/>
                  </p:oleObj>
                </mc:Choice>
                <mc:Fallback>
                  <p:oleObj name="Equation" r:id="rId17" imgW="1117440" imgH="469800" progId="Equation.DSMT4">
                    <p:embed/>
                    <p:pic>
                      <p:nvPicPr>
                        <p:cNvPr id="0" name=""/>
                        <p:cNvPicPr>
                          <a:picLocks noChangeAspect="1" noChangeArrowheads="1"/>
                        </p:cNvPicPr>
                        <p:nvPr/>
                      </p:nvPicPr>
                      <p:blipFill>
                        <a:blip r:embed="rId18"/>
                        <a:srcRect/>
                        <a:stretch>
                          <a:fillRect/>
                        </a:stretch>
                      </p:blipFill>
                      <p:spPr bwMode="auto">
                        <a:xfrm>
                          <a:off x="0" y="0"/>
                          <a:ext cx="1554" cy="65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74" name="Rectangle 14"/>
            <p:cNvSpPr>
              <a:spLocks noChangeArrowheads="1"/>
            </p:cNvSpPr>
            <p:nvPr/>
          </p:nvSpPr>
          <p:spPr bwMode="auto">
            <a:xfrm>
              <a:off x="2623" y="9"/>
              <a:ext cx="1300" cy="756"/>
            </a:xfrm>
            <a:prstGeom prst="rect">
              <a:avLst/>
            </a:prstGeom>
            <a:noFill/>
            <a:ln w="9525">
              <a:noFill/>
              <a:miter lim="800000"/>
              <a:headEnd/>
              <a:tailEnd/>
            </a:ln>
            <a:effectLst/>
          </p:spPr>
          <p:txBody>
            <a:bodyPr>
              <a:spAutoFit/>
            </a:bodyPr>
            <a:lstStyle/>
            <a:p>
              <a:r>
                <a:rPr lang="zh-CN" altLang="zh-CN" sz="7200" b="1" dirty="0">
                  <a:solidFill>
                    <a:srgbClr val="FF0000"/>
                  </a:solidFill>
                  <a:latin typeface="+mj-ea"/>
                  <a:ea typeface="+mj-ea"/>
                </a:rPr>
                <a:t>*</a:t>
              </a:r>
            </a:p>
          </p:txBody>
        </p:sp>
      </p:grpSp>
    </p:spTree>
    <p:extLst>
      <p:ext uri="{BB962C8B-B14F-4D97-AF65-F5344CB8AC3E}">
        <p14:creationId xmlns:p14="http://schemas.microsoft.com/office/powerpoint/2010/main" val="26543072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67"/>
                                        </p:tgtEl>
                                        <p:attrNameLst>
                                          <p:attrName>style.visibility</p:attrName>
                                        </p:attrNameLst>
                                      </p:cBhvr>
                                      <p:to>
                                        <p:strVal val="visible"/>
                                      </p:to>
                                    </p:set>
                                    <p:animEffect transition="in" filter="wipe(left)">
                                      <p:cBhvr>
                                        <p:cTn id="7" dur="1000"/>
                                        <p:tgtEl>
                                          <p:spTgt spid="40967"/>
                                        </p:tgtEl>
                                      </p:cBhvr>
                                    </p:animEffect>
                                  </p:childTnLst>
                                </p:cTn>
                              </p:par>
                              <p:par>
                                <p:cTn id="8" presetID="22" presetClass="entr" presetSubtype="8" fill="hold" nodeType="withEffect">
                                  <p:stCondLst>
                                    <p:cond delay="0"/>
                                  </p:stCondLst>
                                  <p:childTnLst>
                                    <p:set>
                                      <p:cBhvr>
                                        <p:cTn id="9" dur="1" fill="hold">
                                          <p:stCondLst>
                                            <p:cond delay="0"/>
                                          </p:stCondLst>
                                        </p:cTn>
                                        <p:tgtEl>
                                          <p:spTgt spid="40968"/>
                                        </p:tgtEl>
                                        <p:attrNameLst>
                                          <p:attrName>style.visibility</p:attrName>
                                        </p:attrNameLst>
                                      </p:cBhvr>
                                      <p:to>
                                        <p:strVal val="visible"/>
                                      </p:to>
                                    </p:set>
                                    <p:animEffect transition="in" filter="wipe(left)">
                                      <p:cBhvr>
                                        <p:cTn id="10" dur="1000"/>
                                        <p:tgtEl>
                                          <p:spTgt spid="40968"/>
                                        </p:tgtEl>
                                      </p:cBhvr>
                                    </p:animEffect>
                                  </p:childTnLst>
                                </p:cTn>
                              </p:par>
                              <p:par>
                                <p:cTn id="11" presetID="22" presetClass="entr" presetSubtype="8" fill="hold" nodeType="withEffect">
                                  <p:stCondLst>
                                    <p:cond delay="0"/>
                                  </p:stCondLst>
                                  <p:childTnLst>
                                    <p:set>
                                      <p:cBhvr>
                                        <p:cTn id="12" dur="1" fill="hold">
                                          <p:stCondLst>
                                            <p:cond delay="0"/>
                                          </p:stCondLst>
                                        </p:cTn>
                                        <p:tgtEl>
                                          <p:spTgt spid="40969"/>
                                        </p:tgtEl>
                                        <p:attrNameLst>
                                          <p:attrName>style.visibility</p:attrName>
                                        </p:attrNameLst>
                                      </p:cBhvr>
                                      <p:to>
                                        <p:strVal val="visible"/>
                                      </p:to>
                                    </p:set>
                                    <p:animEffect transition="in" filter="wipe(left)">
                                      <p:cBhvr>
                                        <p:cTn id="13" dur="1000"/>
                                        <p:tgtEl>
                                          <p:spTgt spid="4096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0970"/>
                                        </p:tgtEl>
                                        <p:attrNameLst>
                                          <p:attrName>style.visibility</p:attrName>
                                        </p:attrNameLst>
                                      </p:cBhvr>
                                      <p:to>
                                        <p:strVal val="visible"/>
                                      </p:to>
                                    </p:set>
                                    <p:animEffect transition="in" filter="wipe(left)">
                                      <p:cBhvr>
                                        <p:cTn id="18" dur="1000"/>
                                        <p:tgtEl>
                                          <p:spTgt spid="40970"/>
                                        </p:tgtEl>
                                      </p:cBhvr>
                                    </p:animEffect>
                                  </p:childTnLst>
                                </p:cTn>
                              </p:par>
                              <p:par>
                                <p:cTn id="19" presetID="22" presetClass="entr" presetSubtype="8" fill="hold" nodeType="withEffect">
                                  <p:stCondLst>
                                    <p:cond delay="0"/>
                                  </p:stCondLst>
                                  <p:childTnLst>
                                    <p:set>
                                      <p:cBhvr>
                                        <p:cTn id="20" dur="1" fill="hold">
                                          <p:stCondLst>
                                            <p:cond delay="0"/>
                                          </p:stCondLst>
                                        </p:cTn>
                                        <p:tgtEl>
                                          <p:spTgt spid="40971"/>
                                        </p:tgtEl>
                                        <p:attrNameLst>
                                          <p:attrName>style.visibility</p:attrName>
                                        </p:attrNameLst>
                                      </p:cBhvr>
                                      <p:to>
                                        <p:strVal val="visible"/>
                                      </p:to>
                                    </p:set>
                                    <p:animEffect transition="in" filter="wipe(left)">
                                      <p:cBhvr>
                                        <p:cTn id="21" dur="1000"/>
                                        <p:tgtEl>
                                          <p:spTgt spid="40971"/>
                                        </p:tgtEl>
                                      </p:cBhvr>
                                    </p:animEffect>
                                  </p:childTnLst>
                                </p:cTn>
                              </p:par>
                              <p:par>
                                <p:cTn id="22" presetID="22" presetClass="entr" presetSubtype="8"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Rectangle 6"/>
          <p:cNvSpPr>
            <a:spLocks noGrp="1" noChangeArrowheads="1"/>
          </p:cNvSpPr>
          <p:nvPr>
            <p:ph type="title"/>
          </p:nvPr>
        </p:nvSpPr>
        <p:spPr/>
        <p:txBody>
          <a:bodyPr/>
          <a:lstStyle/>
          <a:p>
            <a:r>
              <a:rPr lang="zh-CN" altLang="en-US" dirty="0" smtClean="0"/>
              <a:t>无记忆信源与有记忆信源</a:t>
            </a:r>
            <a:endParaRPr lang="zh-CN" altLang="en-US" dirty="0"/>
          </a:p>
        </p:txBody>
      </p:sp>
      <p:sp>
        <p:nvSpPr>
          <p:cNvPr id="11271" name="Rectangle 7"/>
          <p:cNvSpPr>
            <a:spLocks noGrp="1" noChangeArrowheads="1"/>
          </p:cNvSpPr>
          <p:nvPr>
            <p:ph type="body" idx="1"/>
          </p:nvPr>
        </p:nvSpPr>
        <p:spPr>
          <a:xfrm>
            <a:off x="539552" y="1196752"/>
            <a:ext cx="8064896" cy="1512168"/>
          </a:xfrm>
        </p:spPr>
        <p:txBody>
          <a:bodyPr>
            <a:normAutofit/>
          </a:bodyPr>
          <a:lstStyle/>
          <a:p>
            <a:r>
              <a:rPr lang="zh-CN" altLang="en-US" sz="2400" dirty="0" smtClean="0">
                <a:solidFill>
                  <a:srgbClr val="C00000"/>
                </a:solidFill>
              </a:rPr>
              <a:t>无记忆信源：</a:t>
            </a:r>
            <a:endParaRPr lang="en-US" altLang="zh-CN" sz="2400" dirty="0" smtClean="0">
              <a:solidFill>
                <a:srgbClr val="C00000"/>
              </a:solidFill>
            </a:endParaRPr>
          </a:p>
          <a:p>
            <a:pPr lvl="1"/>
            <a:r>
              <a:rPr lang="zh-CN" altLang="zh-CN" dirty="0"/>
              <a:t>前、后符号间相互</a:t>
            </a:r>
            <a:r>
              <a:rPr lang="zh-CN" altLang="zh-CN" dirty="0" smtClean="0"/>
              <a:t>独立</a:t>
            </a:r>
            <a:endParaRPr lang="en-US" altLang="zh-CN" dirty="0" smtClean="0"/>
          </a:p>
          <a:p>
            <a:pPr lvl="1"/>
            <a:r>
              <a:rPr lang="zh-CN" altLang="zh-CN" dirty="0"/>
              <a:t>例：阿拉伯数字  信源编码后的数据传输      </a:t>
            </a:r>
            <a:endParaRPr lang="en-US" altLang="zh-CN" dirty="0" smtClean="0"/>
          </a:p>
          <a:p>
            <a:endParaRPr lang="zh-CN" altLang="en-US" dirty="0" smtClean="0"/>
          </a:p>
          <a:p>
            <a:endParaRPr lang="en-US" altLang="zh-CN" dirty="0"/>
          </a:p>
        </p:txBody>
      </p:sp>
      <p:graphicFrame>
        <p:nvGraphicFramePr>
          <p:cNvPr id="11268" name="Object 4"/>
          <p:cNvGraphicFramePr>
            <a:graphicFrameLocks noChangeAspect="1"/>
          </p:cNvGraphicFramePr>
          <p:nvPr>
            <p:extLst>
              <p:ext uri="{D42A27DB-BD31-4B8C-83A1-F6EECF244321}">
                <p14:modId xmlns:p14="http://schemas.microsoft.com/office/powerpoint/2010/main" val="3324692665"/>
              </p:ext>
            </p:extLst>
          </p:nvPr>
        </p:nvGraphicFramePr>
        <p:xfrm>
          <a:off x="4716016" y="3429000"/>
          <a:ext cx="4248472" cy="1496736"/>
        </p:xfrm>
        <a:graphic>
          <a:graphicData uri="http://schemas.openxmlformats.org/presentationml/2006/ole">
            <mc:AlternateContent xmlns:mc="http://schemas.openxmlformats.org/markup-compatibility/2006">
              <mc:Choice xmlns:v="urn:schemas-microsoft-com:vml" Requires="v">
                <p:oleObj spid="_x0000_s103788" name="Equation" r:id="rId4" imgW="2311200" imgH="914400" progId="Equation.DSMT4">
                  <p:embed/>
                </p:oleObj>
              </mc:Choice>
              <mc:Fallback>
                <p:oleObj name="Equation" r:id="rId4" imgW="2311200" imgH="914400" progId="Equation.DSMT4">
                  <p:embed/>
                  <p:pic>
                    <p:nvPicPr>
                      <p:cNvPr id="0" name="Picture 2"/>
                      <p:cNvPicPr>
                        <a:picLocks noChangeAspect="1" noChangeArrowheads="1"/>
                      </p:cNvPicPr>
                      <p:nvPr/>
                    </p:nvPicPr>
                    <p:blipFill>
                      <a:blip r:embed="rId5"/>
                      <a:srcRect/>
                      <a:stretch>
                        <a:fillRect/>
                      </a:stretch>
                    </p:blipFill>
                    <p:spPr bwMode="auto">
                      <a:xfrm>
                        <a:off x="4716016" y="3429000"/>
                        <a:ext cx="4248472" cy="1496736"/>
                      </a:xfrm>
                      <a:prstGeom prst="rect">
                        <a:avLst/>
                      </a:prstGeom>
                      <a:noFill/>
                      <a:ln>
                        <a:solidFill>
                          <a:srgbClr val="FF0000"/>
                        </a:solidFill>
                      </a:ln>
                    </p:spPr>
                  </p:pic>
                </p:oleObj>
              </mc:Fallback>
            </mc:AlternateContent>
          </a:graphicData>
        </a:graphic>
      </p:graphicFrame>
      <p:graphicFrame>
        <p:nvGraphicFramePr>
          <p:cNvPr id="11269" name="Object 5"/>
          <p:cNvGraphicFramePr>
            <a:graphicFrameLocks noChangeAspect="1"/>
          </p:cNvGraphicFramePr>
          <p:nvPr>
            <p:extLst>
              <p:ext uri="{D42A27DB-BD31-4B8C-83A1-F6EECF244321}">
                <p14:modId xmlns:p14="http://schemas.microsoft.com/office/powerpoint/2010/main" val="302870156"/>
              </p:ext>
            </p:extLst>
          </p:nvPr>
        </p:nvGraphicFramePr>
        <p:xfrm>
          <a:off x="2686936" y="5373215"/>
          <a:ext cx="3901288" cy="1227387"/>
        </p:xfrm>
        <a:graphic>
          <a:graphicData uri="http://schemas.openxmlformats.org/presentationml/2006/ole">
            <mc:AlternateContent xmlns:mc="http://schemas.openxmlformats.org/markup-compatibility/2006">
              <mc:Choice xmlns:v="urn:schemas-microsoft-com:vml" Requires="v">
                <p:oleObj spid="_x0000_s103789" name="Equation" r:id="rId6" imgW="2158920" imgH="660240" progId="Equation.DSMT4">
                  <p:embed/>
                </p:oleObj>
              </mc:Choice>
              <mc:Fallback>
                <p:oleObj name="Equation" r:id="rId6" imgW="2158920" imgH="660240" progId="Equation.DSMT4">
                  <p:embed/>
                  <p:pic>
                    <p:nvPicPr>
                      <p:cNvPr id="0" name="Picture 3"/>
                      <p:cNvPicPr>
                        <a:picLocks noChangeAspect="1" noChangeArrowheads="1"/>
                      </p:cNvPicPr>
                      <p:nvPr/>
                    </p:nvPicPr>
                    <p:blipFill>
                      <a:blip r:embed="rId7"/>
                      <a:srcRect/>
                      <a:stretch>
                        <a:fillRect/>
                      </a:stretch>
                    </p:blipFill>
                    <p:spPr bwMode="auto">
                      <a:xfrm>
                        <a:off x="2686936" y="5373215"/>
                        <a:ext cx="3901288" cy="1227387"/>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fld id="{E31375A4-56A4-47D6-9801-1991572033F7}" type="slidenum">
              <a:rPr lang="en-US" smtClean="0"/>
              <a:pPr/>
              <a:t>12</a:t>
            </a:fld>
            <a:endParaRPr lang="en-US"/>
          </a:p>
        </p:txBody>
      </p:sp>
      <p:sp>
        <p:nvSpPr>
          <p:cNvPr id="7" name="Rectangle 7"/>
          <p:cNvSpPr txBox="1">
            <a:spLocks noChangeArrowheads="1"/>
          </p:cNvSpPr>
          <p:nvPr/>
        </p:nvSpPr>
        <p:spPr>
          <a:xfrm>
            <a:off x="683568" y="2636912"/>
            <a:ext cx="8064896" cy="3888432"/>
          </a:xfrm>
          <a:prstGeom prst="rect">
            <a:avLst/>
          </a:prstGeom>
        </p:spPr>
        <p:txBody>
          <a:bodyPr vert="horz" lIns="91440" tIns="45720" rIns="91440" bIns="45720" numCol="2" rtlCol="0">
            <a:noAutofit/>
          </a:bodyPr>
          <a:lstStyle/>
          <a:p>
            <a:pPr marL="228600" marR="0" lvl="0" indent="-228600" algn="l" defTabSz="914400" rtl="0" eaLnBrk="1" fontAlgn="auto" latinLnBrk="0" hangingPunct="1">
              <a:spcBef>
                <a:spcPts val="1800"/>
              </a:spcBef>
              <a:spcAft>
                <a:spcPts val="0"/>
              </a:spcAft>
              <a:buClr>
                <a:schemeClr val="accent1"/>
              </a:buClr>
              <a:buSzTx/>
              <a:buFont typeface="Arial" pitchFamily="34" charset="0"/>
              <a:buChar char="•"/>
              <a:tabLst/>
              <a:defRPr/>
            </a:pPr>
            <a:r>
              <a:rPr kumimoji="0" lang="zh-CN" altLang="en-US" sz="2400" b="1" i="0" u="none" strike="noStrike" kern="1200" cap="none" spc="0" normalizeH="0" baseline="0" noProof="0" dirty="0" smtClean="0">
                <a:ln>
                  <a:noFill/>
                </a:ln>
                <a:solidFill>
                  <a:srgbClr val="0000FF"/>
                </a:solidFill>
                <a:effectLst/>
                <a:uLnTx/>
                <a:uFillTx/>
                <a:latin typeface="Century Schoolbook" pitchFamily="18" charset="0"/>
                <a:ea typeface="微软雅黑" pitchFamily="34" charset="-122"/>
                <a:cs typeface="+mn-cs"/>
              </a:rPr>
              <a:t>离散平稳无记忆信源</a:t>
            </a:r>
            <a:endParaRPr kumimoji="0" lang="zh-CN" altLang="zh-CN" sz="2400" b="1" i="0" u="none" strike="noStrike" kern="1200" cap="none" spc="0" normalizeH="0" baseline="0" noProof="0" dirty="0" smtClean="0">
              <a:ln>
                <a:noFill/>
              </a:ln>
              <a:solidFill>
                <a:srgbClr val="0000FF"/>
              </a:solidFill>
              <a:effectLst/>
              <a:uLnTx/>
              <a:uFillTx/>
              <a:latin typeface="Century Schoolbook" pitchFamily="18" charset="0"/>
              <a:ea typeface="微软雅黑" pitchFamily="34" charset="-122"/>
              <a:cs typeface="+mn-cs"/>
            </a:endParaRPr>
          </a:p>
          <a:p>
            <a:pPr lvl="1" indent="-228600">
              <a:spcBef>
                <a:spcPts val="200"/>
              </a:spcBef>
              <a:buClr>
                <a:schemeClr val="accent1"/>
              </a:buClr>
              <a:buFont typeface="Arial" pitchFamily="34" charset="0"/>
              <a:buChar char="•"/>
            </a:pPr>
            <a:r>
              <a:rPr kumimoji="0" lang="zh-CN" altLang="en-US" sz="2000" b="1" i="0" u="none" strike="noStrike" kern="1200" cap="none" spc="0" normalizeH="0" baseline="0" noProof="0" dirty="0" smtClean="0">
                <a:ln>
                  <a:noFill/>
                </a:ln>
                <a:solidFill>
                  <a:srgbClr val="FF0000"/>
                </a:solidFill>
                <a:effectLst/>
                <a:uLnTx/>
                <a:uFillTx/>
                <a:latin typeface="Century Schoolbook" pitchFamily="18" charset="0"/>
                <a:ea typeface="微软雅黑" pitchFamily="34" charset="-122"/>
                <a:cs typeface="+mn-cs"/>
              </a:rPr>
              <a:t>平稳</a:t>
            </a: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  </a:t>
            </a:r>
            <a:r>
              <a:rPr kumimoji="0" lang="en-US" altLang="zh-CN"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  </a:t>
            </a:r>
            <a:r>
              <a:rPr kumimoji="0" lang="zh-CN" altLang="en-US" sz="2000" b="1" i="0" u="none" strike="noStrike" kern="1200" cap="none" spc="0" normalizeH="0" baseline="0" noProof="0" dirty="0" smtClean="0">
                <a:ln>
                  <a:noFill/>
                </a:ln>
                <a:solidFill>
                  <a:srgbClr val="FF0000"/>
                </a:solidFill>
                <a:effectLst/>
                <a:uLnTx/>
                <a:uFillTx/>
                <a:latin typeface="Century Schoolbook" pitchFamily="18" charset="0"/>
                <a:ea typeface="微软雅黑" pitchFamily="34" charset="-122"/>
                <a:cs typeface="+mn-cs"/>
              </a:rPr>
              <a:t>无记忆</a:t>
            </a:r>
            <a:endParaRPr kumimoji="0" lang="en-US" altLang="zh-CN" sz="2000" b="1" i="0" u="none" strike="noStrike" kern="1200" cap="none" spc="0" normalizeH="0" baseline="0" noProof="0" dirty="0" smtClean="0">
              <a:ln>
                <a:noFill/>
              </a:ln>
              <a:solidFill>
                <a:srgbClr val="FF0000"/>
              </a:solidFill>
              <a:effectLst/>
              <a:uLnTx/>
              <a:uFillTx/>
              <a:latin typeface="Century Schoolbook" pitchFamily="18" charset="0"/>
              <a:ea typeface="微软雅黑" pitchFamily="34" charset="-122"/>
              <a:cs typeface="+mn-cs"/>
            </a:endParaRPr>
          </a:p>
          <a:p>
            <a:pPr lvl="1" indent="-228600">
              <a:spcBef>
                <a:spcPts val="200"/>
              </a:spcBef>
              <a:buClr>
                <a:schemeClr val="accent1"/>
              </a:buClr>
              <a:buFont typeface="Arial" pitchFamily="34" charset="0"/>
              <a:buChar char="•"/>
            </a:pP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信源发出的消息符号间彼此是</a:t>
            </a:r>
            <a:r>
              <a:rPr kumimoji="0" lang="zh-CN" altLang="en-US" sz="2000" b="1" i="0" u="none" strike="noStrike" kern="1200" cap="none" spc="0" normalizeH="0" baseline="0" noProof="0" dirty="0" smtClean="0">
                <a:ln>
                  <a:noFill/>
                </a:ln>
                <a:solidFill>
                  <a:srgbClr val="FF0000"/>
                </a:solidFill>
                <a:effectLst/>
                <a:uLnTx/>
                <a:uFillTx/>
                <a:latin typeface="Century Schoolbook" pitchFamily="18" charset="0"/>
                <a:ea typeface="微软雅黑" pitchFamily="34" charset="-122"/>
                <a:cs typeface="+mn-cs"/>
              </a:rPr>
              <a:t>统计独立的</a:t>
            </a: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，且它们具有</a:t>
            </a:r>
            <a:r>
              <a:rPr kumimoji="0" lang="zh-CN" altLang="en-US" sz="2000" b="1" i="0" u="none" strike="noStrike" kern="1200" cap="none" spc="0" normalizeH="0" baseline="0" noProof="0" dirty="0" smtClean="0">
                <a:ln>
                  <a:noFill/>
                </a:ln>
                <a:solidFill>
                  <a:srgbClr val="FF0000"/>
                </a:solidFill>
                <a:effectLst/>
                <a:uLnTx/>
                <a:uFillTx/>
                <a:latin typeface="Century Schoolbook" pitchFamily="18" charset="0"/>
                <a:ea typeface="微软雅黑" pitchFamily="34" charset="-122"/>
                <a:cs typeface="+mn-cs"/>
              </a:rPr>
              <a:t>相同的概率分布</a:t>
            </a: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，且</a:t>
            </a:r>
            <a:r>
              <a:rPr kumimoji="0" lang="en-US" altLang="zh-CN" sz="2000" b="1" i="1"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N</a:t>
            </a: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维随机矢量的联合概率分布为：</a:t>
            </a:r>
            <a:endParaRPr kumimoji="0" lang="en-US" altLang="zh-CN"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endParaRPr>
          </a:p>
          <a:p>
            <a:pPr marL="228600" marR="0" lvl="0" indent="-228600" algn="l" defTabSz="914400" rtl="0" eaLnBrk="1" fontAlgn="auto" latinLnBrk="0" hangingPunct="1">
              <a:spcBef>
                <a:spcPts val="1800"/>
              </a:spcBef>
              <a:spcAft>
                <a:spcPts val="0"/>
              </a:spcAft>
              <a:buClr>
                <a:schemeClr val="accent1"/>
              </a:buClr>
              <a:buSzTx/>
              <a:buFont typeface="Arial" pitchFamily="34" charset="0"/>
              <a:buChar char="•"/>
              <a:tabLst/>
              <a:defRPr/>
            </a:pPr>
            <a:r>
              <a:rPr kumimoji="0" lang="zh-CN" altLang="en-US" sz="2400" b="1" i="0" u="none" strike="noStrike" kern="1200" cap="none" spc="0" normalizeH="0" baseline="0" noProof="0" dirty="0" smtClean="0">
                <a:ln>
                  <a:noFill/>
                </a:ln>
                <a:solidFill>
                  <a:srgbClr val="0000FF"/>
                </a:solidFill>
                <a:effectLst/>
                <a:uLnTx/>
                <a:uFillTx/>
                <a:latin typeface="Century Schoolbook" pitchFamily="18" charset="0"/>
                <a:ea typeface="微软雅黑" pitchFamily="34" charset="-122"/>
                <a:cs typeface="+mn-cs"/>
              </a:rPr>
              <a:t>连续型无记忆信源</a:t>
            </a:r>
            <a:r>
              <a:rPr kumimoji="0" lang="zh-CN" altLang="en-US" sz="24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a:t>
            </a:r>
            <a:endParaRPr kumimoji="0" lang="en-US" altLang="zh-CN" sz="24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endParaRPr>
          </a:p>
          <a:p>
            <a:pPr marL="594360" marR="0" lvl="1" indent="-228600" algn="l" defTabSz="914400" rtl="0" eaLnBrk="1" fontAlgn="auto" latinLnBrk="0" hangingPunct="1">
              <a:spcBef>
                <a:spcPts val="1000"/>
              </a:spcBef>
              <a:spcAft>
                <a:spcPts val="0"/>
              </a:spcAft>
              <a:buClr>
                <a:schemeClr val="accent1"/>
              </a:buClr>
              <a:buSzTx/>
              <a:buFont typeface="Arial" pitchFamily="34" charset="0"/>
              <a:buChar char="•"/>
              <a:tabLst/>
              <a:defRPr/>
            </a:pPr>
            <a:r>
              <a:rPr kumimoji="0" lang="zh-CN" altLang="en-US" sz="20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rPr>
              <a:t>数学模型：</a:t>
            </a:r>
          </a:p>
          <a:p>
            <a:pPr marL="228600" marR="0" lvl="0" indent="-228600" algn="l" defTabSz="914400" rtl="0" eaLnBrk="1" fontAlgn="auto" latinLnBrk="0" hangingPunct="1">
              <a:spcBef>
                <a:spcPts val="1800"/>
              </a:spcBef>
              <a:spcAft>
                <a:spcPts val="0"/>
              </a:spcAft>
              <a:buClr>
                <a:schemeClr val="accent1"/>
              </a:buClr>
              <a:buSzTx/>
              <a:buFont typeface="Arial" pitchFamily="34" charset="0"/>
              <a:buChar char="•"/>
              <a:tabLst/>
              <a:defRPr/>
            </a:pPr>
            <a:endParaRPr kumimoji="0" lang="zh-CN" altLang="en-US" sz="2400" b="1" i="0" u="none" strike="noStrike" kern="1200" cap="none" spc="0" normalizeH="0" baseline="0" noProof="0" dirty="0" smtClean="0">
              <a:ln>
                <a:noFill/>
              </a:ln>
              <a:solidFill>
                <a:schemeClr val="tx1"/>
              </a:solidFill>
              <a:effectLst/>
              <a:uLnTx/>
              <a:uFillTx/>
              <a:latin typeface="Century Schoolbook" pitchFamily="18" charset="0"/>
              <a:ea typeface="微软雅黑" pitchFamily="34" charset="-122"/>
              <a:cs typeface="+mn-cs"/>
            </a:endParaRPr>
          </a:p>
          <a:p>
            <a:pPr marL="228600" marR="0" lvl="0" indent="-228600" algn="l" defTabSz="914400" rtl="0" eaLnBrk="1" fontAlgn="auto" latinLnBrk="0" hangingPunct="1">
              <a:spcBef>
                <a:spcPts val="1800"/>
              </a:spcBef>
              <a:spcAft>
                <a:spcPts val="0"/>
              </a:spcAft>
              <a:buClr>
                <a:schemeClr val="accent1"/>
              </a:buClr>
              <a:buSzTx/>
              <a:buFont typeface="Arial" pitchFamily="34" charset="0"/>
              <a:buChar char="•"/>
              <a:tabLst/>
              <a:defRPr/>
            </a:pPr>
            <a:endParaRPr kumimoji="0" lang="en-US" altLang="zh-CN" sz="2400" b="1" i="0" u="none" strike="noStrike" kern="1200" cap="none" spc="0" normalizeH="0" baseline="0" noProof="0" dirty="0">
              <a:ln>
                <a:noFill/>
              </a:ln>
              <a:solidFill>
                <a:schemeClr val="tx1"/>
              </a:solidFill>
              <a:effectLst/>
              <a:uLnTx/>
              <a:uFillTx/>
              <a:latin typeface="Century Schoolbook" pitchFamily="18" charset="0"/>
              <a:ea typeface="微软雅黑" pitchFamily="34" charset="-122"/>
              <a:cs typeface="+mn-cs"/>
            </a:endParaRPr>
          </a:p>
        </p:txBody>
      </p:sp>
    </p:spTree>
    <p:extLst>
      <p:ext uri="{BB962C8B-B14F-4D97-AF65-F5344CB8AC3E}">
        <p14:creationId xmlns:p14="http://schemas.microsoft.com/office/powerpoint/2010/main" val="56449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ChangeArrowheads="1"/>
          </p:cNvSpPr>
          <p:nvPr/>
        </p:nvSpPr>
        <p:spPr bwMode="auto">
          <a:xfrm>
            <a:off x="539552" y="3030051"/>
            <a:ext cx="2016224" cy="830997"/>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sz="2400" b="1" dirty="0">
                <a:latin typeface="+mj-ea"/>
                <a:ea typeface="+mj-ea"/>
              </a:rPr>
              <a:t>第一种</a:t>
            </a:r>
            <a:r>
              <a:rPr lang="zh-CN" sz="2400" b="1" dirty="0" smtClean="0">
                <a:latin typeface="+mj-ea"/>
                <a:ea typeface="+mj-ea"/>
              </a:rPr>
              <a:t>形式</a:t>
            </a:r>
            <a:r>
              <a:rPr lang="zh-CN" altLang="en-US" sz="2400" b="1" dirty="0" smtClean="0">
                <a:latin typeface="+mj-ea"/>
                <a:ea typeface="+mj-ea"/>
              </a:rPr>
              <a:t>：</a:t>
            </a:r>
            <a:endParaRPr lang="en-US" altLang="zh-CN" sz="2400" b="1" dirty="0" smtClean="0">
              <a:latin typeface="+mj-ea"/>
              <a:ea typeface="+mj-ea"/>
            </a:endParaRPr>
          </a:p>
          <a:p>
            <a:pPr algn="ctr"/>
            <a:r>
              <a:rPr lang="zh-CN" altLang="en-US" sz="2400" b="1" dirty="0" smtClean="0">
                <a:latin typeface="+mj-ea"/>
                <a:ea typeface="+mj-ea"/>
              </a:rPr>
              <a:t>信宿端</a:t>
            </a:r>
            <a:endParaRPr lang="zh-CN" sz="2400" b="1" dirty="0">
              <a:latin typeface="+mj-ea"/>
              <a:ea typeface="+mj-ea"/>
            </a:endParaRPr>
          </a:p>
        </p:txBody>
      </p:sp>
      <p:sp>
        <p:nvSpPr>
          <p:cNvPr id="43014" name="Rectangle 6"/>
          <p:cNvSpPr>
            <a:spLocks noChangeArrowheads="1"/>
          </p:cNvSpPr>
          <p:nvPr/>
        </p:nvSpPr>
        <p:spPr bwMode="auto">
          <a:xfrm>
            <a:off x="3923928" y="4110171"/>
            <a:ext cx="2088232" cy="830997"/>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zh-CN" sz="2400" b="1" dirty="0">
                <a:latin typeface="+mj-ea"/>
                <a:ea typeface="+mj-ea"/>
              </a:rPr>
              <a:t>第二种</a:t>
            </a:r>
            <a:r>
              <a:rPr lang="zh-CN" sz="2400" b="1" dirty="0" smtClean="0">
                <a:latin typeface="+mj-ea"/>
                <a:ea typeface="+mj-ea"/>
              </a:rPr>
              <a:t>形式</a:t>
            </a:r>
            <a:r>
              <a:rPr lang="zh-CN" altLang="en-US" sz="2400" b="1" dirty="0" smtClean="0">
                <a:latin typeface="+mj-ea"/>
                <a:ea typeface="+mj-ea"/>
              </a:rPr>
              <a:t>：</a:t>
            </a:r>
            <a:endParaRPr lang="en-US" altLang="zh-CN" sz="2400" b="1" dirty="0" smtClean="0">
              <a:latin typeface="+mj-ea"/>
              <a:ea typeface="+mj-ea"/>
            </a:endParaRPr>
          </a:p>
          <a:p>
            <a:pPr algn="ctr"/>
            <a:r>
              <a:rPr lang="zh-CN" altLang="en-US" sz="2400" b="1" dirty="0" smtClean="0">
                <a:latin typeface="+mj-ea"/>
                <a:ea typeface="+mj-ea"/>
              </a:rPr>
              <a:t>信源端</a:t>
            </a:r>
            <a:endParaRPr lang="zh-CN" sz="2400" b="1" dirty="0">
              <a:latin typeface="+mj-ea"/>
              <a:ea typeface="+mj-ea"/>
            </a:endParaRPr>
          </a:p>
        </p:txBody>
      </p:sp>
      <p:sp>
        <p:nvSpPr>
          <p:cNvPr id="43017" name="Rectangle 9"/>
          <p:cNvSpPr>
            <a:spLocks noChangeArrowheads="1"/>
          </p:cNvSpPr>
          <p:nvPr/>
        </p:nvSpPr>
        <p:spPr bwMode="auto">
          <a:xfrm>
            <a:off x="611560" y="1268760"/>
            <a:ext cx="3074988"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1. </a:t>
            </a:r>
            <a:r>
              <a:rPr lang="zh-CN" sz="2400" b="1" dirty="0" smtClean="0">
                <a:solidFill>
                  <a:srgbClr val="0000FF"/>
                </a:solidFill>
                <a:latin typeface="+mj-ea"/>
                <a:ea typeface="+mj-ea"/>
              </a:rPr>
              <a:t>对称性</a:t>
            </a:r>
            <a:r>
              <a:rPr lang="zh-CN" altLang="en-US" sz="2400" b="1" dirty="0" smtClean="0">
                <a:solidFill>
                  <a:srgbClr val="0000FF"/>
                </a:solidFill>
                <a:latin typeface="+mj-ea"/>
                <a:ea typeface="+mj-ea"/>
              </a:rPr>
              <a:t>（互易性）</a:t>
            </a:r>
            <a:endParaRPr lang="zh-CN" sz="2400" b="1" dirty="0">
              <a:solidFill>
                <a:srgbClr val="0000FF"/>
              </a:solidFill>
              <a:latin typeface="+mj-ea"/>
              <a:ea typeface="+mj-ea"/>
            </a:endParaRPr>
          </a:p>
        </p:txBody>
      </p:sp>
      <p:graphicFrame>
        <p:nvGraphicFramePr>
          <p:cNvPr id="43018" name="Object 10"/>
          <p:cNvGraphicFramePr>
            <a:graphicFrameLocks noChangeAspect="1"/>
          </p:cNvGraphicFramePr>
          <p:nvPr>
            <p:extLst>
              <p:ext uri="{D42A27DB-BD31-4B8C-83A1-F6EECF244321}">
                <p14:modId xmlns:p14="http://schemas.microsoft.com/office/powerpoint/2010/main" val="3819647804"/>
              </p:ext>
            </p:extLst>
          </p:nvPr>
        </p:nvGraphicFramePr>
        <p:xfrm>
          <a:off x="3426246" y="1311424"/>
          <a:ext cx="2801938" cy="533400"/>
        </p:xfrm>
        <a:graphic>
          <a:graphicData uri="http://schemas.openxmlformats.org/presentationml/2006/ole">
            <mc:AlternateContent xmlns:mc="http://schemas.openxmlformats.org/markup-compatibility/2006">
              <mc:Choice xmlns:v="urn:schemas-microsoft-com:vml" Requires="v">
                <p:oleObj spid="_x0000_s167794" name="Equation" r:id="rId3" imgW="1269720" imgH="241200" progId="Equation.DSMT4">
                  <p:embed/>
                </p:oleObj>
              </mc:Choice>
              <mc:Fallback>
                <p:oleObj name="Equation" r:id="rId3" imgW="1269720" imgH="241200" progId="Equation.DSMT4">
                  <p:embed/>
                  <p:pic>
                    <p:nvPicPr>
                      <p:cNvPr id="0" name=""/>
                      <p:cNvPicPr>
                        <a:picLocks noChangeAspect="1" noChangeArrowheads="1"/>
                      </p:cNvPicPr>
                      <p:nvPr/>
                    </p:nvPicPr>
                    <p:blipFill>
                      <a:blip r:embed="rId4"/>
                      <a:srcRect/>
                      <a:stretch>
                        <a:fillRect/>
                      </a:stretch>
                    </p:blipFill>
                    <p:spPr bwMode="auto">
                      <a:xfrm>
                        <a:off x="3426246" y="1311424"/>
                        <a:ext cx="2801938"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9" name="Object 11"/>
          <p:cNvGraphicFramePr>
            <a:graphicFrameLocks noChangeAspect="1"/>
          </p:cNvGraphicFramePr>
          <p:nvPr>
            <p:extLst>
              <p:ext uri="{D42A27DB-BD31-4B8C-83A1-F6EECF244321}">
                <p14:modId xmlns:p14="http://schemas.microsoft.com/office/powerpoint/2010/main" val="1603433889"/>
              </p:ext>
            </p:extLst>
          </p:nvPr>
        </p:nvGraphicFramePr>
        <p:xfrm>
          <a:off x="5724128" y="1916832"/>
          <a:ext cx="2624137" cy="1033463"/>
        </p:xfrm>
        <a:graphic>
          <a:graphicData uri="http://schemas.openxmlformats.org/presentationml/2006/ole">
            <mc:AlternateContent xmlns:mc="http://schemas.openxmlformats.org/markup-compatibility/2006">
              <mc:Choice xmlns:v="urn:schemas-microsoft-com:vml" Requires="v">
                <p:oleObj spid="_x0000_s167795" name="Equation" r:id="rId5" imgW="1193760" imgH="469800" progId="Equation.DSMT4">
                  <p:embed/>
                </p:oleObj>
              </mc:Choice>
              <mc:Fallback>
                <p:oleObj name="Equation" r:id="rId5" imgW="1193760" imgH="469800" progId="Equation.DSMT4">
                  <p:embed/>
                  <p:pic>
                    <p:nvPicPr>
                      <p:cNvPr id="0" name=""/>
                      <p:cNvPicPr>
                        <a:picLocks noChangeAspect="1" noChangeArrowheads="1"/>
                      </p:cNvPicPr>
                      <p:nvPr/>
                    </p:nvPicPr>
                    <p:blipFill>
                      <a:blip r:embed="rId6"/>
                      <a:srcRect/>
                      <a:stretch>
                        <a:fillRect/>
                      </a:stretch>
                    </p:blipFill>
                    <p:spPr bwMode="auto">
                      <a:xfrm>
                        <a:off x="5724128" y="1916832"/>
                        <a:ext cx="2624137" cy="10334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20" name="Object 12"/>
          <p:cNvGraphicFramePr>
            <a:graphicFrameLocks noChangeAspect="1"/>
          </p:cNvGraphicFramePr>
          <p:nvPr>
            <p:extLst>
              <p:ext uri="{D42A27DB-BD31-4B8C-83A1-F6EECF244321}">
                <p14:modId xmlns:p14="http://schemas.microsoft.com/office/powerpoint/2010/main" val="3883390888"/>
              </p:ext>
            </p:extLst>
          </p:nvPr>
        </p:nvGraphicFramePr>
        <p:xfrm>
          <a:off x="4788024" y="3212976"/>
          <a:ext cx="1568450" cy="531813"/>
        </p:xfrm>
        <a:graphic>
          <a:graphicData uri="http://schemas.openxmlformats.org/presentationml/2006/ole">
            <mc:AlternateContent xmlns:mc="http://schemas.openxmlformats.org/markup-compatibility/2006">
              <mc:Choice xmlns:v="urn:schemas-microsoft-com:vml" Requires="v">
                <p:oleObj spid="_x0000_s167796" name="Equation" r:id="rId7" imgW="711000" imgH="241200" progId="Equation.DSMT4">
                  <p:embed/>
                </p:oleObj>
              </mc:Choice>
              <mc:Fallback>
                <p:oleObj name="Equation" r:id="rId7" imgW="711000" imgH="241200" progId="Equation.DSMT4">
                  <p:embed/>
                  <p:pic>
                    <p:nvPicPr>
                      <p:cNvPr id="0" name=""/>
                      <p:cNvPicPr>
                        <a:picLocks noChangeAspect="1" noChangeArrowheads="1"/>
                      </p:cNvPicPr>
                      <p:nvPr/>
                    </p:nvPicPr>
                    <p:blipFill>
                      <a:blip r:embed="rId8"/>
                      <a:srcRect/>
                      <a:stretch>
                        <a:fillRect/>
                      </a:stretch>
                    </p:blipFill>
                    <p:spPr bwMode="auto">
                      <a:xfrm>
                        <a:off x="4788024" y="3212976"/>
                        <a:ext cx="1568450"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21" name="Rectangle 13"/>
          <p:cNvSpPr>
            <a:spLocks noChangeArrowheads="1"/>
          </p:cNvSpPr>
          <p:nvPr/>
        </p:nvSpPr>
        <p:spPr bwMode="auto">
          <a:xfrm>
            <a:off x="611560" y="4797152"/>
            <a:ext cx="2665412"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物理意义：</a:t>
            </a:r>
          </a:p>
        </p:txBody>
      </p:sp>
      <p:sp>
        <p:nvSpPr>
          <p:cNvPr id="43022" name="Rectangle 14"/>
          <p:cNvSpPr>
            <a:spLocks noChangeArrowheads="1"/>
          </p:cNvSpPr>
          <p:nvPr/>
        </p:nvSpPr>
        <p:spPr bwMode="auto">
          <a:xfrm>
            <a:off x="1187624" y="5301208"/>
            <a:ext cx="7128792" cy="1569660"/>
          </a:xfrm>
          <a:prstGeom prst="rect">
            <a:avLst/>
          </a:prstGeom>
          <a:noFill/>
          <a:ln w="9525">
            <a:noFill/>
            <a:miter lim="800000"/>
            <a:headEnd/>
            <a:tailEnd/>
          </a:ln>
          <a:effectLst/>
        </p:spPr>
        <p:txBody>
          <a:bodyPr wrap="square">
            <a:spAutoFit/>
          </a:bodyPr>
          <a:lstStyle/>
          <a:p>
            <a:r>
              <a:rPr lang="zh-CN" sz="2400" b="1" dirty="0">
                <a:latin typeface="+mj-ea"/>
                <a:ea typeface="+mj-ea"/>
              </a:rPr>
              <a:t>信源  信宿  “你中有我，我中有你”</a:t>
            </a:r>
            <a:r>
              <a:rPr lang="zh-CN" sz="2400" b="1" dirty="0" smtClean="0">
                <a:latin typeface="+mj-ea"/>
                <a:ea typeface="+mj-ea"/>
              </a:rPr>
              <a:t>。</a:t>
            </a:r>
            <a:endParaRPr lang="en-US" altLang="zh-CN" sz="2400" b="1" dirty="0" smtClean="0">
              <a:latin typeface="+mj-ea"/>
              <a:ea typeface="+mj-ea"/>
            </a:endParaRPr>
          </a:p>
          <a:p>
            <a:r>
              <a:rPr lang="zh-CN" altLang="en-US" sz="2400" b="1" dirty="0" smtClean="0">
                <a:latin typeface="+mj-ea"/>
                <a:ea typeface="+mj-ea"/>
              </a:rPr>
              <a:t>事件</a:t>
            </a:r>
            <a:r>
              <a:rPr lang="en-US" altLang="zh-CN" sz="2400" b="1" i="1" dirty="0" err="1" smtClean="0">
                <a:latin typeface="Times New Roman" pitchFamily="18" charset="0"/>
                <a:cs typeface="Times New Roman" pitchFamily="18" charset="0"/>
              </a:rPr>
              <a:t>y</a:t>
            </a:r>
            <a:r>
              <a:rPr lang="en-US" altLang="zh-CN" sz="2400" b="1" i="1" baseline="-25000" dirty="0" err="1" smtClean="0">
                <a:latin typeface="Times New Roman" pitchFamily="18" charset="0"/>
                <a:cs typeface="Times New Roman" pitchFamily="18" charset="0"/>
              </a:rPr>
              <a:t>j</a:t>
            </a:r>
            <a:r>
              <a:rPr lang="zh-CN" altLang="en-US" sz="2400" b="1" dirty="0" smtClean="0">
                <a:latin typeface="+mj-ea"/>
                <a:ea typeface="+mj-ea"/>
              </a:rPr>
              <a:t> 提供的有关于事件</a:t>
            </a:r>
            <a:r>
              <a:rPr lang="en-US" altLang="zh-CN" sz="2400" b="1" i="1" dirty="0" smtClean="0">
                <a:latin typeface="Times New Roman" pitchFamily="18" charset="0"/>
                <a:cs typeface="Times New Roman" pitchFamily="18" charset="0"/>
              </a:rPr>
              <a:t>x</a:t>
            </a:r>
            <a:r>
              <a:rPr lang="zh-CN" altLang="zh-CN" sz="2400" b="1" i="1" baseline="-25000" dirty="0" smtClean="0">
                <a:latin typeface="Times New Roman" pitchFamily="18" charset="0"/>
                <a:cs typeface="Times New Roman" pitchFamily="18" charset="0"/>
              </a:rPr>
              <a:t>i</a:t>
            </a:r>
            <a:r>
              <a:rPr lang="zh-CN" altLang="en-US" sz="2400" b="1" dirty="0" smtClean="0">
                <a:latin typeface="+mj-ea"/>
                <a:ea typeface="+mj-ea"/>
              </a:rPr>
              <a:t> 的信息量等于由事件</a:t>
            </a:r>
            <a:r>
              <a:rPr lang="en-US" altLang="zh-CN" sz="2400" b="1" i="1" dirty="0" smtClean="0">
                <a:latin typeface="Times New Roman" pitchFamily="18" charset="0"/>
                <a:cs typeface="Times New Roman" pitchFamily="18" charset="0"/>
              </a:rPr>
              <a:t>x</a:t>
            </a:r>
            <a:r>
              <a:rPr lang="zh-CN" altLang="zh-CN" sz="2400" b="1" i="1" baseline="-25000" dirty="0" smtClean="0">
                <a:latin typeface="Times New Roman" pitchFamily="18" charset="0"/>
                <a:cs typeface="Times New Roman" pitchFamily="18" charset="0"/>
              </a:rPr>
              <a:t>i</a:t>
            </a:r>
            <a:r>
              <a:rPr lang="en-US" altLang="zh-CN" sz="2400" b="1" i="1" baseline="-25000" dirty="0" smtClean="0">
                <a:latin typeface="Times New Roman" pitchFamily="18" charset="0"/>
                <a:cs typeface="Times New Roman" pitchFamily="18" charset="0"/>
              </a:rPr>
              <a:t> </a:t>
            </a:r>
            <a:r>
              <a:rPr lang="zh-CN" altLang="en-US" sz="2400" b="1" dirty="0" smtClean="0">
                <a:latin typeface="+mj-ea"/>
                <a:ea typeface="+mj-ea"/>
              </a:rPr>
              <a:t>提供的关于事件</a:t>
            </a:r>
            <a:r>
              <a:rPr lang="en-US" altLang="zh-CN" sz="2400" b="1" i="1" dirty="0" err="1" smtClean="0">
                <a:latin typeface="Times New Roman" pitchFamily="18" charset="0"/>
                <a:cs typeface="Times New Roman" pitchFamily="18" charset="0"/>
              </a:rPr>
              <a:t>y</a:t>
            </a:r>
            <a:r>
              <a:rPr lang="en-US" altLang="zh-CN" sz="2400" b="1" i="1" baseline="-25000" dirty="0" err="1" smtClean="0">
                <a:latin typeface="Times New Roman" pitchFamily="18" charset="0"/>
                <a:cs typeface="Times New Roman" pitchFamily="18" charset="0"/>
              </a:rPr>
              <a:t>j</a:t>
            </a:r>
            <a:r>
              <a:rPr lang="zh-CN" altLang="en-US" sz="2400" b="1" dirty="0" smtClean="0">
                <a:latin typeface="+mj-ea"/>
                <a:ea typeface="+mj-ea"/>
              </a:rPr>
              <a:t> 信息量</a:t>
            </a:r>
          </a:p>
          <a:p>
            <a:endParaRPr lang="zh-CN" sz="2400" b="1" dirty="0">
              <a:latin typeface="+mj-ea"/>
              <a:ea typeface="+mj-ea"/>
            </a:endParaRPr>
          </a:p>
        </p:txBody>
      </p:sp>
      <p:grpSp>
        <p:nvGrpSpPr>
          <p:cNvPr id="2" name="Group 15"/>
          <p:cNvGrpSpPr>
            <a:grpSpLocks/>
          </p:cNvGrpSpPr>
          <p:nvPr/>
        </p:nvGrpSpPr>
        <p:grpSpPr bwMode="auto">
          <a:xfrm>
            <a:off x="755576" y="1917403"/>
            <a:ext cx="4929188" cy="1035050"/>
            <a:chOff x="274" y="-1091"/>
            <a:chExt cx="3105" cy="652"/>
          </a:xfrm>
        </p:grpSpPr>
        <p:graphicFrame>
          <p:nvGraphicFramePr>
            <p:cNvPr id="43024" name="Object 16"/>
            <p:cNvGraphicFramePr>
              <a:graphicFrameLocks noChangeAspect="1"/>
            </p:cNvGraphicFramePr>
            <p:nvPr>
              <p:extLst>
                <p:ext uri="{D42A27DB-BD31-4B8C-83A1-F6EECF244321}">
                  <p14:modId xmlns:p14="http://schemas.microsoft.com/office/powerpoint/2010/main" val="3198005153"/>
                </p:ext>
              </p:extLst>
            </p:nvPr>
          </p:nvGraphicFramePr>
          <p:xfrm>
            <a:off x="592" y="-1091"/>
            <a:ext cx="2787" cy="652"/>
          </p:xfrm>
          <a:graphic>
            <a:graphicData uri="http://schemas.openxmlformats.org/presentationml/2006/ole">
              <mc:AlternateContent xmlns:mc="http://schemas.openxmlformats.org/markup-compatibility/2006">
                <mc:Choice xmlns:v="urn:schemas-microsoft-com:vml" Requires="v">
                  <p:oleObj spid="_x0000_s167797" name="Equation" r:id="rId9" imgW="2006280" imgH="469800" progId="Equation.DSMT4">
                    <p:embed/>
                  </p:oleObj>
                </mc:Choice>
                <mc:Fallback>
                  <p:oleObj name="Equation" r:id="rId9" imgW="2006280" imgH="469800" progId="Equation.DSMT4">
                    <p:embed/>
                    <p:pic>
                      <p:nvPicPr>
                        <p:cNvPr id="0" name=""/>
                        <p:cNvPicPr>
                          <a:picLocks noChangeAspect="1" noChangeArrowheads="1"/>
                        </p:cNvPicPr>
                        <p:nvPr/>
                      </p:nvPicPr>
                      <p:blipFill>
                        <a:blip r:embed="rId10"/>
                        <a:srcRect/>
                        <a:stretch>
                          <a:fillRect/>
                        </a:stretch>
                      </p:blipFill>
                      <p:spPr bwMode="auto">
                        <a:xfrm>
                          <a:off x="592" y="-1091"/>
                          <a:ext cx="2787" cy="65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25" name="Rectangle 17"/>
            <p:cNvSpPr>
              <a:spLocks noChangeArrowheads="1"/>
            </p:cNvSpPr>
            <p:nvPr/>
          </p:nvSpPr>
          <p:spPr bwMode="auto">
            <a:xfrm>
              <a:off x="274" y="-1046"/>
              <a:ext cx="1694" cy="291"/>
            </a:xfrm>
            <a:prstGeom prst="rect">
              <a:avLst/>
            </a:prstGeom>
            <a:noFill/>
            <a:ln w="9525">
              <a:noFill/>
              <a:miter lim="800000"/>
              <a:headEnd/>
              <a:tailEnd/>
            </a:ln>
            <a:effectLst/>
          </p:spPr>
          <p:txBody>
            <a:bodyPr>
              <a:spAutoFit/>
            </a:bodyPr>
            <a:lstStyle/>
            <a:p>
              <a:r>
                <a:rPr lang="zh-CN" sz="2400" b="1" dirty="0">
                  <a:latin typeface="+mj-ea"/>
                  <a:ea typeface="+mj-ea"/>
                </a:rPr>
                <a:t>证</a:t>
              </a:r>
              <a:r>
                <a:rPr lang="zh-CN" altLang="zh-CN" sz="2400" b="1" dirty="0">
                  <a:latin typeface="+mj-ea"/>
                  <a:ea typeface="+mj-ea"/>
                </a:rPr>
                <a:t>:</a:t>
              </a:r>
            </a:p>
          </p:txBody>
        </p:sp>
      </p:grpSp>
      <p:grpSp>
        <p:nvGrpSpPr>
          <p:cNvPr id="3" name="Group 18"/>
          <p:cNvGrpSpPr>
            <a:grpSpLocks/>
          </p:cNvGrpSpPr>
          <p:nvPr/>
        </p:nvGrpSpPr>
        <p:grpSpPr bwMode="auto">
          <a:xfrm>
            <a:off x="2556223" y="1960438"/>
            <a:ext cx="5616575" cy="2044701"/>
            <a:chOff x="91" y="-789"/>
            <a:chExt cx="3538" cy="1288"/>
          </a:xfrm>
        </p:grpSpPr>
        <p:graphicFrame>
          <p:nvGraphicFramePr>
            <p:cNvPr id="43027" name="Object 19"/>
            <p:cNvGraphicFramePr>
              <a:graphicFrameLocks noChangeAspect="1"/>
            </p:cNvGraphicFramePr>
            <p:nvPr>
              <p:extLst>
                <p:ext uri="{D42A27DB-BD31-4B8C-83A1-F6EECF244321}">
                  <p14:modId xmlns:p14="http://schemas.microsoft.com/office/powerpoint/2010/main" val="590902077"/>
                </p:ext>
              </p:extLst>
            </p:nvPr>
          </p:nvGraphicFramePr>
          <p:xfrm>
            <a:off x="91" y="-152"/>
            <a:ext cx="1390" cy="651"/>
          </p:xfrm>
          <a:graphic>
            <a:graphicData uri="http://schemas.openxmlformats.org/presentationml/2006/ole">
              <mc:AlternateContent xmlns:mc="http://schemas.openxmlformats.org/markup-compatibility/2006">
                <mc:Choice xmlns:v="urn:schemas-microsoft-com:vml" Requires="v">
                  <p:oleObj spid="_x0000_s167798" name="Equation" r:id="rId11" imgW="1002960" imgH="469800" progId="Equation.DSMT4">
                    <p:embed/>
                  </p:oleObj>
                </mc:Choice>
                <mc:Fallback>
                  <p:oleObj name="Equation" r:id="rId11" imgW="1002960" imgH="469800" progId="Equation.DSMT4">
                    <p:embed/>
                    <p:pic>
                      <p:nvPicPr>
                        <p:cNvPr id="0" name=""/>
                        <p:cNvPicPr>
                          <a:picLocks noChangeAspect="1" noChangeArrowheads="1"/>
                        </p:cNvPicPr>
                        <p:nvPr/>
                      </p:nvPicPr>
                      <p:blipFill>
                        <a:blip r:embed="rId12"/>
                        <a:srcRect/>
                        <a:stretch>
                          <a:fillRect/>
                        </a:stretch>
                      </p:blipFill>
                      <p:spPr bwMode="auto">
                        <a:xfrm>
                          <a:off x="91" y="-152"/>
                          <a:ext cx="1390" cy="65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28" name="Oval 20"/>
            <p:cNvSpPr>
              <a:spLocks noChangeArrowheads="1"/>
            </p:cNvSpPr>
            <p:nvPr/>
          </p:nvSpPr>
          <p:spPr bwMode="auto">
            <a:xfrm rot="19226411">
              <a:off x="2493" y="-789"/>
              <a:ext cx="1136" cy="546"/>
            </a:xfrm>
            <a:prstGeom prst="ellipse">
              <a:avLst/>
            </a:prstGeom>
            <a:noFill/>
            <a:ln w="25400" cmpd="sng">
              <a:solidFill>
                <a:srgbClr val="FF0000"/>
              </a:solidFill>
              <a:round/>
              <a:headEnd/>
              <a:tailEnd/>
            </a:ln>
            <a:effectLst/>
          </p:spPr>
          <p:txBody>
            <a:bodyPr wrap="none" anchor="ctr"/>
            <a:lstStyle/>
            <a:p>
              <a:endParaRPr lang="zh-CN" altLang="en-US" sz="2400" b="1">
                <a:latin typeface="+mj-ea"/>
                <a:ea typeface="+mj-ea"/>
              </a:endParaRPr>
            </a:p>
          </p:txBody>
        </p:sp>
      </p:grpSp>
      <p:sp>
        <p:nvSpPr>
          <p:cNvPr id="22" name="标题 21"/>
          <p:cNvSpPr>
            <a:spLocks noGrp="1"/>
          </p:cNvSpPr>
          <p:nvPr>
            <p:ph type="title"/>
          </p:nvPr>
        </p:nvSpPr>
        <p:spPr/>
        <p:txBody>
          <a:bodyPr/>
          <a:lstStyle/>
          <a:p>
            <a:r>
              <a:rPr lang="en-US" altLang="zh-CN" dirty="0" smtClean="0"/>
              <a:t>B. </a:t>
            </a:r>
            <a:r>
              <a:rPr lang="zh-CN" altLang="en-US" dirty="0" smtClean="0"/>
              <a:t>互信息的性质</a:t>
            </a:r>
            <a:r>
              <a:rPr lang="en-US" altLang="zh-CN" dirty="0" smtClean="0"/>
              <a:t>1</a:t>
            </a:r>
            <a:endParaRPr lang="zh-CN" altLang="en-US" dirty="0"/>
          </a:p>
        </p:txBody>
      </p:sp>
      <p:sp>
        <p:nvSpPr>
          <p:cNvPr id="24" name="下箭头 23"/>
          <p:cNvSpPr/>
          <p:nvPr/>
        </p:nvSpPr>
        <p:spPr>
          <a:xfrm rot="10800000">
            <a:off x="1331640" y="2636912"/>
            <a:ext cx="720080" cy="360040"/>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下箭头 24"/>
          <p:cNvSpPr/>
          <p:nvPr/>
        </p:nvSpPr>
        <p:spPr>
          <a:xfrm rot="10800000">
            <a:off x="4572000" y="3717032"/>
            <a:ext cx="720080" cy="360040"/>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9"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120</a:t>
            </a:fld>
            <a:endParaRPr lang="en-US" altLang="zh-CN" dirty="0"/>
          </a:p>
        </p:txBody>
      </p:sp>
    </p:spTree>
    <p:extLst>
      <p:ext uri="{BB962C8B-B14F-4D97-AF65-F5344CB8AC3E}">
        <p14:creationId xmlns:p14="http://schemas.microsoft.com/office/powerpoint/2010/main" val="21480061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7"/>
                                        </p:tgtEl>
                                        <p:attrNameLst>
                                          <p:attrName>style.visibility</p:attrName>
                                        </p:attrNameLst>
                                      </p:cBhvr>
                                      <p:to>
                                        <p:strVal val="visible"/>
                                      </p:to>
                                    </p:set>
                                    <p:animEffect transition="in" filter="wipe(left)">
                                      <p:cBhvr>
                                        <p:cTn id="7" dur="1000"/>
                                        <p:tgtEl>
                                          <p:spTgt spid="43017"/>
                                        </p:tgtEl>
                                      </p:cBhvr>
                                    </p:animEffect>
                                  </p:childTnLst>
                                </p:cTn>
                              </p:par>
                              <p:par>
                                <p:cTn id="8" presetID="1" presetClass="entr" presetSubtype="0" fill="hold" nodeType="withEffect">
                                  <p:stCondLst>
                                    <p:cond delay="0"/>
                                  </p:stCondLst>
                                  <p:childTnLst>
                                    <p:set>
                                      <p:cBhvr>
                                        <p:cTn id="9" dur="1" fill="hold">
                                          <p:stCondLst>
                                            <p:cond delay="0"/>
                                          </p:stCondLst>
                                        </p:cTn>
                                        <p:tgtEl>
                                          <p:spTgt spid="430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1000"/>
                                        <p:tgtEl>
                                          <p:spTgt spid="2"/>
                                        </p:tgtEl>
                                      </p:cBhvr>
                                    </p:animEffect>
                                  </p:childTnLst>
                                </p:cTn>
                              </p:par>
                              <p:par>
                                <p:cTn id="15" presetID="22" presetClass="entr" presetSubtype="1"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par>
                                <p:cTn id="18" presetID="22" presetClass="entr" presetSubtype="8" fill="hold" nodeType="withEffect">
                                  <p:stCondLst>
                                    <p:cond delay="0"/>
                                  </p:stCondLst>
                                  <p:childTnLst>
                                    <p:set>
                                      <p:cBhvr>
                                        <p:cTn id="19" dur="1" fill="hold">
                                          <p:stCondLst>
                                            <p:cond delay="0"/>
                                          </p:stCondLst>
                                        </p:cTn>
                                        <p:tgtEl>
                                          <p:spTgt spid="43019"/>
                                        </p:tgtEl>
                                        <p:attrNameLst>
                                          <p:attrName>style.visibility</p:attrName>
                                        </p:attrNameLst>
                                      </p:cBhvr>
                                      <p:to>
                                        <p:strVal val="visible"/>
                                      </p:to>
                                    </p:set>
                                    <p:animEffect transition="in" filter="wipe(left)">
                                      <p:cBhvr>
                                        <p:cTn id="20" dur="1000"/>
                                        <p:tgtEl>
                                          <p:spTgt spid="43019"/>
                                        </p:tgtEl>
                                      </p:cBhvr>
                                    </p:animEffect>
                                  </p:childTnLst>
                                </p:cTn>
                              </p:par>
                              <p:par>
                                <p:cTn id="21" presetID="22" presetClass="entr" presetSubtype="8" fill="hold" nodeType="withEffect">
                                  <p:stCondLst>
                                    <p:cond delay="0"/>
                                  </p:stCondLst>
                                  <p:childTnLst>
                                    <p:set>
                                      <p:cBhvr>
                                        <p:cTn id="22" dur="1" fill="hold">
                                          <p:stCondLst>
                                            <p:cond delay="0"/>
                                          </p:stCondLst>
                                        </p:cTn>
                                        <p:tgtEl>
                                          <p:spTgt spid="43020"/>
                                        </p:tgtEl>
                                        <p:attrNameLst>
                                          <p:attrName>style.visibility</p:attrName>
                                        </p:attrNameLst>
                                      </p:cBhvr>
                                      <p:to>
                                        <p:strVal val="visible"/>
                                      </p:to>
                                    </p:set>
                                    <p:animEffect transition="in" filter="wipe(left)">
                                      <p:cBhvr>
                                        <p:cTn id="23" dur="1000"/>
                                        <p:tgtEl>
                                          <p:spTgt spid="4302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0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301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3021"/>
                                        </p:tgtEl>
                                        <p:attrNameLst>
                                          <p:attrName>style.visibility</p:attrName>
                                        </p:attrNameLst>
                                      </p:cBhvr>
                                      <p:to>
                                        <p:strVal val="visible"/>
                                      </p:to>
                                    </p:set>
                                    <p:animEffect transition="in" filter="wipe(left)">
                                      <p:cBhvr>
                                        <p:cTn id="38" dur="1000"/>
                                        <p:tgtEl>
                                          <p:spTgt spid="4302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3022"/>
                                        </p:tgtEl>
                                        <p:attrNameLst>
                                          <p:attrName>style.visibility</p:attrName>
                                        </p:attrNameLst>
                                      </p:cBhvr>
                                      <p:to>
                                        <p:strVal val="visible"/>
                                      </p:to>
                                    </p:set>
                                    <p:animEffect transition="in" filter="wipe(left)">
                                      <p:cBhvr>
                                        <p:cTn id="41" dur="1000"/>
                                        <p:tgtEl>
                                          <p:spTgt spid="430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animBg="1"/>
      <p:bldP spid="43014" grpId="0" animBg="1"/>
      <p:bldP spid="43017" grpId="0" autoUpdateAnimBg="0"/>
      <p:bldP spid="43021" grpId="0" autoUpdateAnimBg="0"/>
      <p:bldP spid="43022" grpId="0" autoUpdateAnimBg="0"/>
      <p:bldP spid="24" grpId="0" animBg="1"/>
      <p:bldP spid="2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dirty="0" smtClean="0"/>
              <a:t>互信息的性质</a:t>
            </a:r>
            <a:r>
              <a:rPr lang="en-US" altLang="zh-CN" dirty="0" smtClean="0"/>
              <a:t>2</a:t>
            </a:r>
            <a:endParaRPr lang="zh-CN" altLang="en-US" dirty="0"/>
          </a:p>
        </p:txBody>
      </p:sp>
      <p:sp>
        <p:nvSpPr>
          <p:cNvPr id="26" name="内容占位符 25"/>
          <p:cNvSpPr>
            <a:spLocks noGrp="1"/>
          </p:cNvSpPr>
          <p:nvPr>
            <p:ph idx="1"/>
          </p:nvPr>
        </p:nvSpPr>
        <p:spPr/>
        <p:txBody>
          <a:bodyPr/>
          <a:lstStyle/>
          <a:p>
            <a:r>
              <a:rPr lang="en-US" altLang="zh-CN" dirty="0" smtClean="0">
                <a:solidFill>
                  <a:srgbClr val="0000FF"/>
                </a:solidFill>
              </a:rPr>
              <a:t>2. </a:t>
            </a:r>
            <a:r>
              <a:rPr lang="zh-CN" altLang="en-US" dirty="0" smtClean="0">
                <a:solidFill>
                  <a:srgbClr val="0000FF"/>
                </a:solidFill>
              </a:rPr>
              <a:t>互信息量可为</a:t>
            </a:r>
            <a:r>
              <a:rPr lang="en-US" altLang="zh-CN" dirty="0" smtClean="0">
                <a:solidFill>
                  <a:srgbClr val="0000FF"/>
                </a:solidFill>
              </a:rPr>
              <a:t>0</a:t>
            </a:r>
            <a:endParaRPr lang="zh-CN" altLang="en-US" dirty="0">
              <a:solidFill>
                <a:srgbClr val="0000FF"/>
              </a:solidFill>
            </a:endParaRPr>
          </a:p>
        </p:txBody>
      </p:sp>
      <p:sp>
        <p:nvSpPr>
          <p:cNvPr id="44035" name="Rectangle 3"/>
          <p:cNvSpPr>
            <a:spLocks noChangeArrowheads="1"/>
          </p:cNvSpPr>
          <p:nvPr/>
        </p:nvSpPr>
        <p:spPr bwMode="auto">
          <a:xfrm>
            <a:off x="1043608" y="1772816"/>
            <a:ext cx="3498850" cy="461665"/>
          </a:xfrm>
          <a:prstGeom prst="rect">
            <a:avLst/>
          </a:prstGeom>
          <a:noFill/>
          <a:ln w="9525">
            <a:noFill/>
            <a:miter lim="800000"/>
            <a:headEnd/>
            <a:tailEnd/>
          </a:ln>
          <a:effectLst/>
        </p:spPr>
        <p:txBody>
          <a:bodyPr>
            <a:spAutoFit/>
          </a:bodyPr>
          <a:lstStyle/>
          <a:p>
            <a:r>
              <a:rPr lang="zh-CN" sz="2400" b="1" dirty="0" smtClean="0">
                <a:solidFill>
                  <a:srgbClr val="FF0000"/>
                </a:solidFill>
                <a:latin typeface="+mj-ea"/>
                <a:ea typeface="+mj-ea"/>
              </a:rPr>
              <a:t>当</a:t>
            </a:r>
            <a:r>
              <a:rPr lang="zh-CN" altLang="zh-CN" sz="2400" b="1" i="1" dirty="0">
                <a:solidFill>
                  <a:srgbClr val="FF0000"/>
                </a:solidFill>
                <a:latin typeface="+mj-ea"/>
                <a:ea typeface="+mj-ea"/>
              </a:rPr>
              <a:t>X</a:t>
            </a:r>
            <a:r>
              <a:rPr lang="zh-CN" sz="2400" b="1" dirty="0">
                <a:solidFill>
                  <a:srgbClr val="FF0000"/>
                </a:solidFill>
                <a:latin typeface="+mj-ea"/>
                <a:ea typeface="+mj-ea"/>
              </a:rPr>
              <a:t>、</a:t>
            </a:r>
            <a:r>
              <a:rPr lang="zh-CN" altLang="zh-CN" sz="2400" b="1" i="1" dirty="0">
                <a:solidFill>
                  <a:srgbClr val="FF0000"/>
                </a:solidFill>
                <a:latin typeface="+mj-ea"/>
                <a:ea typeface="+mj-ea"/>
              </a:rPr>
              <a:t>Y </a:t>
            </a:r>
            <a:r>
              <a:rPr lang="zh-CN" sz="2400" b="1" dirty="0">
                <a:solidFill>
                  <a:srgbClr val="FF0000"/>
                </a:solidFill>
                <a:latin typeface="+mj-ea"/>
                <a:ea typeface="+mj-ea"/>
              </a:rPr>
              <a:t>独立时，</a:t>
            </a:r>
          </a:p>
        </p:txBody>
      </p:sp>
      <p:graphicFrame>
        <p:nvGraphicFramePr>
          <p:cNvPr id="44037" name="Object 5"/>
          <p:cNvGraphicFramePr>
            <a:graphicFrameLocks noChangeAspect="1"/>
          </p:cNvGraphicFramePr>
          <p:nvPr>
            <p:extLst>
              <p:ext uri="{D42A27DB-BD31-4B8C-83A1-F6EECF244321}">
                <p14:modId xmlns:p14="http://schemas.microsoft.com/office/powerpoint/2010/main" val="596409092"/>
              </p:ext>
            </p:extLst>
          </p:nvPr>
        </p:nvGraphicFramePr>
        <p:xfrm>
          <a:off x="1035050" y="2409825"/>
          <a:ext cx="3897313" cy="1038225"/>
        </p:xfrm>
        <a:graphic>
          <a:graphicData uri="http://schemas.openxmlformats.org/presentationml/2006/ole">
            <mc:AlternateContent xmlns:mc="http://schemas.openxmlformats.org/markup-compatibility/2006">
              <mc:Choice xmlns:v="urn:schemas-microsoft-com:vml" Requires="v">
                <p:oleObj spid="_x0000_s168290" name="Equation" r:id="rId3" imgW="1765080" imgH="469800" progId="Equation.DSMT4">
                  <p:embed/>
                </p:oleObj>
              </mc:Choice>
              <mc:Fallback>
                <p:oleObj name="Equation" r:id="rId3" imgW="1765080" imgH="469800" progId="Equation.DSMT4">
                  <p:embed/>
                  <p:pic>
                    <p:nvPicPr>
                      <p:cNvPr id="0" name=""/>
                      <p:cNvPicPr>
                        <a:picLocks noChangeAspect="1" noChangeArrowheads="1"/>
                      </p:cNvPicPr>
                      <p:nvPr/>
                    </p:nvPicPr>
                    <p:blipFill>
                      <a:blip r:embed="rId4"/>
                      <a:srcRect/>
                      <a:stretch>
                        <a:fillRect/>
                      </a:stretch>
                    </p:blipFill>
                    <p:spPr bwMode="auto">
                      <a:xfrm>
                        <a:off x="1035050" y="2409825"/>
                        <a:ext cx="3897313" cy="1038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1" name="Rectangle 9"/>
          <p:cNvSpPr>
            <a:spLocks noChangeArrowheads="1"/>
          </p:cNvSpPr>
          <p:nvPr/>
        </p:nvSpPr>
        <p:spPr bwMode="auto">
          <a:xfrm>
            <a:off x="827584" y="4797152"/>
            <a:ext cx="2559050"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物理意义：</a:t>
            </a:r>
          </a:p>
        </p:txBody>
      </p:sp>
      <p:sp>
        <p:nvSpPr>
          <p:cNvPr id="44043" name="Rectangle 11"/>
          <p:cNvSpPr>
            <a:spLocks noChangeArrowheads="1"/>
          </p:cNvSpPr>
          <p:nvPr/>
        </p:nvSpPr>
        <p:spPr bwMode="auto">
          <a:xfrm>
            <a:off x="914400" y="5373216"/>
            <a:ext cx="8229600" cy="461665"/>
          </a:xfrm>
          <a:prstGeom prst="rect">
            <a:avLst/>
          </a:prstGeom>
          <a:noFill/>
          <a:ln w="9525">
            <a:noFill/>
            <a:miter lim="800000"/>
            <a:headEnd/>
            <a:tailEnd/>
          </a:ln>
          <a:effectLst/>
        </p:spPr>
        <p:txBody>
          <a:bodyPr>
            <a:spAutoFit/>
          </a:bodyPr>
          <a:lstStyle/>
          <a:p>
            <a:r>
              <a:rPr lang="zh-CN" sz="2400" b="1" dirty="0">
                <a:latin typeface="+mj-ea"/>
                <a:ea typeface="+mj-ea"/>
              </a:rPr>
              <a:t>当</a:t>
            </a:r>
            <a:r>
              <a:rPr lang="zh-CN" altLang="zh-CN" sz="2400" b="1" i="1" dirty="0">
                <a:latin typeface="+mj-ea"/>
                <a:ea typeface="+mj-ea"/>
              </a:rPr>
              <a:t>X</a:t>
            </a:r>
            <a:r>
              <a:rPr lang="zh-CN" sz="2400" b="1" dirty="0">
                <a:latin typeface="+mj-ea"/>
                <a:ea typeface="+mj-ea"/>
              </a:rPr>
              <a:t>、</a:t>
            </a:r>
            <a:r>
              <a:rPr lang="zh-CN" altLang="zh-CN" sz="2400" b="1" i="1" dirty="0">
                <a:latin typeface="+mj-ea"/>
                <a:ea typeface="+mj-ea"/>
              </a:rPr>
              <a:t>Y </a:t>
            </a:r>
            <a:r>
              <a:rPr lang="zh-CN" sz="2400" b="1" dirty="0">
                <a:latin typeface="+mj-ea"/>
                <a:ea typeface="+mj-ea"/>
              </a:rPr>
              <a:t>独立时，从 </a:t>
            </a:r>
            <a:r>
              <a:rPr lang="en-US" altLang="zh-CN" sz="2400" b="1" i="1" dirty="0" err="1" smtClean="0">
                <a:latin typeface="Times New Roman" pitchFamily="18" charset="0"/>
                <a:cs typeface="Times New Roman" pitchFamily="18" charset="0"/>
              </a:rPr>
              <a:t>y</a:t>
            </a:r>
            <a:r>
              <a:rPr lang="en-US" altLang="zh-CN" sz="2400" b="1" i="1" baseline="-25000" dirty="0" err="1" smtClean="0">
                <a:latin typeface="Times New Roman" pitchFamily="18" charset="0"/>
                <a:cs typeface="Times New Roman" pitchFamily="18" charset="0"/>
              </a:rPr>
              <a:t>j</a:t>
            </a:r>
            <a:r>
              <a:rPr lang="zh-CN" sz="2400" b="1" dirty="0" smtClean="0">
                <a:latin typeface="+mj-ea"/>
                <a:ea typeface="+mj-ea"/>
              </a:rPr>
              <a:t> </a:t>
            </a:r>
            <a:r>
              <a:rPr lang="zh-CN" sz="2400" b="1" dirty="0">
                <a:latin typeface="+mj-ea"/>
                <a:ea typeface="+mj-ea"/>
              </a:rPr>
              <a:t>中得不到</a:t>
            </a:r>
            <a:r>
              <a:rPr lang="zh-CN" sz="2400" b="1" dirty="0" smtClean="0">
                <a:latin typeface="+mj-ea"/>
                <a:ea typeface="+mj-ea"/>
              </a:rPr>
              <a:t>关于</a:t>
            </a:r>
            <a:r>
              <a:rPr lang="zh-CN" altLang="zh-CN" sz="2400" b="1" i="1" dirty="0" smtClean="0">
                <a:latin typeface="Times New Roman" pitchFamily="18" charset="0"/>
                <a:cs typeface="Times New Roman" pitchFamily="18" charset="0"/>
              </a:rPr>
              <a:t>x</a:t>
            </a:r>
            <a:r>
              <a:rPr lang="zh-CN" altLang="zh-CN" sz="2400" b="1" i="1" baseline="-25000" dirty="0" smtClean="0">
                <a:latin typeface="Times New Roman" pitchFamily="18" charset="0"/>
                <a:cs typeface="Times New Roman" pitchFamily="18" charset="0"/>
              </a:rPr>
              <a:t>i</a:t>
            </a:r>
            <a:r>
              <a:rPr lang="zh-CN" sz="2400" b="1" dirty="0" smtClean="0">
                <a:latin typeface="+mj-ea"/>
                <a:ea typeface="+mj-ea"/>
              </a:rPr>
              <a:t>的</a:t>
            </a:r>
            <a:r>
              <a:rPr lang="zh-CN" sz="2400" b="1" dirty="0">
                <a:latin typeface="+mj-ea"/>
                <a:ea typeface="+mj-ea"/>
              </a:rPr>
              <a:t>任何信息。     </a:t>
            </a:r>
          </a:p>
        </p:txBody>
      </p:sp>
      <p:graphicFrame>
        <p:nvGraphicFramePr>
          <p:cNvPr id="44052" name="Object 20"/>
          <p:cNvGraphicFramePr>
            <a:graphicFrameLocks noChangeAspect="1"/>
          </p:cNvGraphicFramePr>
          <p:nvPr>
            <p:extLst>
              <p:ext uri="{D42A27DB-BD31-4B8C-83A1-F6EECF244321}">
                <p14:modId xmlns:p14="http://schemas.microsoft.com/office/powerpoint/2010/main" val="2883121304"/>
              </p:ext>
            </p:extLst>
          </p:nvPr>
        </p:nvGraphicFramePr>
        <p:xfrm>
          <a:off x="4852988" y="2430463"/>
          <a:ext cx="3140075" cy="1038225"/>
        </p:xfrm>
        <a:graphic>
          <a:graphicData uri="http://schemas.openxmlformats.org/presentationml/2006/ole">
            <mc:AlternateContent xmlns:mc="http://schemas.openxmlformats.org/markup-compatibility/2006">
              <mc:Choice xmlns:v="urn:schemas-microsoft-com:vml" Requires="v">
                <p:oleObj spid="_x0000_s168291" name="Equation" r:id="rId5" imgW="1422360" imgH="469800" progId="Equation.DSMT4">
                  <p:embed/>
                </p:oleObj>
              </mc:Choice>
              <mc:Fallback>
                <p:oleObj name="Equation" r:id="rId5" imgW="1422360" imgH="469800" progId="Equation.DSMT4">
                  <p:embed/>
                  <p:pic>
                    <p:nvPicPr>
                      <p:cNvPr id="0" name=""/>
                      <p:cNvPicPr>
                        <a:picLocks noChangeAspect="1" noChangeArrowheads="1"/>
                      </p:cNvPicPr>
                      <p:nvPr/>
                    </p:nvPicPr>
                    <p:blipFill>
                      <a:blip r:embed="rId6"/>
                      <a:srcRect/>
                      <a:stretch>
                        <a:fillRect/>
                      </a:stretch>
                    </p:blipFill>
                    <p:spPr bwMode="auto">
                      <a:xfrm>
                        <a:off x="4852988" y="2430463"/>
                        <a:ext cx="3140075" cy="1038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Rectangle 6"/>
          <p:cNvSpPr>
            <a:spLocks noChangeArrowheads="1"/>
          </p:cNvSpPr>
          <p:nvPr/>
        </p:nvSpPr>
        <p:spPr bwMode="auto">
          <a:xfrm>
            <a:off x="1835696" y="3678123"/>
            <a:ext cx="2088232" cy="83099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square">
            <a:spAutoFit/>
          </a:bodyPr>
          <a:lstStyle/>
          <a:p>
            <a:r>
              <a:rPr lang="zh-CN" sz="2400" b="1" dirty="0" smtClean="0">
                <a:latin typeface="+mj-ea"/>
                <a:ea typeface="+mj-ea"/>
              </a:rPr>
              <a:t>第</a:t>
            </a:r>
            <a:r>
              <a:rPr lang="zh-CN" altLang="en-US" sz="2400" b="1" dirty="0" smtClean="0">
                <a:latin typeface="+mj-ea"/>
                <a:ea typeface="+mj-ea"/>
              </a:rPr>
              <a:t>三</a:t>
            </a:r>
            <a:r>
              <a:rPr lang="zh-CN" sz="2400" b="1" dirty="0" smtClean="0">
                <a:latin typeface="+mj-ea"/>
                <a:ea typeface="+mj-ea"/>
              </a:rPr>
              <a:t>种形式</a:t>
            </a:r>
            <a:r>
              <a:rPr lang="zh-CN" altLang="en-US" sz="2400" b="1" dirty="0" smtClean="0">
                <a:latin typeface="+mj-ea"/>
                <a:ea typeface="+mj-ea"/>
              </a:rPr>
              <a:t>：</a:t>
            </a:r>
            <a:endParaRPr lang="en-US" altLang="zh-CN" sz="2400" b="1" dirty="0" smtClean="0">
              <a:latin typeface="+mj-ea"/>
              <a:ea typeface="+mj-ea"/>
            </a:endParaRPr>
          </a:p>
          <a:p>
            <a:pPr algn="ctr"/>
            <a:r>
              <a:rPr lang="zh-CN" altLang="en-US" sz="2400" b="1" dirty="0" smtClean="0">
                <a:latin typeface="+mj-ea"/>
                <a:ea typeface="+mj-ea"/>
              </a:rPr>
              <a:t>全局</a:t>
            </a:r>
            <a:endParaRPr lang="zh-CN" sz="2400" b="1" dirty="0">
              <a:latin typeface="+mj-ea"/>
              <a:ea typeface="+mj-ea"/>
            </a:endParaRPr>
          </a:p>
        </p:txBody>
      </p:sp>
      <p:sp>
        <p:nvSpPr>
          <p:cNvPr id="28" name="下箭头 27"/>
          <p:cNvSpPr/>
          <p:nvPr/>
        </p:nvSpPr>
        <p:spPr>
          <a:xfrm rot="10800000">
            <a:off x="2339752" y="3284984"/>
            <a:ext cx="720080" cy="36004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2"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121</a:t>
            </a:fld>
            <a:endParaRPr lang="en-US" altLang="zh-CN" dirty="0"/>
          </a:p>
        </p:txBody>
      </p:sp>
    </p:spTree>
    <p:extLst>
      <p:ext uri="{BB962C8B-B14F-4D97-AF65-F5344CB8AC3E}">
        <p14:creationId xmlns:p14="http://schemas.microsoft.com/office/powerpoint/2010/main" val="3179418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left)">
                                      <p:cBhvr>
                                        <p:cTn id="7" dur="1000"/>
                                        <p:tgtEl>
                                          <p:spTgt spid="44037"/>
                                        </p:tgtEl>
                                      </p:cBhvr>
                                    </p:animEffect>
                                  </p:childTnLst>
                                </p:cTn>
                              </p:par>
                              <p:par>
                                <p:cTn id="8" presetID="22" presetClass="entr" presetSubtype="8" fill="hold" nodeType="withEffect">
                                  <p:stCondLst>
                                    <p:cond delay="0"/>
                                  </p:stCondLst>
                                  <p:childTnLst>
                                    <p:set>
                                      <p:cBhvr>
                                        <p:cTn id="9" dur="1" fill="hold">
                                          <p:stCondLst>
                                            <p:cond delay="0"/>
                                          </p:stCondLst>
                                        </p:cTn>
                                        <p:tgtEl>
                                          <p:spTgt spid="44052"/>
                                        </p:tgtEl>
                                        <p:attrNameLst>
                                          <p:attrName>style.visibility</p:attrName>
                                        </p:attrNameLst>
                                      </p:cBhvr>
                                      <p:to>
                                        <p:strVal val="visible"/>
                                      </p:to>
                                    </p:set>
                                    <p:animEffect transition="in" filter="wipe(left)">
                                      <p:cBhvr>
                                        <p:cTn id="10" dur="1000"/>
                                        <p:tgtEl>
                                          <p:spTgt spid="4405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4041"/>
                                        </p:tgtEl>
                                        <p:attrNameLst>
                                          <p:attrName>style.visibility</p:attrName>
                                        </p:attrNameLst>
                                      </p:cBhvr>
                                      <p:to>
                                        <p:strVal val="visible"/>
                                      </p:to>
                                    </p:set>
                                    <p:animEffect transition="in" filter="wipe(left)">
                                      <p:cBhvr>
                                        <p:cTn id="15" dur="1000"/>
                                        <p:tgtEl>
                                          <p:spTgt spid="44041"/>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40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1" grpId="0" autoUpdateAnimBg="0"/>
      <p:bldP spid="44043" grpId="0"/>
      <p:bldP spid="27" grpId="0" animBg="1"/>
      <p:bldP spid="2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标题 35"/>
          <p:cNvSpPr>
            <a:spLocks noGrp="1"/>
          </p:cNvSpPr>
          <p:nvPr>
            <p:ph type="title"/>
          </p:nvPr>
        </p:nvSpPr>
        <p:spPr/>
        <p:txBody>
          <a:bodyPr/>
          <a:lstStyle/>
          <a:p>
            <a:r>
              <a:rPr lang="zh-CN" altLang="en-US" dirty="0" smtClean="0"/>
              <a:t>互信息的性质</a:t>
            </a:r>
            <a:r>
              <a:rPr lang="en-US" altLang="zh-CN" dirty="0" smtClean="0"/>
              <a:t>3</a:t>
            </a:r>
            <a:endParaRPr lang="zh-CN" altLang="en-US" dirty="0"/>
          </a:p>
        </p:txBody>
      </p:sp>
      <p:grpSp>
        <p:nvGrpSpPr>
          <p:cNvPr id="2" name="Group 6"/>
          <p:cNvGrpSpPr>
            <a:grpSpLocks/>
          </p:cNvGrpSpPr>
          <p:nvPr/>
        </p:nvGrpSpPr>
        <p:grpSpPr bwMode="auto">
          <a:xfrm>
            <a:off x="790128" y="1697038"/>
            <a:ext cx="7670800" cy="1016000"/>
            <a:chOff x="0" y="0"/>
            <a:chExt cx="4832" cy="640"/>
          </a:xfrm>
        </p:grpSpPr>
        <p:sp>
          <p:nvSpPr>
            <p:cNvPr id="45063" name="Rectangle 7"/>
            <p:cNvSpPr>
              <a:spLocks noChangeArrowheads="1"/>
            </p:cNvSpPr>
            <p:nvPr/>
          </p:nvSpPr>
          <p:spPr bwMode="auto">
            <a:xfrm>
              <a:off x="0" y="136"/>
              <a:ext cx="2265" cy="291"/>
            </a:xfrm>
            <a:prstGeom prst="rect">
              <a:avLst/>
            </a:prstGeom>
            <a:noFill/>
            <a:ln w="9525">
              <a:noFill/>
              <a:miter lim="800000"/>
              <a:headEnd/>
              <a:tailEnd/>
            </a:ln>
            <a:effectLst/>
          </p:spPr>
          <p:txBody>
            <a:bodyPr>
              <a:spAutoFit/>
            </a:bodyPr>
            <a:lstStyle/>
            <a:p>
              <a:r>
                <a:rPr lang="zh-CN" sz="2400" b="1" dirty="0">
                  <a:latin typeface="+mj-ea"/>
                  <a:ea typeface="+mj-ea"/>
                </a:rPr>
                <a:t>解释：</a:t>
              </a:r>
            </a:p>
          </p:txBody>
        </p:sp>
        <p:graphicFrame>
          <p:nvGraphicFramePr>
            <p:cNvPr id="45064" name="Object 8"/>
            <p:cNvGraphicFramePr>
              <a:graphicFrameLocks noChangeAspect="1"/>
            </p:cNvGraphicFramePr>
            <p:nvPr>
              <p:extLst>
                <p:ext uri="{D42A27DB-BD31-4B8C-83A1-F6EECF244321}">
                  <p14:modId xmlns:p14="http://schemas.microsoft.com/office/powerpoint/2010/main" val="1576040747"/>
                </p:ext>
              </p:extLst>
            </p:nvPr>
          </p:nvGraphicFramePr>
          <p:xfrm>
            <a:off x="723" y="6"/>
            <a:ext cx="2183" cy="634"/>
          </p:xfrm>
          <a:graphic>
            <a:graphicData uri="http://schemas.openxmlformats.org/presentationml/2006/ole">
              <mc:AlternateContent xmlns:mc="http://schemas.openxmlformats.org/markup-compatibility/2006">
                <mc:Choice xmlns:v="urn:schemas-microsoft-com:vml" Requires="v">
                  <p:oleObj spid="_x0000_s169842" name="Equation" r:id="rId3" imgW="1574640" imgH="457200" progId="Equation.DSMT4">
                    <p:embed/>
                  </p:oleObj>
                </mc:Choice>
                <mc:Fallback>
                  <p:oleObj name="Equation" r:id="rId3" imgW="1574640" imgH="457200" progId="Equation.DSMT4">
                    <p:embed/>
                    <p:pic>
                      <p:nvPicPr>
                        <p:cNvPr id="0" name=""/>
                        <p:cNvPicPr>
                          <a:picLocks noChangeAspect="1" noChangeArrowheads="1"/>
                        </p:cNvPicPr>
                        <p:nvPr/>
                      </p:nvPicPr>
                      <p:blipFill>
                        <a:blip r:embed="rId4"/>
                        <a:srcRect/>
                        <a:stretch>
                          <a:fillRect/>
                        </a:stretch>
                      </p:blipFill>
                      <p:spPr bwMode="auto">
                        <a:xfrm>
                          <a:off x="723" y="6"/>
                          <a:ext cx="2183" cy="63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65" name="Line 9"/>
            <p:cNvSpPr>
              <a:spLocks noChangeShapeType="1"/>
            </p:cNvSpPr>
            <p:nvPr/>
          </p:nvSpPr>
          <p:spPr bwMode="auto">
            <a:xfrm>
              <a:off x="2949" y="187"/>
              <a:ext cx="208" cy="0"/>
            </a:xfrm>
            <a:prstGeom prst="line">
              <a:avLst/>
            </a:prstGeom>
            <a:ln>
              <a:headEnd type="triangle" w="med" len="med"/>
              <a:tailEnd/>
            </a:ln>
          </p:spPr>
          <p:style>
            <a:lnRef idx="2">
              <a:schemeClr val="accent3"/>
            </a:lnRef>
            <a:fillRef idx="0">
              <a:schemeClr val="accent3"/>
            </a:fillRef>
            <a:effectRef idx="1">
              <a:schemeClr val="accent3"/>
            </a:effectRef>
            <a:fontRef idx="minor">
              <a:schemeClr val="tx1"/>
            </a:fontRef>
          </p:style>
          <p:txBody>
            <a:bodyPr/>
            <a:lstStyle/>
            <a:p>
              <a:endParaRPr lang="zh-CN" altLang="en-US" sz="2400" b="1">
                <a:latin typeface="+mj-ea"/>
                <a:ea typeface="+mj-ea"/>
              </a:endParaRPr>
            </a:p>
          </p:txBody>
        </p:sp>
        <p:sp>
          <p:nvSpPr>
            <p:cNvPr id="45066" name="Rectangle 10"/>
            <p:cNvSpPr>
              <a:spLocks noChangeArrowheads="1"/>
            </p:cNvSpPr>
            <p:nvPr/>
          </p:nvSpPr>
          <p:spPr bwMode="auto">
            <a:xfrm>
              <a:off x="3202" y="0"/>
              <a:ext cx="1630" cy="291"/>
            </a:xfrm>
            <a:prstGeom prst="rect">
              <a:avLst/>
            </a:prstGeom>
            <a:noFill/>
            <a:ln w="9525">
              <a:noFill/>
              <a:miter lim="800000"/>
              <a:headEnd/>
              <a:tailEnd/>
            </a:ln>
            <a:effectLst/>
          </p:spPr>
          <p:txBody>
            <a:bodyPr wrap="square">
              <a:spAutoFit/>
            </a:bodyPr>
            <a:lstStyle/>
            <a:p>
              <a:r>
                <a:rPr lang="zh-CN" sz="2400" b="1" dirty="0">
                  <a:latin typeface="+mj-ea"/>
                  <a:ea typeface="+mj-ea"/>
                </a:rPr>
                <a:t>后验概率</a:t>
              </a:r>
            </a:p>
          </p:txBody>
        </p:sp>
        <p:sp>
          <p:nvSpPr>
            <p:cNvPr id="45067" name="Line 11"/>
            <p:cNvSpPr>
              <a:spLocks noChangeShapeType="1"/>
            </p:cNvSpPr>
            <p:nvPr/>
          </p:nvSpPr>
          <p:spPr bwMode="auto">
            <a:xfrm>
              <a:off x="2949" y="508"/>
              <a:ext cx="208" cy="0"/>
            </a:xfrm>
            <a:prstGeom prst="line">
              <a:avLst/>
            </a:prstGeom>
            <a:ln>
              <a:headEnd type="triangle" w="med" len="med"/>
              <a:tailEnd/>
            </a:ln>
          </p:spPr>
          <p:style>
            <a:lnRef idx="2">
              <a:schemeClr val="accent3"/>
            </a:lnRef>
            <a:fillRef idx="0">
              <a:schemeClr val="accent3"/>
            </a:fillRef>
            <a:effectRef idx="1">
              <a:schemeClr val="accent3"/>
            </a:effectRef>
            <a:fontRef idx="minor">
              <a:schemeClr val="tx1"/>
            </a:fontRef>
          </p:style>
          <p:txBody>
            <a:bodyPr/>
            <a:lstStyle/>
            <a:p>
              <a:endParaRPr lang="zh-CN" altLang="en-US" sz="2400" b="1">
                <a:latin typeface="+mj-ea"/>
                <a:ea typeface="+mj-ea"/>
              </a:endParaRPr>
            </a:p>
          </p:txBody>
        </p:sp>
        <p:sp>
          <p:nvSpPr>
            <p:cNvPr id="45068" name="Rectangle 12"/>
            <p:cNvSpPr>
              <a:spLocks noChangeArrowheads="1"/>
            </p:cNvSpPr>
            <p:nvPr/>
          </p:nvSpPr>
          <p:spPr bwMode="auto">
            <a:xfrm>
              <a:off x="3202" y="321"/>
              <a:ext cx="1584" cy="291"/>
            </a:xfrm>
            <a:prstGeom prst="rect">
              <a:avLst/>
            </a:prstGeom>
            <a:noFill/>
            <a:ln w="9525">
              <a:noFill/>
              <a:miter lim="800000"/>
              <a:headEnd/>
              <a:tailEnd/>
            </a:ln>
            <a:effectLst/>
          </p:spPr>
          <p:txBody>
            <a:bodyPr wrap="square">
              <a:spAutoFit/>
            </a:bodyPr>
            <a:lstStyle/>
            <a:p>
              <a:r>
                <a:rPr lang="zh-CN" sz="2400" b="1">
                  <a:latin typeface="+mj-ea"/>
                  <a:ea typeface="+mj-ea"/>
                </a:rPr>
                <a:t>先验概率</a:t>
              </a:r>
            </a:p>
          </p:txBody>
        </p:sp>
      </p:grpSp>
      <p:grpSp>
        <p:nvGrpSpPr>
          <p:cNvPr id="3" name="Group 13"/>
          <p:cNvGrpSpPr>
            <a:grpSpLocks/>
          </p:cNvGrpSpPr>
          <p:nvPr/>
        </p:nvGrpSpPr>
        <p:grpSpPr bwMode="auto">
          <a:xfrm>
            <a:off x="721791" y="2863850"/>
            <a:ext cx="8128000" cy="1974851"/>
            <a:chOff x="0" y="0"/>
            <a:chExt cx="5120" cy="1244"/>
          </a:xfrm>
        </p:grpSpPr>
        <p:grpSp>
          <p:nvGrpSpPr>
            <p:cNvPr id="4" name="Group 14"/>
            <p:cNvGrpSpPr>
              <a:grpSpLocks/>
            </p:cNvGrpSpPr>
            <p:nvPr/>
          </p:nvGrpSpPr>
          <p:grpSpPr bwMode="auto">
            <a:xfrm>
              <a:off x="0" y="0"/>
              <a:ext cx="4739" cy="360"/>
              <a:chOff x="0" y="0"/>
              <a:chExt cx="4739" cy="360"/>
            </a:xfrm>
          </p:grpSpPr>
          <p:sp>
            <p:nvSpPr>
              <p:cNvPr id="45071" name="Rectangle 15"/>
              <p:cNvSpPr>
                <a:spLocks noChangeArrowheads="1"/>
              </p:cNvSpPr>
              <p:nvPr/>
            </p:nvSpPr>
            <p:spPr bwMode="auto">
              <a:xfrm>
                <a:off x="0" y="1"/>
                <a:ext cx="4739" cy="291"/>
              </a:xfrm>
              <a:prstGeom prst="rect">
                <a:avLst/>
              </a:prstGeom>
              <a:noFill/>
              <a:ln w="9525">
                <a:noFill/>
                <a:miter lim="800000"/>
                <a:headEnd/>
                <a:tailEnd/>
              </a:ln>
              <a:effectLst/>
            </p:spPr>
            <p:txBody>
              <a:bodyPr wrap="square">
                <a:spAutoFit/>
              </a:bodyPr>
              <a:lstStyle/>
              <a:p>
                <a:r>
                  <a:rPr lang="zh-CN" sz="2400" b="1">
                    <a:latin typeface="+mj-ea"/>
                    <a:ea typeface="+mj-ea"/>
                  </a:rPr>
                  <a:t>当                            时，</a:t>
                </a:r>
              </a:p>
            </p:txBody>
          </p:sp>
          <p:graphicFrame>
            <p:nvGraphicFramePr>
              <p:cNvPr id="45072" name="Object 16"/>
              <p:cNvGraphicFramePr>
                <a:graphicFrameLocks noChangeAspect="1"/>
              </p:cNvGraphicFramePr>
              <p:nvPr>
                <p:extLst>
                  <p:ext uri="{D42A27DB-BD31-4B8C-83A1-F6EECF244321}">
                    <p14:modId xmlns:p14="http://schemas.microsoft.com/office/powerpoint/2010/main" val="3345366374"/>
                  </p:ext>
                </p:extLst>
              </p:nvPr>
            </p:nvGraphicFramePr>
            <p:xfrm>
              <a:off x="257" y="0"/>
              <a:ext cx="1592" cy="336"/>
            </p:xfrm>
            <a:graphic>
              <a:graphicData uri="http://schemas.openxmlformats.org/presentationml/2006/ole">
                <mc:AlternateContent xmlns:mc="http://schemas.openxmlformats.org/markup-compatibility/2006">
                  <mc:Choice xmlns:v="urn:schemas-microsoft-com:vml" Requires="v">
                    <p:oleObj spid="_x0000_s169843" name="Equation" r:id="rId5" imgW="1143000" imgH="241200" progId="Equation.DSMT4">
                      <p:embed/>
                    </p:oleObj>
                  </mc:Choice>
                  <mc:Fallback>
                    <p:oleObj name="Equation" r:id="rId5" imgW="1143000" imgH="241200" progId="Equation.DSMT4">
                      <p:embed/>
                      <p:pic>
                        <p:nvPicPr>
                          <p:cNvPr id="0" name=""/>
                          <p:cNvPicPr>
                            <a:picLocks noChangeAspect="1" noChangeArrowheads="1"/>
                          </p:cNvPicPr>
                          <p:nvPr/>
                        </p:nvPicPr>
                        <p:blipFill>
                          <a:blip r:embed="rId6"/>
                          <a:srcRect/>
                          <a:stretch>
                            <a:fillRect/>
                          </a:stretch>
                        </p:blipFill>
                        <p:spPr bwMode="auto">
                          <a:xfrm>
                            <a:off x="257" y="0"/>
                            <a:ext cx="1592"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73" name="Object 17"/>
              <p:cNvGraphicFramePr>
                <a:graphicFrameLocks noChangeAspect="1"/>
              </p:cNvGraphicFramePr>
              <p:nvPr>
                <p:extLst>
                  <p:ext uri="{D42A27DB-BD31-4B8C-83A1-F6EECF244321}">
                    <p14:modId xmlns:p14="http://schemas.microsoft.com/office/powerpoint/2010/main" val="3498925363"/>
                  </p:ext>
                </p:extLst>
              </p:nvPr>
            </p:nvGraphicFramePr>
            <p:xfrm>
              <a:off x="2189" y="24"/>
              <a:ext cx="1129" cy="336"/>
            </p:xfrm>
            <a:graphic>
              <a:graphicData uri="http://schemas.openxmlformats.org/presentationml/2006/ole">
                <mc:AlternateContent xmlns:mc="http://schemas.openxmlformats.org/markup-compatibility/2006">
                  <mc:Choice xmlns:v="urn:schemas-microsoft-com:vml" Requires="v">
                    <p:oleObj spid="_x0000_s169844" name="Equation" r:id="rId7" imgW="812520" imgH="241200" progId="Equation.DSMT4">
                      <p:embed/>
                    </p:oleObj>
                  </mc:Choice>
                  <mc:Fallback>
                    <p:oleObj name="Equation" r:id="rId7" imgW="812520" imgH="241200" progId="Equation.DSMT4">
                      <p:embed/>
                      <p:pic>
                        <p:nvPicPr>
                          <p:cNvPr id="0" name=""/>
                          <p:cNvPicPr>
                            <a:picLocks noChangeAspect="1" noChangeArrowheads="1"/>
                          </p:cNvPicPr>
                          <p:nvPr/>
                        </p:nvPicPr>
                        <p:blipFill>
                          <a:blip r:embed="rId8"/>
                          <a:srcRect/>
                          <a:stretch>
                            <a:fillRect/>
                          </a:stretch>
                        </p:blipFill>
                        <p:spPr bwMode="auto">
                          <a:xfrm>
                            <a:off x="2189" y="24"/>
                            <a:ext cx="1129"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8"/>
            <p:cNvGrpSpPr>
              <a:grpSpLocks/>
            </p:cNvGrpSpPr>
            <p:nvPr/>
          </p:nvGrpSpPr>
          <p:grpSpPr bwMode="auto">
            <a:xfrm>
              <a:off x="0" y="473"/>
              <a:ext cx="5120" cy="771"/>
              <a:chOff x="0" y="0"/>
              <a:chExt cx="5120" cy="771"/>
            </a:xfrm>
          </p:grpSpPr>
          <p:sp>
            <p:nvSpPr>
              <p:cNvPr id="45075" name="Rectangle 19"/>
              <p:cNvSpPr>
                <a:spLocks noChangeArrowheads="1"/>
              </p:cNvSpPr>
              <p:nvPr/>
            </p:nvSpPr>
            <p:spPr bwMode="auto">
              <a:xfrm>
                <a:off x="0" y="0"/>
                <a:ext cx="2383" cy="291"/>
              </a:xfrm>
              <a:prstGeom prst="rect">
                <a:avLst/>
              </a:prstGeom>
              <a:noFill/>
              <a:ln w="9525">
                <a:noFill/>
                <a:miter lim="800000"/>
                <a:headEnd/>
                <a:tailEnd/>
              </a:ln>
              <a:effectLst/>
            </p:spPr>
            <p:txBody>
              <a:bodyPr>
                <a:spAutoFit/>
              </a:bodyPr>
              <a:lstStyle/>
              <a:p>
                <a:r>
                  <a:rPr lang="zh-CN" sz="2400" b="1">
                    <a:latin typeface="+mj-ea"/>
                    <a:ea typeface="+mj-ea"/>
                  </a:rPr>
                  <a:t>所表达的含义：</a:t>
                </a:r>
              </a:p>
            </p:txBody>
          </p:sp>
          <p:graphicFrame>
            <p:nvGraphicFramePr>
              <p:cNvPr id="45076" name="Object 20"/>
              <p:cNvGraphicFramePr>
                <a:graphicFrameLocks noChangeAspect="1"/>
              </p:cNvGraphicFramePr>
              <p:nvPr>
                <p:extLst>
                  <p:ext uri="{D42A27DB-BD31-4B8C-83A1-F6EECF244321}">
                    <p14:modId xmlns:p14="http://schemas.microsoft.com/office/powerpoint/2010/main" val="3125803012"/>
                  </p:ext>
                </p:extLst>
              </p:nvPr>
            </p:nvGraphicFramePr>
            <p:xfrm>
              <a:off x="1573" y="31"/>
              <a:ext cx="3547" cy="335"/>
            </p:xfrm>
            <a:graphic>
              <a:graphicData uri="http://schemas.openxmlformats.org/presentationml/2006/ole">
                <mc:AlternateContent xmlns:mc="http://schemas.openxmlformats.org/markup-compatibility/2006">
                  <mc:Choice xmlns:v="urn:schemas-microsoft-com:vml" Requires="v">
                    <p:oleObj spid="_x0000_s169845" name="Equation" r:id="rId9" imgW="2552400" imgH="241200" progId="Equation.DSMT4">
                      <p:embed/>
                    </p:oleObj>
                  </mc:Choice>
                  <mc:Fallback>
                    <p:oleObj name="Equation" r:id="rId9" imgW="2552400" imgH="241200" progId="Equation.DSMT4">
                      <p:embed/>
                      <p:pic>
                        <p:nvPicPr>
                          <p:cNvPr id="0" name=""/>
                          <p:cNvPicPr>
                            <a:picLocks noChangeAspect="1" noChangeArrowheads="1"/>
                          </p:cNvPicPr>
                          <p:nvPr/>
                        </p:nvPicPr>
                        <p:blipFill>
                          <a:blip r:embed="rId10"/>
                          <a:srcRect/>
                          <a:stretch>
                            <a:fillRect/>
                          </a:stretch>
                        </p:blipFill>
                        <p:spPr bwMode="auto">
                          <a:xfrm>
                            <a:off x="1573" y="31"/>
                            <a:ext cx="3547" cy="3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77" name="Line 21"/>
              <p:cNvSpPr>
                <a:spLocks noChangeShapeType="1"/>
              </p:cNvSpPr>
              <p:nvPr/>
            </p:nvSpPr>
            <p:spPr bwMode="auto">
              <a:xfrm flipH="1">
                <a:off x="2875" y="339"/>
                <a:ext cx="144" cy="144"/>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45078" name="Line 22"/>
              <p:cNvSpPr>
                <a:spLocks noChangeShapeType="1"/>
              </p:cNvSpPr>
              <p:nvPr/>
            </p:nvSpPr>
            <p:spPr bwMode="auto">
              <a:xfrm flipH="1">
                <a:off x="4268" y="339"/>
                <a:ext cx="144" cy="144"/>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45079" name="Rectangle 23"/>
              <p:cNvSpPr>
                <a:spLocks noChangeArrowheads="1"/>
              </p:cNvSpPr>
              <p:nvPr/>
            </p:nvSpPr>
            <p:spPr bwMode="auto">
              <a:xfrm>
                <a:off x="1840" y="480"/>
                <a:ext cx="1870" cy="291"/>
              </a:xfrm>
              <a:prstGeom prst="rect">
                <a:avLst/>
              </a:prstGeom>
              <a:noFill/>
              <a:ln w="9525">
                <a:noFill/>
                <a:miter lim="800000"/>
                <a:headEnd/>
                <a:tailEnd/>
              </a:ln>
              <a:effectLst/>
            </p:spPr>
            <p:txBody>
              <a:bodyPr>
                <a:spAutoFit/>
              </a:bodyPr>
              <a:lstStyle/>
              <a:p>
                <a:r>
                  <a:rPr lang="zh-CN" sz="2400" b="1" dirty="0">
                    <a:solidFill>
                      <a:srgbClr val="FF0000"/>
                    </a:solidFill>
                    <a:latin typeface="+mj-ea"/>
                    <a:ea typeface="+mj-ea"/>
                  </a:rPr>
                  <a:t>先验不确定度</a:t>
                </a:r>
              </a:p>
            </p:txBody>
          </p:sp>
          <p:sp>
            <p:nvSpPr>
              <p:cNvPr id="45080" name="Rectangle 24"/>
              <p:cNvSpPr>
                <a:spLocks noChangeArrowheads="1"/>
              </p:cNvSpPr>
              <p:nvPr/>
            </p:nvSpPr>
            <p:spPr bwMode="auto">
              <a:xfrm>
                <a:off x="3521" y="480"/>
                <a:ext cx="1535" cy="291"/>
              </a:xfrm>
              <a:prstGeom prst="rect">
                <a:avLst/>
              </a:prstGeom>
              <a:noFill/>
              <a:ln w="9525">
                <a:noFill/>
                <a:miter lim="800000"/>
                <a:headEnd/>
                <a:tailEnd/>
              </a:ln>
              <a:effectLst/>
            </p:spPr>
            <p:txBody>
              <a:bodyPr wrap="square">
                <a:spAutoFit/>
              </a:bodyPr>
              <a:lstStyle/>
              <a:p>
                <a:r>
                  <a:rPr lang="zh-CN" sz="2400" b="1" dirty="0">
                    <a:solidFill>
                      <a:srgbClr val="FF0000"/>
                    </a:solidFill>
                    <a:latin typeface="+mj-ea"/>
                    <a:ea typeface="+mj-ea"/>
                  </a:rPr>
                  <a:t>后验不确定度</a:t>
                </a:r>
              </a:p>
            </p:txBody>
          </p:sp>
        </p:grpSp>
      </p:grpSp>
      <p:graphicFrame>
        <p:nvGraphicFramePr>
          <p:cNvPr id="45081" name="Object 25"/>
          <p:cNvGraphicFramePr>
            <a:graphicFrameLocks noChangeAspect="1"/>
          </p:cNvGraphicFramePr>
          <p:nvPr/>
        </p:nvGraphicFramePr>
        <p:xfrm>
          <a:off x="5621338" y="4530725"/>
          <a:ext cx="307975" cy="280988"/>
        </p:xfrm>
        <a:graphic>
          <a:graphicData uri="http://schemas.openxmlformats.org/presentationml/2006/ole">
            <mc:AlternateContent xmlns:mc="http://schemas.openxmlformats.org/markup-compatibility/2006">
              <mc:Choice xmlns:v="urn:schemas-microsoft-com:vml" Requires="v">
                <p:oleObj spid="_x0000_s169846" r:id="rId11" imgW="139397" imgH="126725" progId="Equation.DSMT4">
                  <p:embed/>
                </p:oleObj>
              </mc:Choice>
              <mc:Fallback>
                <p:oleObj r:id="rId11" imgW="139397" imgH="12672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1338" y="4530725"/>
                        <a:ext cx="307975" cy="2809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083" name="Rectangle 27"/>
          <p:cNvSpPr>
            <a:spLocks noChangeArrowheads="1"/>
          </p:cNvSpPr>
          <p:nvPr/>
        </p:nvSpPr>
        <p:spPr bwMode="auto">
          <a:xfrm>
            <a:off x="827584" y="5253007"/>
            <a:ext cx="7960245" cy="1200329"/>
          </a:xfrm>
          <a:prstGeom prst="rect">
            <a:avLst/>
          </a:prstGeom>
          <a:noFill/>
          <a:ln w="9525">
            <a:noFill/>
            <a:miter lim="800000"/>
            <a:headEnd/>
            <a:tailEnd/>
          </a:ln>
          <a:effectLst/>
        </p:spPr>
        <p:txBody>
          <a:bodyPr wrap="square">
            <a:spAutoFit/>
          </a:bodyPr>
          <a:lstStyle/>
          <a:p>
            <a:r>
              <a:rPr lang="zh-CN" sz="2400" b="1" dirty="0">
                <a:latin typeface="+mj-ea"/>
                <a:ea typeface="+mj-ea"/>
              </a:rPr>
              <a:t>当收到 </a:t>
            </a:r>
            <a:r>
              <a:rPr lang="en-US" altLang="zh-CN" sz="2400" b="1" i="1" dirty="0" err="1" smtClean="0">
                <a:latin typeface="Times New Roman" pitchFamily="18" charset="0"/>
                <a:cs typeface="Times New Roman" pitchFamily="18" charset="0"/>
              </a:rPr>
              <a:t>y</a:t>
            </a:r>
            <a:r>
              <a:rPr lang="en-US" altLang="zh-CN" sz="2400" b="1" i="1" baseline="-25000" dirty="0" err="1" smtClean="0">
                <a:latin typeface="Times New Roman" pitchFamily="18" charset="0"/>
                <a:cs typeface="Times New Roman" pitchFamily="18" charset="0"/>
              </a:rPr>
              <a:t>j</a:t>
            </a:r>
            <a:r>
              <a:rPr lang="zh-CN" sz="2400" b="1" dirty="0" smtClean="0">
                <a:latin typeface="+mj-ea"/>
                <a:ea typeface="+mj-ea"/>
              </a:rPr>
              <a:t>后</a:t>
            </a:r>
            <a:r>
              <a:rPr lang="zh-CN" sz="2400" b="1" dirty="0">
                <a:latin typeface="+mj-ea"/>
                <a:ea typeface="+mj-ea"/>
              </a:rPr>
              <a:t>，对 </a:t>
            </a:r>
            <a:r>
              <a:rPr lang="zh-CN" altLang="zh-CN" sz="2400" b="1" i="1" dirty="0" smtClean="0">
                <a:latin typeface="Times New Roman" pitchFamily="18" charset="0"/>
                <a:cs typeface="Times New Roman" pitchFamily="18" charset="0"/>
              </a:rPr>
              <a:t>x</a:t>
            </a:r>
            <a:r>
              <a:rPr lang="zh-CN" altLang="zh-CN" sz="2400" b="1" i="1" baseline="-25000" dirty="0" smtClean="0">
                <a:latin typeface="Times New Roman" pitchFamily="18" charset="0"/>
                <a:cs typeface="Times New Roman" pitchFamily="18" charset="0"/>
              </a:rPr>
              <a:t>i</a:t>
            </a:r>
            <a:r>
              <a:rPr lang="zh-CN" sz="2400" b="1" dirty="0" smtClean="0">
                <a:latin typeface="+mj-ea"/>
                <a:ea typeface="+mj-ea"/>
              </a:rPr>
              <a:t> </a:t>
            </a:r>
            <a:r>
              <a:rPr lang="zh-CN" sz="2400" b="1" dirty="0">
                <a:latin typeface="+mj-ea"/>
                <a:ea typeface="+mj-ea"/>
              </a:rPr>
              <a:t>是否会发生的不确定度不仅没有</a:t>
            </a:r>
            <a:r>
              <a:rPr lang="zh-CN" sz="2400" b="1" dirty="0" smtClean="0">
                <a:latin typeface="+mj-ea"/>
                <a:ea typeface="+mj-ea"/>
              </a:rPr>
              <a:t>减少</a:t>
            </a:r>
            <a:r>
              <a:rPr lang="zh-CN" sz="2400" b="1" dirty="0">
                <a:latin typeface="+mj-ea"/>
                <a:ea typeface="+mj-ea"/>
              </a:rPr>
              <a:t>，反而还增加了。这通常是由于通信过程中出现</a:t>
            </a:r>
            <a:r>
              <a:rPr lang="zh-CN" sz="2400" b="1" dirty="0" smtClean="0">
                <a:latin typeface="+mj-ea"/>
                <a:ea typeface="+mj-ea"/>
              </a:rPr>
              <a:t>传输</a:t>
            </a:r>
            <a:r>
              <a:rPr lang="zh-CN" sz="2400" b="1" dirty="0">
                <a:latin typeface="+mj-ea"/>
                <a:ea typeface="+mj-ea"/>
              </a:rPr>
              <a:t>错误或受到干扰所引起的。</a:t>
            </a:r>
          </a:p>
        </p:txBody>
      </p:sp>
      <p:sp>
        <p:nvSpPr>
          <p:cNvPr id="31" name="Rectangle 14"/>
          <p:cNvSpPr>
            <a:spLocks noChangeArrowheads="1"/>
          </p:cNvSpPr>
          <p:nvPr/>
        </p:nvSpPr>
        <p:spPr bwMode="auto">
          <a:xfrm>
            <a:off x="611560" y="1095127"/>
            <a:ext cx="52768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3. </a:t>
            </a:r>
            <a:r>
              <a:rPr lang="zh-CN" sz="2400" b="1" dirty="0">
                <a:solidFill>
                  <a:srgbClr val="0000FF"/>
                </a:solidFill>
                <a:latin typeface="+mj-ea"/>
                <a:ea typeface="+mj-ea"/>
              </a:rPr>
              <a:t>互信息</a:t>
            </a:r>
            <a:r>
              <a:rPr lang="zh-CN" sz="2400" b="1" dirty="0" smtClean="0">
                <a:solidFill>
                  <a:srgbClr val="0000FF"/>
                </a:solidFill>
                <a:latin typeface="+mj-ea"/>
                <a:ea typeface="+mj-ea"/>
              </a:rPr>
              <a:t>量可</a:t>
            </a:r>
            <a:r>
              <a:rPr lang="zh-CN" sz="2400" b="1" dirty="0">
                <a:solidFill>
                  <a:srgbClr val="0000FF"/>
                </a:solidFill>
                <a:latin typeface="+mj-ea"/>
                <a:ea typeface="+mj-ea"/>
              </a:rPr>
              <a:t>负</a:t>
            </a:r>
          </a:p>
        </p:txBody>
      </p:sp>
      <p:sp>
        <p:nvSpPr>
          <p:cNvPr id="33" name="Rectangle 17"/>
          <p:cNvSpPr>
            <a:spLocks noChangeArrowheads="1"/>
          </p:cNvSpPr>
          <p:nvPr/>
        </p:nvSpPr>
        <p:spPr bwMode="auto">
          <a:xfrm>
            <a:off x="3059832" y="1124744"/>
            <a:ext cx="3888432" cy="461963"/>
          </a:xfrm>
          <a:prstGeom prst="rect">
            <a:avLst/>
          </a:prstGeom>
          <a:noFill/>
          <a:ln w="9525">
            <a:noFill/>
            <a:miter lim="800000"/>
            <a:headEnd/>
            <a:tailEnd/>
          </a:ln>
          <a:effectLst/>
        </p:spPr>
        <p:txBody>
          <a:bodyPr wrap="square">
            <a:spAutoFit/>
          </a:bodyPr>
          <a:lstStyle/>
          <a:p>
            <a:r>
              <a:rPr lang="zh-CN" sz="2400" b="1" dirty="0">
                <a:latin typeface="+mj-ea"/>
                <a:ea typeface="+mj-ea"/>
              </a:rPr>
              <a:t>对比：自信息量为非负值</a:t>
            </a:r>
          </a:p>
        </p:txBody>
      </p:sp>
      <p:sp>
        <p:nvSpPr>
          <p:cNvPr id="35" name="Rectangle 9"/>
          <p:cNvSpPr>
            <a:spLocks noChangeArrowheads="1"/>
          </p:cNvSpPr>
          <p:nvPr/>
        </p:nvSpPr>
        <p:spPr bwMode="auto">
          <a:xfrm>
            <a:off x="827584" y="4797152"/>
            <a:ext cx="2559050"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物理意义：</a:t>
            </a:r>
          </a:p>
        </p:txBody>
      </p:sp>
      <p:sp>
        <p:nvSpPr>
          <p:cNvPr id="28"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122</a:t>
            </a:fld>
            <a:endParaRPr lang="en-US" altLang="zh-CN" dirty="0"/>
          </a:p>
        </p:txBody>
      </p:sp>
    </p:spTree>
    <p:extLst>
      <p:ext uri="{BB962C8B-B14F-4D97-AF65-F5344CB8AC3E}">
        <p14:creationId xmlns:p14="http://schemas.microsoft.com/office/powerpoint/2010/main" val="7961512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5081"/>
                                        </p:tgtEl>
                                        <p:attrNameLst>
                                          <p:attrName>style.visibility</p:attrName>
                                        </p:attrNameLst>
                                      </p:cBhvr>
                                      <p:to>
                                        <p:strVal val="visible"/>
                                      </p:to>
                                    </p:set>
                                    <p:animEffect transition="in" filter="wipe(left)">
                                      <p:cBhvr>
                                        <p:cTn id="16" dur="1000"/>
                                        <p:tgtEl>
                                          <p:spTgt spid="4508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1000"/>
                                        <p:tgtEl>
                                          <p:spTgt spid="3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45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3" grpId="0"/>
      <p:bldP spid="35"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C. </a:t>
            </a:r>
            <a:r>
              <a:rPr lang="zh-CN" altLang="en-US" dirty="0" smtClean="0"/>
              <a:t>条件互信息量和联合互信息量</a:t>
            </a:r>
            <a:endParaRPr lang="zh-CN" altLang="en-US" dirty="0"/>
          </a:p>
        </p:txBody>
      </p:sp>
      <p:sp>
        <p:nvSpPr>
          <p:cNvPr id="5" name="内容占位符 4"/>
          <p:cNvSpPr>
            <a:spLocks noGrp="1"/>
          </p:cNvSpPr>
          <p:nvPr>
            <p:ph idx="1"/>
          </p:nvPr>
        </p:nvSpPr>
        <p:spPr/>
        <p:txBody>
          <a:bodyPr>
            <a:normAutofit/>
          </a:bodyPr>
          <a:lstStyle/>
          <a:p>
            <a:r>
              <a:rPr lang="zh-CN" altLang="en-US" dirty="0" smtClean="0">
                <a:solidFill>
                  <a:srgbClr val="C00000"/>
                </a:solidFill>
              </a:rPr>
              <a:t>条件互信息量：</a:t>
            </a:r>
            <a:r>
              <a:rPr lang="zh-CN" altLang="zh-CN" sz="2400" dirty="0" smtClean="0"/>
              <a:t>在随机事件 </a:t>
            </a:r>
            <a:r>
              <a:rPr lang="en-US" altLang="zh-CN" sz="2400" i="1" dirty="0" err="1" smtClean="0">
                <a:latin typeface="Times New Roman" pitchFamily="18" charset="0"/>
                <a:cs typeface="Times New Roman" pitchFamily="18" charset="0"/>
              </a:rPr>
              <a:t>z</a:t>
            </a:r>
            <a:r>
              <a:rPr lang="en-US" altLang="zh-CN" sz="2400" i="1" baseline="-25000" dirty="0" err="1" smtClean="0">
                <a:latin typeface="Times New Roman" pitchFamily="18" charset="0"/>
                <a:cs typeface="Times New Roman" pitchFamily="18" charset="0"/>
              </a:rPr>
              <a:t>k</a:t>
            </a:r>
            <a:r>
              <a:rPr lang="zh-CN" altLang="zh-CN" sz="2400" dirty="0" smtClean="0"/>
              <a:t>  已经发生的条件下，随机事件 </a:t>
            </a:r>
            <a:r>
              <a:rPr lang="en-US" altLang="zh-CN" sz="2400" i="1" dirty="0" err="1" smtClean="0">
                <a:latin typeface="Times New Roman" pitchFamily="18" charset="0"/>
                <a:cs typeface="Times New Roman" pitchFamily="18" charset="0"/>
              </a:rPr>
              <a:t>y</a:t>
            </a:r>
            <a:r>
              <a:rPr lang="en-US" altLang="zh-CN" sz="2400" i="1" baseline="-25000" dirty="0" err="1" smtClean="0">
                <a:latin typeface="Times New Roman" pitchFamily="18" charset="0"/>
                <a:cs typeface="Times New Roman" pitchFamily="18" charset="0"/>
              </a:rPr>
              <a:t>j</a:t>
            </a:r>
            <a:r>
              <a:rPr lang="zh-CN" altLang="zh-CN" sz="2400" dirty="0" smtClean="0"/>
              <a:t> 发生后，所间接提供的随机事件</a:t>
            </a:r>
            <a:r>
              <a:rPr lang="en-US" altLang="zh-CN" sz="2400" dirty="0" smtClean="0"/>
              <a:t> </a:t>
            </a:r>
            <a:r>
              <a:rPr lang="zh-CN" altLang="zh-CN" sz="2400" i="1" dirty="0" smtClean="0">
                <a:latin typeface="Times New Roman" pitchFamily="18" charset="0"/>
                <a:cs typeface="Times New Roman" pitchFamily="18" charset="0"/>
              </a:rPr>
              <a:t>x</a:t>
            </a:r>
            <a:r>
              <a:rPr lang="zh-CN" altLang="zh-CN" sz="2400" i="1" baseline="-25000" dirty="0" smtClean="0">
                <a:latin typeface="Times New Roman" pitchFamily="18" charset="0"/>
                <a:cs typeface="Times New Roman" pitchFamily="18" charset="0"/>
              </a:rPr>
              <a:t>i</a:t>
            </a:r>
            <a:r>
              <a:rPr lang="zh-CN" altLang="zh-CN" sz="2400" dirty="0" smtClean="0"/>
              <a:t> 的信息（不确定度的消减）</a:t>
            </a:r>
            <a:endParaRPr lang="en-US" altLang="zh-CN" sz="2400" dirty="0" smtClean="0"/>
          </a:p>
          <a:p>
            <a:r>
              <a:rPr lang="zh-CN" altLang="en-US" dirty="0" smtClean="0">
                <a:solidFill>
                  <a:srgbClr val="0000FF"/>
                </a:solidFill>
              </a:rPr>
              <a:t>数学表达式</a:t>
            </a:r>
            <a:endParaRPr lang="en-US" altLang="zh-CN" dirty="0" smtClean="0">
              <a:solidFill>
                <a:srgbClr val="0000FF"/>
              </a:solidFill>
            </a:endParaRPr>
          </a:p>
          <a:p>
            <a:endParaRPr lang="en-US" altLang="zh-CN" dirty="0" smtClean="0">
              <a:solidFill>
                <a:srgbClr val="FFFFFF"/>
              </a:solidFill>
            </a:endParaRPr>
          </a:p>
          <a:p>
            <a:r>
              <a:rPr lang="zh-CN" altLang="en-US" dirty="0" smtClean="0">
                <a:solidFill>
                  <a:srgbClr val="C00000"/>
                </a:solidFill>
              </a:rPr>
              <a:t>联合互信息量：</a:t>
            </a:r>
            <a:r>
              <a:rPr lang="zh-CN" altLang="zh-CN" dirty="0" smtClean="0"/>
              <a:t>联合事件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j</a:t>
            </a:r>
            <a:r>
              <a:rPr lang="en-US" altLang="zh-CN" i="1" baseline="-25000" dirty="0" smtClean="0">
                <a:latin typeface="Times New Roman" pitchFamily="18" charset="0"/>
                <a:cs typeface="Times New Roman" pitchFamily="18" charset="0"/>
              </a:rPr>
              <a:t> </a:t>
            </a:r>
            <a:r>
              <a:rPr lang="en-US" altLang="zh-CN" i="1" dirty="0" err="1" smtClean="0">
                <a:latin typeface="Times New Roman" pitchFamily="18" charset="0"/>
                <a:cs typeface="Times New Roman" pitchFamily="18" charset="0"/>
              </a:rPr>
              <a:t>z</a:t>
            </a:r>
            <a:r>
              <a:rPr lang="en-US" altLang="zh-CN" i="1" baseline="-25000" dirty="0" err="1" smtClean="0">
                <a:latin typeface="Times New Roman" pitchFamily="18" charset="0"/>
                <a:cs typeface="Times New Roman" pitchFamily="18" charset="0"/>
              </a:rPr>
              <a:t>k</a:t>
            </a:r>
            <a:r>
              <a:rPr lang="zh-CN" altLang="zh-CN" dirty="0" smtClean="0"/>
              <a:t> 发生后，所间接提供的另                   一个随机事件 </a:t>
            </a:r>
            <a:r>
              <a:rPr lang="zh-CN" altLang="zh-CN" i="1" dirty="0" smtClean="0">
                <a:latin typeface="Times New Roman" pitchFamily="18" charset="0"/>
                <a:cs typeface="Times New Roman" pitchFamily="18" charset="0"/>
              </a:rPr>
              <a:t>x</a:t>
            </a:r>
            <a:r>
              <a:rPr lang="zh-CN" altLang="zh-CN" i="1" baseline="-25000" dirty="0" smtClean="0">
                <a:latin typeface="Times New Roman" pitchFamily="18" charset="0"/>
                <a:cs typeface="Times New Roman" pitchFamily="18" charset="0"/>
              </a:rPr>
              <a:t>i</a:t>
            </a:r>
            <a:r>
              <a:rPr lang="zh-CN" altLang="zh-CN" dirty="0" smtClean="0"/>
              <a:t>  的信息（不确定度的消减）</a:t>
            </a:r>
            <a:endParaRPr lang="en-US" altLang="zh-CN" dirty="0" smtClean="0"/>
          </a:p>
          <a:p>
            <a:r>
              <a:rPr lang="zh-CN" altLang="en-US" dirty="0" smtClean="0">
                <a:solidFill>
                  <a:srgbClr val="0000FF"/>
                </a:solidFill>
              </a:rPr>
              <a:t>数学表达式</a:t>
            </a:r>
            <a:endParaRPr lang="zh-CN" altLang="en-US" dirty="0">
              <a:solidFill>
                <a:srgbClr val="0000FF"/>
              </a:solidFill>
            </a:endParaRPr>
          </a:p>
        </p:txBody>
      </p:sp>
      <p:sp>
        <p:nvSpPr>
          <p:cNvPr id="3" name="灯片编号占位符 2"/>
          <p:cNvSpPr>
            <a:spLocks noGrp="1"/>
          </p:cNvSpPr>
          <p:nvPr>
            <p:ph type="sldNum" sz="quarter" idx="12"/>
          </p:nvPr>
        </p:nvSpPr>
        <p:spPr/>
        <p:txBody>
          <a:bodyPr/>
          <a:lstStyle/>
          <a:p>
            <a:fld id="{E31375A4-56A4-47D6-9801-1991572033F7}" type="slidenum">
              <a:rPr lang="en-US" smtClean="0"/>
              <a:pPr/>
              <a:t>123</a:t>
            </a:fld>
            <a:endParaRPr lang="en-US"/>
          </a:p>
        </p:txBody>
      </p:sp>
      <p:graphicFrame>
        <p:nvGraphicFramePr>
          <p:cNvPr id="300034" name="Object 5"/>
          <p:cNvGraphicFramePr>
            <a:graphicFrameLocks noChangeAspect="1"/>
          </p:cNvGraphicFramePr>
          <p:nvPr>
            <p:extLst>
              <p:ext uri="{D42A27DB-BD31-4B8C-83A1-F6EECF244321}">
                <p14:modId xmlns:p14="http://schemas.microsoft.com/office/powerpoint/2010/main" val="4217552580"/>
              </p:ext>
            </p:extLst>
          </p:nvPr>
        </p:nvGraphicFramePr>
        <p:xfrm>
          <a:off x="2976154" y="2381250"/>
          <a:ext cx="3510371" cy="975742"/>
        </p:xfrm>
        <a:graphic>
          <a:graphicData uri="http://schemas.openxmlformats.org/presentationml/2006/ole">
            <mc:AlternateContent xmlns:mc="http://schemas.openxmlformats.org/markup-compatibility/2006">
              <mc:Choice xmlns:v="urn:schemas-microsoft-com:vml" Requires="v">
                <p:oleObj spid="_x0000_s170338" name="Equation" r:id="rId3" imgW="1803240" imgH="457200" progId="Equation.DSMT4">
                  <p:embed/>
                </p:oleObj>
              </mc:Choice>
              <mc:Fallback>
                <p:oleObj name="Equation" r:id="rId3" imgW="1803240" imgH="457200" progId="Equation.DSMT4">
                  <p:embed/>
                  <p:pic>
                    <p:nvPicPr>
                      <p:cNvPr id="0" name=""/>
                      <p:cNvPicPr>
                        <a:picLocks noChangeAspect="1" noChangeArrowheads="1"/>
                      </p:cNvPicPr>
                      <p:nvPr/>
                    </p:nvPicPr>
                    <p:blipFill>
                      <a:blip r:embed="rId4"/>
                      <a:srcRect/>
                      <a:stretch>
                        <a:fillRect/>
                      </a:stretch>
                    </p:blipFill>
                    <p:spPr bwMode="auto">
                      <a:xfrm>
                        <a:off x="2976154" y="2381250"/>
                        <a:ext cx="3510371" cy="975742"/>
                      </a:xfrm>
                      <a:prstGeom prst="rect">
                        <a:avLst/>
                      </a:prstGeom>
                      <a:noFill/>
                      <a:extLst/>
                    </p:spPr>
                  </p:pic>
                </p:oleObj>
              </mc:Fallback>
            </mc:AlternateContent>
          </a:graphicData>
        </a:graphic>
      </p:graphicFrame>
      <p:graphicFrame>
        <p:nvGraphicFramePr>
          <p:cNvPr id="300035" name="Object 10"/>
          <p:cNvGraphicFramePr>
            <a:graphicFrameLocks noChangeAspect="1"/>
          </p:cNvGraphicFramePr>
          <p:nvPr>
            <p:extLst>
              <p:ext uri="{D42A27DB-BD31-4B8C-83A1-F6EECF244321}">
                <p14:modId xmlns:p14="http://schemas.microsoft.com/office/powerpoint/2010/main" val="2478976515"/>
              </p:ext>
            </p:extLst>
          </p:nvPr>
        </p:nvGraphicFramePr>
        <p:xfrm>
          <a:off x="2876344" y="4826000"/>
          <a:ext cx="3362531" cy="979264"/>
        </p:xfrm>
        <a:graphic>
          <a:graphicData uri="http://schemas.openxmlformats.org/presentationml/2006/ole">
            <mc:AlternateContent xmlns:mc="http://schemas.openxmlformats.org/markup-compatibility/2006">
              <mc:Choice xmlns:v="urn:schemas-microsoft-com:vml" Requires="v">
                <p:oleObj spid="_x0000_s170339" name="Equation" r:id="rId5" imgW="1714320" imgH="457200" progId="Equation.DSMT4">
                  <p:embed/>
                </p:oleObj>
              </mc:Choice>
              <mc:Fallback>
                <p:oleObj name="Equation" r:id="rId5" imgW="1714320" imgH="457200" progId="Equation.DSMT4">
                  <p:embed/>
                  <p:pic>
                    <p:nvPicPr>
                      <p:cNvPr id="0" name=""/>
                      <p:cNvPicPr>
                        <a:picLocks noChangeAspect="1" noChangeArrowheads="1"/>
                      </p:cNvPicPr>
                      <p:nvPr/>
                    </p:nvPicPr>
                    <p:blipFill>
                      <a:blip r:embed="rId6"/>
                      <a:srcRect/>
                      <a:stretch>
                        <a:fillRect/>
                      </a:stretch>
                    </p:blipFill>
                    <p:spPr bwMode="auto">
                      <a:xfrm>
                        <a:off x="2876344" y="4826000"/>
                        <a:ext cx="3362531" cy="979264"/>
                      </a:xfrm>
                      <a:prstGeom prst="rect">
                        <a:avLst/>
                      </a:prstGeom>
                      <a:noFill/>
                      <a:extLst/>
                    </p:spPr>
                  </p:pic>
                </p:oleObj>
              </mc:Fallback>
            </mc:AlternateContent>
          </a:graphicData>
        </a:graphic>
      </p:graphicFrame>
      <p:cxnSp>
        <p:nvCxnSpPr>
          <p:cNvPr id="9" name="直接连接符 8"/>
          <p:cNvCxnSpPr/>
          <p:nvPr/>
        </p:nvCxnSpPr>
        <p:spPr>
          <a:xfrm>
            <a:off x="539552" y="3573016"/>
            <a:ext cx="792088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486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p:txBody>
          <a:bodyPr/>
          <a:lstStyle/>
          <a:p>
            <a:r>
              <a:rPr lang="zh-CN" altLang="en-US" dirty="0" smtClean="0"/>
              <a:t>三个互信息量的关系</a:t>
            </a:r>
          </a:p>
        </p:txBody>
      </p:sp>
      <p:sp>
        <p:nvSpPr>
          <p:cNvPr id="28678" name="Rectangle 3"/>
          <p:cNvSpPr>
            <a:spLocks noGrp="1" noChangeArrowheads="1"/>
          </p:cNvSpPr>
          <p:nvPr>
            <p:ph type="body" idx="1"/>
          </p:nvPr>
        </p:nvSpPr>
        <p:spPr/>
        <p:txBody>
          <a:bodyPr>
            <a:normAutofit fontScale="92500"/>
          </a:bodyPr>
          <a:lstStyle/>
          <a:p>
            <a:pPr>
              <a:lnSpc>
                <a:spcPct val="150000"/>
              </a:lnSpc>
            </a:pPr>
            <a:r>
              <a:rPr lang="zh-CN" altLang="en-US" dirty="0" smtClean="0"/>
              <a:t>互信息量、联合事件互信息量、条件互信息量三者都是随机变量，其值随着变量</a:t>
            </a:r>
            <a:r>
              <a:rPr lang="zh-CN" altLang="zh-CN" i="1" dirty="0" smtClean="0">
                <a:latin typeface="Times New Roman" pitchFamily="18" charset="0"/>
                <a:cs typeface="Times New Roman" pitchFamily="18" charset="0"/>
              </a:rPr>
              <a:t>x</a:t>
            </a:r>
            <a:r>
              <a:rPr lang="zh-CN" altLang="zh-CN" i="1" baseline="-25000" dirty="0" smtClean="0">
                <a:latin typeface="Times New Roman" pitchFamily="18" charset="0"/>
                <a:cs typeface="Times New Roman" pitchFamily="18" charset="0"/>
              </a:rPr>
              <a:t>i </a:t>
            </a:r>
            <a:r>
              <a:rPr lang="zh-CN" altLang="en-US" dirty="0" smtClean="0"/>
              <a:t>，</a:t>
            </a:r>
            <a:r>
              <a:rPr lang="en-US" altLang="zh-CN" i="1" dirty="0" smtClean="0">
                <a:latin typeface="Times New Roman" pitchFamily="18" charset="0"/>
                <a:cs typeface="Times New Roman" pitchFamily="18" charset="0"/>
              </a:rPr>
              <a:t>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j</a:t>
            </a:r>
            <a:r>
              <a:rPr lang="en-US" altLang="zh-CN" i="1" baseline="-25000" dirty="0" smtClean="0">
                <a:latin typeface="Times New Roman" pitchFamily="18" charset="0"/>
                <a:cs typeface="Times New Roman" pitchFamily="18" charset="0"/>
              </a:rPr>
              <a:t>  </a:t>
            </a:r>
            <a:r>
              <a:rPr lang="zh-CN" altLang="en-US" i="1" baseline="-25000" dirty="0" smtClean="0">
                <a:latin typeface="Times New Roman" pitchFamily="18" charset="0"/>
                <a:cs typeface="Times New Roman" pitchFamily="18" charset="0"/>
              </a:rPr>
              <a:t>，</a:t>
            </a:r>
            <a:r>
              <a:rPr lang="en-US" altLang="zh-CN" i="1" dirty="0" err="1" smtClean="0">
                <a:latin typeface="Times New Roman" pitchFamily="18" charset="0"/>
                <a:cs typeface="Times New Roman" pitchFamily="18" charset="0"/>
              </a:rPr>
              <a:t>z</a:t>
            </a:r>
            <a:r>
              <a:rPr lang="en-US" altLang="zh-CN" i="1" baseline="-25000" dirty="0" err="1" smtClean="0">
                <a:latin typeface="Times New Roman" pitchFamily="18" charset="0"/>
                <a:cs typeface="Times New Roman" pitchFamily="18" charset="0"/>
              </a:rPr>
              <a:t>k</a:t>
            </a:r>
            <a:r>
              <a:rPr lang="zh-CN" altLang="en-US" dirty="0" smtClean="0"/>
              <a:t>的变化而变化。</a:t>
            </a:r>
            <a:endParaRPr lang="en-US" altLang="zh-CN" dirty="0" smtClean="0"/>
          </a:p>
          <a:p>
            <a:pPr>
              <a:lnSpc>
                <a:spcPct val="150000"/>
              </a:lnSpc>
            </a:pPr>
            <a:r>
              <a:rPr lang="zh-CN" altLang="en-US" dirty="0" smtClean="0"/>
              <a:t>三者关系为：</a:t>
            </a:r>
            <a:endParaRPr lang="en-US" altLang="zh-CN" dirty="0" smtClean="0"/>
          </a:p>
          <a:p>
            <a:pPr>
              <a:lnSpc>
                <a:spcPct val="150000"/>
              </a:lnSpc>
            </a:pPr>
            <a:endParaRPr lang="en-US" altLang="zh-CN" dirty="0" smtClean="0"/>
          </a:p>
          <a:p>
            <a:pPr>
              <a:lnSpc>
                <a:spcPct val="150000"/>
              </a:lnSpc>
            </a:pPr>
            <a:r>
              <a:rPr lang="zh-CN" altLang="en-US" dirty="0" smtClean="0">
                <a:solidFill>
                  <a:srgbClr val="0000FF"/>
                </a:solidFill>
              </a:rPr>
              <a:t>说明：</a:t>
            </a:r>
          </a:p>
          <a:p>
            <a:pPr>
              <a:lnSpc>
                <a:spcPct val="150000"/>
              </a:lnSpc>
            </a:pPr>
            <a:r>
              <a:rPr lang="zh-CN" altLang="en-US" dirty="0" smtClean="0"/>
              <a:t>    一联合事件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j</a:t>
            </a:r>
            <a:r>
              <a:rPr lang="en-US" altLang="zh-CN" i="1" baseline="-25000" dirty="0" smtClean="0">
                <a:latin typeface="Times New Roman" pitchFamily="18" charset="0"/>
                <a:cs typeface="Times New Roman" pitchFamily="18" charset="0"/>
              </a:rPr>
              <a:t> </a:t>
            </a:r>
            <a:r>
              <a:rPr lang="en-US" altLang="zh-CN" i="1" dirty="0" err="1" smtClean="0">
                <a:latin typeface="Times New Roman" pitchFamily="18" charset="0"/>
                <a:cs typeface="Times New Roman" pitchFamily="18" charset="0"/>
              </a:rPr>
              <a:t>z</a:t>
            </a:r>
            <a:r>
              <a:rPr lang="en-US" altLang="zh-CN" i="1" baseline="-25000" dirty="0" err="1" smtClean="0">
                <a:latin typeface="Times New Roman" pitchFamily="18" charset="0"/>
                <a:cs typeface="Times New Roman" pitchFamily="18" charset="0"/>
              </a:rPr>
              <a:t>k</a:t>
            </a:r>
            <a:r>
              <a:rPr lang="en-US" altLang="zh-CN" i="1" baseline="-25000" dirty="0" smtClean="0">
                <a:latin typeface="Times New Roman" pitchFamily="18" charset="0"/>
                <a:cs typeface="Times New Roman" pitchFamily="18" charset="0"/>
              </a:rPr>
              <a:t> </a:t>
            </a:r>
            <a:r>
              <a:rPr lang="zh-CN" altLang="en-US" dirty="0" smtClean="0"/>
              <a:t>出现后所提供的有关 </a:t>
            </a:r>
            <a:r>
              <a:rPr lang="zh-CN" altLang="zh-CN" i="1" dirty="0" smtClean="0">
                <a:latin typeface="Times New Roman" pitchFamily="18" charset="0"/>
                <a:cs typeface="Times New Roman" pitchFamily="18" charset="0"/>
              </a:rPr>
              <a:t>x</a:t>
            </a:r>
            <a:r>
              <a:rPr lang="zh-CN" altLang="zh-CN" i="1" baseline="-25000" dirty="0" smtClean="0">
                <a:latin typeface="Times New Roman" pitchFamily="18" charset="0"/>
                <a:cs typeface="Times New Roman" pitchFamily="18" charset="0"/>
              </a:rPr>
              <a:t>i </a:t>
            </a:r>
            <a:r>
              <a:rPr lang="en-US" altLang="zh-CN" i="1" baseline="-25000" dirty="0" smtClean="0">
                <a:latin typeface="Times New Roman" pitchFamily="18" charset="0"/>
                <a:cs typeface="Times New Roman" pitchFamily="18" charset="0"/>
              </a:rPr>
              <a:t> </a:t>
            </a:r>
            <a:r>
              <a:rPr lang="zh-CN" altLang="en-US" dirty="0" smtClean="0"/>
              <a:t>的信息量等于事件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j</a:t>
            </a:r>
            <a:r>
              <a:rPr lang="en-US" altLang="zh-CN" i="1" baseline="-25000" dirty="0" smtClean="0">
                <a:latin typeface="Times New Roman" pitchFamily="18" charset="0"/>
                <a:cs typeface="Times New Roman" pitchFamily="18" charset="0"/>
              </a:rPr>
              <a:t> </a:t>
            </a:r>
            <a:r>
              <a:rPr lang="zh-CN" altLang="en-US" dirty="0" smtClean="0"/>
              <a:t>出现后所提供的有关 </a:t>
            </a:r>
            <a:r>
              <a:rPr lang="zh-CN" altLang="zh-CN" i="1" dirty="0" smtClean="0">
                <a:latin typeface="Times New Roman" pitchFamily="18" charset="0"/>
                <a:cs typeface="Times New Roman" pitchFamily="18" charset="0"/>
              </a:rPr>
              <a:t>x</a:t>
            </a:r>
            <a:r>
              <a:rPr lang="zh-CN" altLang="zh-CN" i="1" baseline="-25000" dirty="0" smtClean="0">
                <a:latin typeface="Times New Roman" pitchFamily="18" charset="0"/>
                <a:cs typeface="Times New Roman" pitchFamily="18" charset="0"/>
              </a:rPr>
              <a:t>i </a:t>
            </a:r>
            <a:r>
              <a:rPr lang="en-US" altLang="zh-CN" i="1" baseline="-25000" dirty="0" smtClean="0">
                <a:latin typeface="Times New Roman" pitchFamily="18" charset="0"/>
                <a:cs typeface="Times New Roman" pitchFamily="18" charset="0"/>
              </a:rPr>
              <a:t> </a:t>
            </a:r>
            <a:r>
              <a:rPr lang="zh-CN" altLang="en-US" dirty="0" smtClean="0"/>
              <a:t>的信息量加上在给定事件 </a:t>
            </a:r>
            <a:r>
              <a:rPr lang="en-US" altLang="zh-CN" i="1" dirty="0" err="1" smtClean="0">
                <a:latin typeface="Times New Roman" pitchFamily="18" charset="0"/>
                <a:cs typeface="Times New Roman" pitchFamily="18" charset="0"/>
              </a:rPr>
              <a:t>y</a:t>
            </a:r>
            <a:r>
              <a:rPr lang="en-US" altLang="zh-CN" i="1" baseline="-25000" dirty="0" err="1" smtClean="0">
                <a:latin typeface="Times New Roman" pitchFamily="18" charset="0"/>
                <a:cs typeface="Times New Roman" pitchFamily="18" charset="0"/>
              </a:rPr>
              <a:t>j</a:t>
            </a:r>
            <a:r>
              <a:rPr lang="en-US" altLang="zh-CN" i="1" baseline="-25000" dirty="0" smtClean="0">
                <a:latin typeface="Times New Roman" pitchFamily="18" charset="0"/>
                <a:cs typeface="Times New Roman" pitchFamily="18" charset="0"/>
              </a:rPr>
              <a:t>  </a:t>
            </a:r>
            <a:r>
              <a:rPr lang="zh-CN" altLang="en-US" dirty="0" smtClean="0"/>
              <a:t>的条件下再出现事件 </a:t>
            </a:r>
            <a:r>
              <a:rPr lang="en-US" altLang="zh-CN" i="1" dirty="0" err="1" smtClean="0">
                <a:latin typeface="Times New Roman" pitchFamily="18" charset="0"/>
                <a:cs typeface="Times New Roman" pitchFamily="18" charset="0"/>
              </a:rPr>
              <a:t>z</a:t>
            </a:r>
            <a:r>
              <a:rPr lang="en-US" altLang="zh-CN" i="1" baseline="-25000" dirty="0" err="1" smtClean="0">
                <a:latin typeface="Times New Roman" pitchFamily="18" charset="0"/>
                <a:cs typeface="Times New Roman" pitchFamily="18" charset="0"/>
              </a:rPr>
              <a:t>k</a:t>
            </a:r>
            <a:r>
              <a:rPr lang="en-US" altLang="zh-CN" i="1" baseline="-25000" dirty="0" smtClean="0">
                <a:latin typeface="Times New Roman" pitchFamily="18" charset="0"/>
                <a:cs typeface="Times New Roman" pitchFamily="18" charset="0"/>
              </a:rPr>
              <a:t>  </a:t>
            </a:r>
            <a:r>
              <a:rPr lang="zh-CN" altLang="en-US" dirty="0" smtClean="0"/>
              <a:t>所提供的有关 </a:t>
            </a:r>
            <a:r>
              <a:rPr lang="zh-CN" altLang="zh-CN" i="1" dirty="0" smtClean="0">
                <a:latin typeface="Times New Roman" pitchFamily="18" charset="0"/>
                <a:cs typeface="Times New Roman" pitchFamily="18" charset="0"/>
              </a:rPr>
              <a:t>x</a:t>
            </a:r>
            <a:r>
              <a:rPr lang="zh-CN" altLang="zh-CN" i="1" baseline="-25000" dirty="0" smtClean="0">
                <a:latin typeface="Times New Roman" pitchFamily="18" charset="0"/>
                <a:cs typeface="Times New Roman" pitchFamily="18" charset="0"/>
              </a:rPr>
              <a:t>i </a:t>
            </a:r>
            <a:r>
              <a:rPr lang="en-US" altLang="zh-CN" i="1" baseline="-25000" dirty="0" smtClean="0">
                <a:latin typeface="Times New Roman" pitchFamily="18" charset="0"/>
                <a:cs typeface="Times New Roman" pitchFamily="18" charset="0"/>
              </a:rPr>
              <a:t> </a:t>
            </a:r>
            <a:r>
              <a:rPr lang="zh-CN" altLang="en-US" dirty="0" smtClean="0"/>
              <a:t>的信息量。</a:t>
            </a:r>
          </a:p>
        </p:txBody>
      </p:sp>
      <p:sp>
        <p:nvSpPr>
          <p:cNvPr id="7" name="灯片编号占位符 5"/>
          <p:cNvSpPr>
            <a:spLocks noGrp="1"/>
          </p:cNvSpPr>
          <p:nvPr>
            <p:ph type="sldNum" sz="quarter" idx="12"/>
          </p:nvPr>
        </p:nvSpPr>
        <p:spPr/>
        <p:txBody>
          <a:bodyPr/>
          <a:lstStyle/>
          <a:p>
            <a:fld id="{14D76407-7462-4431-97B9-95979ECC30CA}" type="slidenum">
              <a:rPr lang="en-US" altLang="zh-CN" smtClean="0"/>
              <a:pPr/>
              <a:t>124</a:t>
            </a:fld>
            <a:endParaRPr lang="en-US" altLang="zh-CN"/>
          </a:p>
        </p:txBody>
      </p:sp>
      <p:graphicFrame>
        <p:nvGraphicFramePr>
          <p:cNvPr id="28674" name="Object 4"/>
          <p:cNvGraphicFramePr>
            <a:graphicFrameLocks noGrp="1" noChangeAspect="1"/>
          </p:cNvGraphicFramePr>
          <p:nvPr>
            <p:ph sz="half" idx="4294967295"/>
            <p:extLst>
              <p:ext uri="{D42A27DB-BD31-4B8C-83A1-F6EECF244321}">
                <p14:modId xmlns:p14="http://schemas.microsoft.com/office/powerpoint/2010/main" val="2012546165"/>
              </p:ext>
            </p:extLst>
          </p:nvPr>
        </p:nvGraphicFramePr>
        <p:xfrm>
          <a:off x="1695450" y="3213100"/>
          <a:ext cx="5818188" cy="654050"/>
        </p:xfrm>
        <a:graphic>
          <a:graphicData uri="http://schemas.openxmlformats.org/presentationml/2006/ole">
            <mc:AlternateContent xmlns:mc="http://schemas.openxmlformats.org/markup-compatibility/2006">
              <mc:Choice xmlns:v="urn:schemas-microsoft-com:vml" Requires="v">
                <p:oleObj spid="_x0000_s171187" name="Equation" r:id="rId4" imgW="2145960" imgH="241200" progId="Equation.DSMT4">
                  <p:embed/>
                </p:oleObj>
              </mc:Choice>
              <mc:Fallback>
                <p:oleObj name="Equation" r:id="rId4" imgW="2145960" imgH="241200" progId="Equation.DSMT4">
                  <p:embed/>
                  <p:pic>
                    <p:nvPicPr>
                      <p:cNvPr id="0" name=""/>
                      <p:cNvPicPr>
                        <a:picLocks noGrp="1" noChangeAspect="1" noChangeArrowheads="1"/>
                      </p:cNvPicPr>
                      <p:nvPr/>
                    </p:nvPicPr>
                    <p:blipFill>
                      <a:blip r:embed="rId5"/>
                      <a:srcRect/>
                      <a:stretch>
                        <a:fillRect/>
                      </a:stretch>
                    </p:blipFill>
                    <p:spPr bwMode="auto">
                      <a:xfrm>
                        <a:off x="1695450" y="3213100"/>
                        <a:ext cx="5818188"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117462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8">
                                            <p:txEl>
                                              <p:pRg st="3" end="3"/>
                                            </p:txEl>
                                          </p:spTgt>
                                        </p:tgtEl>
                                        <p:attrNameLst>
                                          <p:attrName>style.visibility</p:attrName>
                                        </p:attrNameLst>
                                      </p:cBhvr>
                                      <p:to>
                                        <p:strVal val="visible"/>
                                      </p:to>
                                    </p:set>
                                    <p:animEffect transition="in" filter="fade">
                                      <p:cBhvr>
                                        <p:cTn id="7" dur="500"/>
                                        <p:tgtEl>
                                          <p:spTgt spid="28678">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8">
                                            <p:txEl>
                                              <p:pRg st="4" end="4"/>
                                            </p:txEl>
                                          </p:spTgt>
                                        </p:tgtEl>
                                        <p:attrNameLst>
                                          <p:attrName>style.visibility</p:attrName>
                                        </p:attrNameLst>
                                      </p:cBhvr>
                                      <p:to>
                                        <p:strVal val="visible"/>
                                      </p:to>
                                    </p:set>
                                    <p:animEffect transition="in" filter="fade">
                                      <p:cBhvr>
                                        <p:cTn id="10" dur="500"/>
                                        <p:tgtEl>
                                          <p:spTgt spid="286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r>
              <a:rPr lang="zh-CN" altLang="en-US" dirty="0" smtClean="0"/>
              <a:t>例</a:t>
            </a:r>
            <a:endParaRPr lang="en-US" altLang="zh-CN" dirty="0" smtClean="0"/>
          </a:p>
        </p:txBody>
      </p:sp>
      <p:sp>
        <p:nvSpPr>
          <p:cNvPr id="50181" name="Rectangle 3"/>
          <p:cNvSpPr>
            <a:spLocks noGrp="1" noChangeArrowheads="1"/>
          </p:cNvSpPr>
          <p:nvPr>
            <p:ph type="body" idx="1"/>
          </p:nvPr>
        </p:nvSpPr>
        <p:spPr>
          <a:xfrm>
            <a:off x="539552" y="1196752"/>
            <a:ext cx="8064896" cy="5256584"/>
          </a:xfrm>
        </p:spPr>
        <p:txBody>
          <a:bodyPr>
            <a:normAutofit lnSpcReduction="10000"/>
          </a:bodyPr>
          <a:lstStyle/>
          <a:p>
            <a:pPr>
              <a:lnSpc>
                <a:spcPct val="150000"/>
              </a:lnSpc>
            </a:pPr>
            <a:r>
              <a:rPr lang="zh-CN" altLang="en-US" dirty="0" smtClean="0"/>
              <a:t>某人</a:t>
            </a:r>
            <a:r>
              <a:rPr lang="en-US" altLang="zh-CN" dirty="0" smtClean="0"/>
              <a:t>A</a:t>
            </a:r>
            <a:r>
              <a:rPr lang="zh-CN" altLang="en-US" dirty="0" smtClean="0"/>
              <a:t>预先知道他的三位朋友</a:t>
            </a:r>
            <a:r>
              <a:rPr lang="en-US" altLang="zh-CN" i="1" dirty="0" smtClean="0">
                <a:latin typeface="Times New Roman" pitchFamily="18" charset="0"/>
                <a:cs typeface="Times New Roman" pitchFamily="18" charset="0"/>
              </a:rPr>
              <a:t>B</a:t>
            </a:r>
            <a:r>
              <a:rPr lang="zh-CN" altLang="en-US" i="1"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C</a:t>
            </a:r>
            <a:r>
              <a:rPr lang="zh-CN" altLang="en-US" i="1"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D</a:t>
            </a:r>
            <a:r>
              <a:rPr lang="zh-CN" altLang="en-US" dirty="0" smtClean="0"/>
              <a:t>中必定将有一人晚上到他家来，并且这三人来的可能性均相同</a:t>
            </a:r>
          </a:p>
          <a:p>
            <a:pPr lvl="1">
              <a:lnSpc>
                <a:spcPct val="150000"/>
              </a:lnSpc>
            </a:pPr>
            <a:r>
              <a:rPr lang="zh-CN" altLang="en-US" dirty="0" smtClean="0"/>
              <a:t>其先验概率为：</a:t>
            </a:r>
            <a:r>
              <a:rPr lang="en-US" altLang="zh-CN" i="1" dirty="0" smtClean="0">
                <a:latin typeface="Times New Roman" pitchFamily="18" charset="0"/>
                <a:cs typeface="Times New Roman" pitchFamily="18" charset="0"/>
              </a:rPr>
              <a:t>p(B)=p(C)=p(D)=1/3</a:t>
            </a:r>
          </a:p>
          <a:p>
            <a:pPr>
              <a:lnSpc>
                <a:spcPct val="150000"/>
              </a:lnSpc>
            </a:pPr>
            <a:r>
              <a:rPr lang="zh-CN" altLang="en-US" dirty="0" smtClean="0"/>
              <a:t>但是上午</a:t>
            </a:r>
            <a:r>
              <a:rPr lang="en-US" altLang="zh-CN" dirty="0" smtClean="0"/>
              <a:t>A</a:t>
            </a:r>
            <a:r>
              <a:rPr lang="zh-CN" altLang="en-US" dirty="0" smtClean="0"/>
              <a:t>接到</a:t>
            </a:r>
            <a:r>
              <a:rPr lang="en-US" altLang="zh-CN" i="1" dirty="0" smtClean="0">
                <a:latin typeface="Times New Roman" pitchFamily="18" charset="0"/>
                <a:cs typeface="Times New Roman" pitchFamily="18" charset="0"/>
              </a:rPr>
              <a:t>D</a:t>
            </a:r>
            <a:r>
              <a:rPr lang="zh-CN" altLang="en-US" dirty="0" smtClean="0"/>
              <a:t>的电话不能来了</a:t>
            </a:r>
          </a:p>
          <a:p>
            <a:pPr lvl="1">
              <a:lnSpc>
                <a:spcPct val="150000"/>
              </a:lnSpc>
            </a:pPr>
            <a:r>
              <a:rPr lang="zh-CN" altLang="en-US" dirty="0" smtClean="0"/>
              <a:t>把这次电话作为事件</a:t>
            </a:r>
            <a:r>
              <a:rPr lang="en-US" altLang="zh-CN" i="1" dirty="0" smtClean="0">
                <a:latin typeface="Times New Roman" pitchFamily="18" charset="0"/>
                <a:cs typeface="Times New Roman" pitchFamily="18" charset="0"/>
              </a:rPr>
              <a:t>E</a:t>
            </a:r>
            <a:r>
              <a:rPr lang="zh-CN" altLang="en-US" dirty="0" smtClean="0"/>
              <a:t>，那么有后验概率</a:t>
            </a:r>
            <a:r>
              <a:rPr lang="en-US" altLang="zh-CN" i="1" dirty="0" smtClean="0">
                <a:latin typeface="Times New Roman" pitchFamily="18" charset="0"/>
                <a:cs typeface="Times New Roman" pitchFamily="18" charset="0"/>
              </a:rPr>
              <a:t>p(D/E)=0,p(B/E)=p(C/E)=1/2</a:t>
            </a:r>
          </a:p>
          <a:p>
            <a:pPr>
              <a:lnSpc>
                <a:spcPct val="150000"/>
              </a:lnSpc>
            </a:pPr>
            <a:r>
              <a:rPr lang="zh-CN" altLang="en-US" dirty="0" smtClean="0"/>
              <a:t>下午</a:t>
            </a:r>
            <a:r>
              <a:rPr lang="en-US" altLang="zh-CN" dirty="0" smtClean="0"/>
              <a:t>A</a:t>
            </a:r>
            <a:r>
              <a:rPr lang="zh-CN" altLang="en-US" dirty="0" smtClean="0"/>
              <a:t>又接到</a:t>
            </a:r>
            <a:r>
              <a:rPr lang="en-US" altLang="zh-CN" dirty="0" smtClean="0"/>
              <a:t>C</a:t>
            </a:r>
            <a:r>
              <a:rPr lang="zh-CN" altLang="en-US" dirty="0" smtClean="0"/>
              <a:t>的电话，说晚上开会不能来</a:t>
            </a:r>
          </a:p>
          <a:p>
            <a:pPr lvl="1">
              <a:lnSpc>
                <a:spcPct val="150000"/>
              </a:lnSpc>
            </a:pPr>
            <a:r>
              <a:rPr lang="zh-CN" altLang="en-US" dirty="0" smtClean="0"/>
              <a:t>把这次电话作为事件</a:t>
            </a:r>
            <a:r>
              <a:rPr lang="en-US" altLang="zh-CN" dirty="0" smtClean="0"/>
              <a:t>F</a:t>
            </a:r>
            <a:r>
              <a:rPr lang="zh-CN" altLang="en-US" dirty="0" smtClean="0"/>
              <a:t>，那么有后验概率</a:t>
            </a:r>
            <a:r>
              <a:rPr lang="en-US" altLang="zh-CN" i="1" dirty="0" smtClean="0">
                <a:latin typeface="Times New Roman" pitchFamily="18" charset="0"/>
                <a:cs typeface="Times New Roman" pitchFamily="18" charset="0"/>
              </a:rPr>
              <a:t>p(C/EF)=p(D/EF)=0,p(B/EF)=1</a:t>
            </a:r>
          </a:p>
        </p:txBody>
      </p:sp>
      <p:sp>
        <p:nvSpPr>
          <p:cNvPr id="6" name="灯片编号占位符 5"/>
          <p:cNvSpPr>
            <a:spLocks noGrp="1"/>
          </p:cNvSpPr>
          <p:nvPr>
            <p:ph type="sldNum" sz="quarter" idx="12"/>
          </p:nvPr>
        </p:nvSpPr>
        <p:spPr/>
        <p:txBody>
          <a:bodyPr/>
          <a:lstStyle/>
          <a:p>
            <a:fld id="{117CABF1-9EA0-4068-92B0-2C156E935E8A}" type="slidenum">
              <a:rPr lang="en-US" altLang="zh-CN" smtClean="0"/>
              <a:pPr/>
              <a:t>125</a:t>
            </a:fld>
            <a:endParaRPr lang="en-US" altLang="zh-CN"/>
          </a:p>
        </p:txBody>
      </p:sp>
    </p:spTree>
    <p:extLst>
      <p:ext uri="{BB962C8B-B14F-4D97-AF65-F5344CB8AC3E}">
        <p14:creationId xmlns:p14="http://schemas.microsoft.com/office/powerpoint/2010/main" val="1466727074"/>
      </p:ext>
    </p:extLst>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Rectangle 2"/>
          <p:cNvSpPr>
            <a:spLocks noGrp="1" noChangeArrowheads="1"/>
          </p:cNvSpPr>
          <p:nvPr>
            <p:ph type="title"/>
          </p:nvPr>
        </p:nvSpPr>
        <p:spPr/>
        <p:txBody>
          <a:bodyPr/>
          <a:lstStyle/>
          <a:p>
            <a:r>
              <a:rPr lang="zh-CN" altLang="en-US" dirty="0" smtClean="0"/>
              <a:t>续例</a:t>
            </a:r>
          </a:p>
        </p:txBody>
      </p:sp>
      <p:sp>
        <p:nvSpPr>
          <p:cNvPr id="29703" name="Rectangle 3"/>
          <p:cNvSpPr>
            <a:spLocks noGrp="1" noChangeArrowheads="1"/>
          </p:cNvSpPr>
          <p:nvPr>
            <p:ph type="body" idx="1"/>
          </p:nvPr>
        </p:nvSpPr>
        <p:spPr/>
        <p:txBody>
          <a:bodyPr>
            <a:normAutofit fontScale="85000" lnSpcReduction="20000"/>
          </a:bodyPr>
          <a:lstStyle/>
          <a:p>
            <a:r>
              <a:rPr lang="zh-CN" altLang="en-US" dirty="0" smtClean="0"/>
              <a:t>事件</a:t>
            </a:r>
            <a:r>
              <a:rPr lang="en-US" altLang="zh-CN" dirty="0" smtClean="0"/>
              <a:t>E</a:t>
            </a:r>
            <a:r>
              <a:rPr lang="zh-CN" altLang="en-US" dirty="0" smtClean="0"/>
              <a:t>（上午的电话）发生后，</a:t>
            </a:r>
            <a:r>
              <a:rPr lang="en-US" altLang="zh-CN" dirty="0" smtClean="0"/>
              <a:t>A</a:t>
            </a:r>
            <a:r>
              <a:rPr lang="zh-CN" altLang="en-US" dirty="0" smtClean="0"/>
              <a:t>获得关于</a:t>
            </a:r>
            <a:r>
              <a:rPr lang="en-US" altLang="zh-CN" dirty="0" smtClean="0"/>
              <a:t>B,C,D</a:t>
            </a:r>
            <a:r>
              <a:rPr lang="zh-CN" altLang="en-US" dirty="0" smtClean="0"/>
              <a:t>的互信息为：</a:t>
            </a:r>
          </a:p>
          <a:p>
            <a:endParaRPr lang="zh-CN" altLang="en-US" dirty="0" smtClean="0"/>
          </a:p>
          <a:p>
            <a:endParaRPr lang="zh-CN" altLang="en-US" dirty="0" smtClean="0"/>
          </a:p>
          <a:p>
            <a:endParaRPr lang="zh-CN" altLang="en-US" dirty="0" smtClean="0"/>
          </a:p>
          <a:p>
            <a:endParaRPr lang="zh-CN" altLang="en-US" dirty="0" smtClean="0"/>
          </a:p>
          <a:p>
            <a:r>
              <a:rPr lang="zh-CN" altLang="en-US" dirty="0" smtClean="0"/>
              <a:t>事件</a:t>
            </a:r>
            <a:r>
              <a:rPr lang="en-US" altLang="zh-CN" dirty="0" smtClean="0"/>
              <a:t>EF</a:t>
            </a:r>
            <a:r>
              <a:rPr lang="zh-CN" altLang="en-US" dirty="0" smtClean="0"/>
              <a:t>（两次电话）发生后， </a:t>
            </a:r>
            <a:r>
              <a:rPr lang="en-US" altLang="zh-CN" dirty="0" smtClean="0"/>
              <a:t>A</a:t>
            </a:r>
            <a:r>
              <a:rPr lang="zh-CN" altLang="en-US" dirty="0" smtClean="0"/>
              <a:t>获得关于</a:t>
            </a:r>
            <a:r>
              <a:rPr lang="en-US" altLang="zh-CN" dirty="0" smtClean="0"/>
              <a:t>B,C,D</a:t>
            </a:r>
            <a:r>
              <a:rPr lang="zh-CN" altLang="en-US" dirty="0" smtClean="0"/>
              <a:t>的互信息为：</a:t>
            </a:r>
          </a:p>
          <a:p>
            <a:endParaRPr lang="zh-CN" altLang="en-US" dirty="0" smtClean="0"/>
          </a:p>
          <a:p>
            <a:endParaRPr lang="zh-CN" altLang="en-US" dirty="0" smtClean="0"/>
          </a:p>
          <a:p>
            <a:endParaRPr lang="zh-CN" altLang="en-US" dirty="0" smtClean="0"/>
          </a:p>
          <a:p>
            <a:r>
              <a:rPr lang="zh-CN" altLang="en-US" dirty="0" smtClean="0"/>
              <a:t>由此例可以看出，由于</a:t>
            </a:r>
            <a:r>
              <a:rPr lang="en-US" altLang="zh-CN" dirty="0" smtClean="0"/>
              <a:t>I(B;EF)=1.585bit,I(B;E)=0.585bit</a:t>
            </a:r>
            <a:r>
              <a:rPr lang="zh-CN" altLang="en-US" dirty="0" smtClean="0"/>
              <a:t>，因此事件</a:t>
            </a:r>
            <a:r>
              <a:rPr lang="en-US" altLang="zh-CN" dirty="0" smtClean="0"/>
              <a:t>EF</a:t>
            </a:r>
            <a:r>
              <a:rPr lang="zh-CN" altLang="en-US" dirty="0" smtClean="0"/>
              <a:t>的出现有助于肯定事件</a:t>
            </a:r>
            <a:r>
              <a:rPr lang="en-US" altLang="zh-CN" dirty="0" smtClean="0"/>
              <a:t>B</a:t>
            </a:r>
            <a:r>
              <a:rPr lang="zh-CN" altLang="en-US" dirty="0" smtClean="0"/>
              <a:t>的出现。</a:t>
            </a:r>
          </a:p>
        </p:txBody>
      </p:sp>
      <p:sp>
        <p:nvSpPr>
          <p:cNvPr id="8" name="灯片编号占位符 5"/>
          <p:cNvSpPr>
            <a:spLocks noGrp="1"/>
          </p:cNvSpPr>
          <p:nvPr>
            <p:ph type="sldNum" sz="quarter" idx="12"/>
          </p:nvPr>
        </p:nvSpPr>
        <p:spPr/>
        <p:txBody>
          <a:bodyPr/>
          <a:lstStyle/>
          <a:p>
            <a:fld id="{272EFF85-0B26-4BFE-AAAE-5BFEABC0CEA6}" type="slidenum">
              <a:rPr lang="en-US" altLang="zh-CN" smtClean="0"/>
              <a:pPr/>
              <a:t>126</a:t>
            </a:fld>
            <a:endParaRPr lang="en-US" altLang="zh-CN"/>
          </a:p>
        </p:txBody>
      </p:sp>
      <p:graphicFrame>
        <p:nvGraphicFramePr>
          <p:cNvPr id="29698" name="Object 4"/>
          <p:cNvGraphicFramePr>
            <a:graphicFrameLocks noGrp="1" noChangeAspect="1"/>
          </p:cNvGraphicFramePr>
          <p:nvPr>
            <p:ph sz="half" idx="4294967295"/>
            <p:extLst>
              <p:ext uri="{D42A27DB-BD31-4B8C-83A1-F6EECF244321}">
                <p14:modId xmlns:p14="http://schemas.microsoft.com/office/powerpoint/2010/main" val="3572581615"/>
              </p:ext>
            </p:extLst>
          </p:nvPr>
        </p:nvGraphicFramePr>
        <p:xfrm>
          <a:off x="1130300" y="1557338"/>
          <a:ext cx="5708650" cy="1652587"/>
        </p:xfrm>
        <a:graphic>
          <a:graphicData uri="http://schemas.openxmlformats.org/presentationml/2006/ole">
            <mc:AlternateContent xmlns:mc="http://schemas.openxmlformats.org/markup-compatibility/2006">
              <mc:Choice xmlns:v="urn:schemas-microsoft-com:vml" Requires="v">
                <p:oleObj spid="_x0000_s172386" name="Equation" r:id="rId4" imgW="3860640" imgH="1117440" progId="Equation.DSMT4">
                  <p:embed/>
                </p:oleObj>
              </mc:Choice>
              <mc:Fallback>
                <p:oleObj name="Equation" r:id="rId4" imgW="3860640" imgH="1117440" progId="Equation.DSMT4">
                  <p:embed/>
                  <p:pic>
                    <p:nvPicPr>
                      <p:cNvPr id="0" name=""/>
                      <p:cNvPicPr>
                        <a:picLocks noGrp="1" noChangeAspect="1" noChangeArrowheads="1"/>
                      </p:cNvPicPr>
                      <p:nvPr/>
                    </p:nvPicPr>
                    <p:blipFill>
                      <a:blip r:embed="rId5"/>
                      <a:srcRect/>
                      <a:stretch>
                        <a:fillRect/>
                      </a:stretch>
                    </p:blipFill>
                    <p:spPr bwMode="auto">
                      <a:xfrm>
                        <a:off x="1130300" y="1557338"/>
                        <a:ext cx="5708650" cy="1652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699" name="Object 5"/>
          <p:cNvGraphicFramePr>
            <a:graphicFrameLocks noGrp="1" noChangeAspect="1"/>
          </p:cNvGraphicFramePr>
          <p:nvPr>
            <p:ph sz="half" idx="4294967295"/>
            <p:extLst>
              <p:ext uri="{D42A27DB-BD31-4B8C-83A1-F6EECF244321}">
                <p14:modId xmlns:p14="http://schemas.microsoft.com/office/powerpoint/2010/main" val="960372581"/>
              </p:ext>
            </p:extLst>
          </p:nvPr>
        </p:nvGraphicFramePr>
        <p:xfrm>
          <a:off x="1163638" y="3933825"/>
          <a:ext cx="5635625" cy="1439863"/>
        </p:xfrm>
        <a:graphic>
          <a:graphicData uri="http://schemas.openxmlformats.org/presentationml/2006/ole">
            <mc:AlternateContent xmlns:mc="http://schemas.openxmlformats.org/markup-compatibility/2006">
              <mc:Choice xmlns:v="urn:schemas-microsoft-com:vml" Requires="v">
                <p:oleObj spid="_x0000_s172387" name="Equation" r:id="rId6" imgW="3479760" imgH="888840" progId="Equation.DSMT4">
                  <p:embed/>
                </p:oleObj>
              </mc:Choice>
              <mc:Fallback>
                <p:oleObj name="Equation" r:id="rId6" imgW="3479760" imgH="888840" progId="Equation.DSMT4">
                  <p:embed/>
                  <p:pic>
                    <p:nvPicPr>
                      <p:cNvPr id="0" name=""/>
                      <p:cNvPicPr>
                        <a:picLocks noGrp="1" noChangeAspect="1" noChangeArrowheads="1"/>
                      </p:cNvPicPr>
                      <p:nvPr/>
                    </p:nvPicPr>
                    <p:blipFill>
                      <a:blip r:embed="rId7"/>
                      <a:srcRect/>
                      <a:stretch>
                        <a:fillRect/>
                      </a:stretch>
                    </p:blipFill>
                    <p:spPr bwMode="auto">
                      <a:xfrm>
                        <a:off x="1163638" y="3933825"/>
                        <a:ext cx="5635625"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4621192"/>
      </p:ext>
    </p:extLst>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r>
              <a:rPr lang="zh-CN" altLang="en-US" dirty="0" smtClean="0"/>
              <a:t>续例</a:t>
            </a:r>
          </a:p>
        </p:txBody>
      </p:sp>
      <p:sp>
        <p:nvSpPr>
          <p:cNvPr id="30726" name="Rectangle 3"/>
          <p:cNvSpPr>
            <a:spLocks noGrp="1" noChangeArrowheads="1"/>
          </p:cNvSpPr>
          <p:nvPr>
            <p:ph type="body" idx="1"/>
          </p:nvPr>
        </p:nvSpPr>
        <p:spPr/>
        <p:txBody>
          <a:bodyPr>
            <a:normAutofit fontScale="92500"/>
          </a:bodyPr>
          <a:lstStyle/>
          <a:p>
            <a:r>
              <a:rPr lang="zh-CN" altLang="en-US" dirty="0" smtClean="0"/>
              <a:t>在事件</a:t>
            </a:r>
            <a:r>
              <a:rPr lang="en-US" altLang="zh-CN" dirty="0" smtClean="0"/>
              <a:t>E</a:t>
            </a:r>
            <a:r>
              <a:rPr lang="zh-CN" altLang="en-US" dirty="0" smtClean="0"/>
              <a:t>（上午的电话）发生的条件下，计算条件互信息量</a:t>
            </a:r>
          </a:p>
          <a:p>
            <a:endParaRPr lang="zh-CN" altLang="en-US" dirty="0" smtClean="0"/>
          </a:p>
          <a:p>
            <a:endParaRPr lang="zh-CN" altLang="en-US" dirty="0" smtClean="0"/>
          </a:p>
          <a:p>
            <a:endParaRPr lang="zh-CN" altLang="en-US" dirty="0" smtClean="0"/>
          </a:p>
          <a:p>
            <a:endParaRPr lang="zh-CN" altLang="en-US" dirty="0" smtClean="0"/>
          </a:p>
          <a:p>
            <a:endParaRPr lang="zh-CN" altLang="en-US" dirty="0" smtClean="0"/>
          </a:p>
          <a:p>
            <a:r>
              <a:rPr lang="zh-CN" altLang="en-US" dirty="0" smtClean="0"/>
              <a:t>表明，事件</a:t>
            </a:r>
            <a:r>
              <a:rPr lang="en-US" altLang="zh-CN" dirty="0" smtClean="0"/>
              <a:t>EF</a:t>
            </a:r>
            <a:r>
              <a:rPr lang="zh-CN" altLang="en-US" dirty="0" smtClean="0"/>
              <a:t>出现后所提供的有关</a:t>
            </a:r>
            <a:r>
              <a:rPr lang="en-US" altLang="zh-CN" dirty="0" smtClean="0"/>
              <a:t>B</a:t>
            </a:r>
            <a:r>
              <a:rPr lang="zh-CN" altLang="en-US" dirty="0" smtClean="0"/>
              <a:t>的信息量</a:t>
            </a:r>
            <a:r>
              <a:rPr lang="en-US" altLang="zh-CN" dirty="0" smtClean="0"/>
              <a:t>I(B;EF)</a:t>
            </a:r>
            <a:r>
              <a:rPr lang="zh-CN" altLang="en-US" dirty="0" smtClean="0"/>
              <a:t>等于事件</a:t>
            </a:r>
            <a:r>
              <a:rPr lang="en-US" altLang="zh-CN" dirty="0" smtClean="0"/>
              <a:t>E</a:t>
            </a:r>
            <a:r>
              <a:rPr lang="zh-CN" altLang="en-US" dirty="0" smtClean="0"/>
              <a:t>出现后所提供的有关</a:t>
            </a:r>
            <a:r>
              <a:rPr lang="en-US" altLang="zh-CN" dirty="0" smtClean="0"/>
              <a:t>B</a:t>
            </a:r>
            <a:r>
              <a:rPr lang="zh-CN" altLang="en-US" dirty="0" smtClean="0"/>
              <a:t>的信息量</a:t>
            </a:r>
            <a:r>
              <a:rPr lang="en-US" altLang="zh-CN" dirty="0" smtClean="0"/>
              <a:t>I(B;E)</a:t>
            </a:r>
            <a:r>
              <a:rPr lang="zh-CN" altLang="en-US" dirty="0" smtClean="0"/>
              <a:t>加上在给定事件</a:t>
            </a:r>
            <a:r>
              <a:rPr lang="en-US" altLang="zh-CN" dirty="0" smtClean="0"/>
              <a:t>E</a:t>
            </a:r>
            <a:r>
              <a:rPr lang="zh-CN" altLang="en-US" dirty="0" smtClean="0"/>
              <a:t>的条件下，再出现事件</a:t>
            </a:r>
            <a:r>
              <a:rPr lang="en-US" altLang="zh-CN" dirty="0" smtClean="0"/>
              <a:t>F</a:t>
            </a:r>
            <a:r>
              <a:rPr lang="zh-CN" altLang="en-US" dirty="0" smtClean="0"/>
              <a:t>所提供的有关</a:t>
            </a:r>
            <a:r>
              <a:rPr lang="en-US" altLang="zh-CN" dirty="0" smtClean="0"/>
              <a:t>B</a:t>
            </a:r>
            <a:r>
              <a:rPr lang="zh-CN" altLang="en-US" dirty="0" smtClean="0"/>
              <a:t>的信息量。</a:t>
            </a:r>
          </a:p>
        </p:txBody>
      </p:sp>
      <p:sp>
        <p:nvSpPr>
          <p:cNvPr id="7" name="灯片编号占位符 5"/>
          <p:cNvSpPr>
            <a:spLocks noGrp="1"/>
          </p:cNvSpPr>
          <p:nvPr>
            <p:ph type="sldNum" sz="quarter" idx="12"/>
          </p:nvPr>
        </p:nvSpPr>
        <p:spPr/>
        <p:txBody>
          <a:bodyPr/>
          <a:lstStyle/>
          <a:p>
            <a:fld id="{3C0AA7A3-EE54-48FE-8865-C8757CDE6385}" type="slidenum">
              <a:rPr lang="en-US" altLang="zh-CN" smtClean="0"/>
              <a:pPr/>
              <a:t>127</a:t>
            </a:fld>
            <a:endParaRPr lang="en-US" altLang="zh-CN"/>
          </a:p>
        </p:txBody>
      </p:sp>
      <p:graphicFrame>
        <p:nvGraphicFramePr>
          <p:cNvPr id="30722" name="Object 4"/>
          <p:cNvGraphicFramePr>
            <a:graphicFrameLocks noGrp="1" noChangeAspect="1"/>
          </p:cNvGraphicFramePr>
          <p:nvPr>
            <p:ph sz="half" idx="4294967295"/>
            <p:extLst>
              <p:ext uri="{D42A27DB-BD31-4B8C-83A1-F6EECF244321}">
                <p14:modId xmlns:p14="http://schemas.microsoft.com/office/powerpoint/2010/main" val="1340963759"/>
              </p:ext>
            </p:extLst>
          </p:nvPr>
        </p:nvGraphicFramePr>
        <p:xfrm>
          <a:off x="1042988" y="2254250"/>
          <a:ext cx="7375525" cy="1968500"/>
        </p:xfrm>
        <a:graphic>
          <a:graphicData uri="http://schemas.openxmlformats.org/presentationml/2006/ole">
            <mc:AlternateContent xmlns:mc="http://schemas.openxmlformats.org/markup-compatibility/2006">
              <mc:Choice xmlns:v="urn:schemas-microsoft-com:vml" Requires="v">
                <p:oleObj spid="_x0000_s173234" name="Equation" r:id="rId4" imgW="3377880" imgH="901440" progId="Equation.DSMT4">
                  <p:embed/>
                </p:oleObj>
              </mc:Choice>
              <mc:Fallback>
                <p:oleObj name="Equation" r:id="rId4" imgW="3377880" imgH="901440" progId="Equation.DSMT4">
                  <p:embed/>
                  <p:pic>
                    <p:nvPicPr>
                      <p:cNvPr id="0" name=""/>
                      <p:cNvPicPr>
                        <a:picLocks noGrp="1" noChangeAspect="1" noChangeArrowheads="1"/>
                      </p:cNvPicPr>
                      <p:nvPr/>
                    </p:nvPicPr>
                    <p:blipFill>
                      <a:blip r:embed="rId5"/>
                      <a:srcRect/>
                      <a:stretch>
                        <a:fillRect/>
                      </a:stretch>
                    </p:blipFill>
                    <p:spPr bwMode="auto">
                      <a:xfrm>
                        <a:off x="1042988" y="2254250"/>
                        <a:ext cx="7375525" cy="196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483745"/>
      </p:ext>
    </p:extLst>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a:xfrm>
            <a:off x="539552" y="1196752"/>
            <a:ext cx="8064896" cy="5184576"/>
          </a:xfrm>
        </p:spPr>
        <p:txBody>
          <a:bodyPr>
            <a:normAutofit/>
          </a:bodyPr>
          <a:lstStyle/>
          <a:p>
            <a:pPr>
              <a:lnSpc>
                <a:spcPct val="150000"/>
              </a:lnSpc>
            </a:pPr>
            <a:r>
              <a:rPr lang="en-US" altLang="zh-CN" dirty="0" smtClean="0"/>
              <a:t>2.1.1 </a:t>
            </a:r>
            <a:r>
              <a:rPr lang="zh-CN" altLang="en-US" dirty="0" smtClean="0"/>
              <a:t>自信息量</a:t>
            </a:r>
            <a:endParaRPr lang="en-US" altLang="zh-CN" dirty="0" smtClean="0"/>
          </a:p>
          <a:p>
            <a:pPr>
              <a:lnSpc>
                <a:spcPct val="150000"/>
              </a:lnSpc>
            </a:pPr>
            <a:r>
              <a:rPr lang="en-US" altLang="zh-CN" dirty="0" smtClean="0"/>
              <a:t>2.1.2 </a:t>
            </a:r>
            <a:r>
              <a:rPr lang="zh-CN" altLang="en-US" dirty="0" smtClean="0"/>
              <a:t>平均自信息量与信源熵</a:t>
            </a:r>
          </a:p>
          <a:p>
            <a:pPr>
              <a:lnSpc>
                <a:spcPct val="150000"/>
              </a:lnSpc>
            </a:pPr>
            <a:r>
              <a:rPr lang="en-US" altLang="zh-CN" dirty="0" smtClean="0">
                <a:solidFill>
                  <a:srgbClr val="FF0000"/>
                </a:solidFill>
              </a:rPr>
              <a:t>2.1.3 </a:t>
            </a:r>
            <a:r>
              <a:rPr lang="zh-CN" altLang="en-US" dirty="0" smtClean="0">
                <a:solidFill>
                  <a:srgbClr val="FF0000"/>
                </a:solidFill>
              </a:rPr>
              <a:t>互信息量与平均互信息量</a:t>
            </a:r>
            <a:endParaRPr lang="en-US" altLang="zh-CN" dirty="0" smtClean="0">
              <a:solidFill>
                <a:srgbClr val="FF0000"/>
              </a:solidFill>
            </a:endParaRPr>
          </a:p>
          <a:p>
            <a:pPr lvl="1">
              <a:lnSpc>
                <a:spcPct val="110000"/>
              </a:lnSpc>
            </a:pPr>
            <a:r>
              <a:rPr lang="en-US" altLang="zh-CN" dirty="0" smtClean="0"/>
              <a:t>1. </a:t>
            </a:r>
            <a:r>
              <a:rPr lang="zh-CN" altLang="en-US" dirty="0" smtClean="0"/>
              <a:t>互信息量</a:t>
            </a:r>
            <a:endParaRPr lang="en-US" altLang="zh-CN" dirty="0" smtClean="0"/>
          </a:p>
          <a:p>
            <a:pPr lvl="1">
              <a:lnSpc>
                <a:spcPct val="110000"/>
              </a:lnSpc>
            </a:pPr>
            <a:r>
              <a:rPr lang="en-US" altLang="zh-CN" dirty="0" smtClean="0">
                <a:solidFill>
                  <a:srgbClr val="FF0000"/>
                </a:solidFill>
              </a:rPr>
              <a:t>2. </a:t>
            </a:r>
            <a:r>
              <a:rPr lang="zh-CN" altLang="en-US" dirty="0" smtClean="0">
                <a:solidFill>
                  <a:srgbClr val="FF0000"/>
                </a:solidFill>
              </a:rPr>
              <a:t>平均互信息量</a:t>
            </a:r>
            <a:endParaRPr lang="en-US" altLang="zh-CN" dirty="0" smtClean="0">
              <a:solidFill>
                <a:srgbClr val="FF0000"/>
              </a:solidFill>
            </a:endParaRPr>
          </a:p>
          <a:p>
            <a:pPr lvl="2">
              <a:lnSpc>
                <a:spcPct val="110000"/>
              </a:lnSpc>
            </a:pPr>
            <a:r>
              <a:rPr lang="en-US" altLang="zh-CN" sz="2000" dirty="0" smtClean="0">
                <a:solidFill>
                  <a:srgbClr val="FF0000"/>
                </a:solidFill>
              </a:rPr>
              <a:t>A. </a:t>
            </a:r>
            <a:r>
              <a:rPr lang="zh-CN" altLang="en-US" sz="2000" dirty="0" smtClean="0">
                <a:solidFill>
                  <a:srgbClr val="FF0000"/>
                </a:solidFill>
              </a:rPr>
              <a:t>平均</a:t>
            </a:r>
            <a:r>
              <a:rPr lang="zh-CN" altLang="en-US" sz="2000" dirty="0">
                <a:solidFill>
                  <a:srgbClr val="FF0000"/>
                </a:solidFill>
              </a:rPr>
              <a:t>互信息</a:t>
            </a:r>
            <a:r>
              <a:rPr lang="zh-CN" altLang="en-US" sz="2000" dirty="0" smtClean="0">
                <a:solidFill>
                  <a:srgbClr val="FF0000"/>
                </a:solidFill>
              </a:rPr>
              <a:t>量</a:t>
            </a:r>
            <a:endParaRPr lang="zh-CN" altLang="en-US" sz="2000" dirty="0">
              <a:solidFill>
                <a:srgbClr val="FF0000"/>
              </a:solidFill>
            </a:endParaRPr>
          </a:p>
          <a:p>
            <a:pPr lvl="2">
              <a:lnSpc>
                <a:spcPct val="110000"/>
              </a:lnSpc>
            </a:pPr>
            <a:r>
              <a:rPr lang="en-US" altLang="zh-CN" sz="2000" dirty="0" smtClean="0">
                <a:solidFill>
                  <a:srgbClr val="FF0000"/>
                </a:solidFill>
              </a:rPr>
              <a:t>B. </a:t>
            </a:r>
            <a:r>
              <a:rPr lang="zh-CN" altLang="en-US" sz="2000" dirty="0" smtClean="0">
                <a:solidFill>
                  <a:srgbClr val="FF0000"/>
                </a:solidFill>
              </a:rPr>
              <a:t>平均</a:t>
            </a:r>
            <a:r>
              <a:rPr lang="zh-CN" altLang="en-US" sz="2000" dirty="0">
                <a:solidFill>
                  <a:srgbClr val="FF0000"/>
                </a:solidFill>
              </a:rPr>
              <a:t>互信息量性质</a:t>
            </a:r>
          </a:p>
          <a:p>
            <a:pPr>
              <a:lnSpc>
                <a:spcPct val="150000"/>
              </a:lnSpc>
            </a:pPr>
            <a:r>
              <a:rPr lang="en-US" altLang="zh-CN" dirty="0" smtClean="0"/>
              <a:t>2.1.4 </a:t>
            </a:r>
            <a:r>
              <a:rPr lang="zh-CN" altLang="en-US" dirty="0" smtClean="0"/>
              <a:t>各种熵之间的关系</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128</a:t>
            </a:fld>
            <a:endParaRPr lang="en-US"/>
          </a:p>
        </p:txBody>
      </p:sp>
    </p:spTree>
    <p:extLst>
      <p:ext uri="{BB962C8B-B14F-4D97-AF65-F5344CB8AC3E}">
        <p14:creationId xmlns:p14="http://schemas.microsoft.com/office/powerpoint/2010/main" val="1784717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ChangeArrowheads="1"/>
          </p:cNvSpPr>
          <p:nvPr/>
        </p:nvSpPr>
        <p:spPr bwMode="auto">
          <a:xfrm>
            <a:off x="708595" y="1297158"/>
            <a:ext cx="8543925" cy="461665"/>
          </a:xfrm>
          <a:prstGeom prst="rect">
            <a:avLst/>
          </a:prstGeom>
          <a:noFill/>
          <a:ln w="9525">
            <a:noFill/>
            <a:miter lim="800000"/>
            <a:headEnd/>
            <a:tailEnd/>
          </a:ln>
          <a:effectLst/>
        </p:spPr>
        <p:txBody>
          <a:bodyPr wrap="square">
            <a:spAutoFit/>
          </a:bodyPr>
          <a:lstStyle/>
          <a:p>
            <a:r>
              <a:rPr lang="zh-CN" sz="2400" b="1" dirty="0">
                <a:solidFill>
                  <a:srgbClr val="FF0000"/>
                </a:solidFill>
                <a:latin typeface="+mj-ea"/>
                <a:ea typeface="+mj-ea"/>
              </a:rPr>
              <a:t>问题</a:t>
            </a:r>
            <a:r>
              <a:rPr lang="zh-CN" sz="2400" b="1" dirty="0">
                <a:latin typeface="+mj-ea"/>
                <a:ea typeface="+mj-ea"/>
              </a:rPr>
              <a:t>：有了互信息量，为什么还要求平均？</a:t>
            </a:r>
          </a:p>
        </p:txBody>
      </p:sp>
      <p:grpSp>
        <p:nvGrpSpPr>
          <p:cNvPr id="2" name="Group 4"/>
          <p:cNvGrpSpPr>
            <a:grpSpLocks/>
          </p:cNvGrpSpPr>
          <p:nvPr/>
        </p:nvGrpSpPr>
        <p:grpSpPr bwMode="auto">
          <a:xfrm>
            <a:off x="539752" y="1941683"/>
            <a:ext cx="8640763" cy="1765301"/>
            <a:chOff x="158" y="0"/>
            <a:chExt cx="5443" cy="1112"/>
          </a:xfrm>
        </p:grpSpPr>
        <p:sp>
          <p:nvSpPr>
            <p:cNvPr id="131077" name="Rectangle 5"/>
            <p:cNvSpPr>
              <a:spLocks noChangeArrowheads="1"/>
            </p:cNvSpPr>
            <p:nvPr/>
          </p:nvSpPr>
          <p:spPr bwMode="auto">
            <a:xfrm>
              <a:off x="219" y="67"/>
              <a:ext cx="5382" cy="291"/>
            </a:xfrm>
            <a:prstGeom prst="rect">
              <a:avLst/>
            </a:prstGeom>
            <a:noFill/>
            <a:ln w="9525">
              <a:noFill/>
              <a:miter lim="800000"/>
              <a:headEnd/>
              <a:tailEnd/>
            </a:ln>
            <a:effectLst/>
          </p:spPr>
          <p:txBody>
            <a:bodyPr wrap="square">
              <a:spAutoFit/>
            </a:bodyPr>
            <a:lstStyle/>
            <a:p>
              <a:r>
                <a:rPr lang="zh-CN" sz="2400" b="1" dirty="0">
                  <a:solidFill>
                    <a:srgbClr val="FF0000"/>
                  </a:solidFill>
                  <a:latin typeface="+mj-ea"/>
                  <a:ea typeface="+mj-ea"/>
                </a:rPr>
                <a:t>回答</a:t>
              </a:r>
              <a:r>
                <a:rPr lang="zh-CN" sz="2400" b="1" dirty="0">
                  <a:latin typeface="+mj-ea"/>
                  <a:ea typeface="+mj-ea"/>
                </a:rPr>
                <a:t>：</a:t>
              </a:r>
            </a:p>
          </p:txBody>
        </p:sp>
        <p:grpSp>
          <p:nvGrpSpPr>
            <p:cNvPr id="3" name="Group 6"/>
            <p:cNvGrpSpPr>
              <a:grpSpLocks/>
            </p:cNvGrpSpPr>
            <p:nvPr/>
          </p:nvGrpSpPr>
          <p:grpSpPr bwMode="auto">
            <a:xfrm>
              <a:off x="158" y="0"/>
              <a:ext cx="5267" cy="1112"/>
              <a:chOff x="158" y="0"/>
              <a:chExt cx="5267" cy="1112"/>
            </a:xfrm>
          </p:grpSpPr>
          <p:graphicFrame>
            <p:nvGraphicFramePr>
              <p:cNvPr id="131079" name="Object 7"/>
              <p:cNvGraphicFramePr>
                <a:graphicFrameLocks noChangeAspect="1"/>
              </p:cNvGraphicFramePr>
              <p:nvPr>
                <p:extLst>
                  <p:ext uri="{D42A27DB-BD31-4B8C-83A1-F6EECF244321}">
                    <p14:modId xmlns:p14="http://schemas.microsoft.com/office/powerpoint/2010/main" val="3325122653"/>
                  </p:ext>
                </p:extLst>
              </p:nvPr>
            </p:nvGraphicFramePr>
            <p:xfrm>
              <a:off x="790" y="0"/>
              <a:ext cx="2337" cy="576"/>
            </p:xfrm>
            <a:graphic>
              <a:graphicData uri="http://schemas.openxmlformats.org/presentationml/2006/ole">
                <mc:AlternateContent xmlns:mc="http://schemas.openxmlformats.org/markup-compatibility/2006">
                  <mc:Choice xmlns:v="urn:schemas-microsoft-com:vml" Requires="v">
                    <p:oleObj spid="_x0000_s174962" name="Equation" r:id="rId3" imgW="1955520" imgH="482400" progId="Equation.DSMT4">
                      <p:embed/>
                    </p:oleObj>
                  </mc:Choice>
                  <mc:Fallback>
                    <p:oleObj name="Equation" r:id="rId3" imgW="1955520" imgH="482400" progId="Equation.DSMT4">
                      <p:embed/>
                      <p:pic>
                        <p:nvPicPr>
                          <p:cNvPr id="0" name=""/>
                          <p:cNvPicPr>
                            <a:picLocks noChangeAspect="1" noChangeArrowheads="1"/>
                          </p:cNvPicPr>
                          <p:nvPr/>
                        </p:nvPicPr>
                        <p:blipFill>
                          <a:blip r:embed="rId4"/>
                          <a:srcRect/>
                          <a:stretch>
                            <a:fillRect/>
                          </a:stretch>
                        </p:blipFill>
                        <p:spPr bwMode="auto">
                          <a:xfrm>
                            <a:off x="790" y="0"/>
                            <a:ext cx="2337" cy="57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0" name="Rectangle 8"/>
              <p:cNvSpPr>
                <a:spLocks noChangeArrowheads="1"/>
              </p:cNvSpPr>
              <p:nvPr/>
            </p:nvSpPr>
            <p:spPr bwMode="auto">
              <a:xfrm>
                <a:off x="158" y="542"/>
                <a:ext cx="5171" cy="570"/>
              </a:xfrm>
              <a:prstGeom prst="rect">
                <a:avLst/>
              </a:prstGeom>
              <a:noFill/>
              <a:ln w="9525">
                <a:noFill/>
                <a:miter lim="800000"/>
                <a:headEnd/>
                <a:tailEnd/>
              </a:ln>
              <a:effectLst/>
            </p:spPr>
            <p:txBody>
              <a:bodyPr wrap="square">
                <a:spAutoFit/>
              </a:bodyPr>
              <a:lstStyle/>
              <a:p>
                <a:pPr>
                  <a:lnSpc>
                    <a:spcPct val="110000"/>
                  </a:lnSpc>
                </a:pPr>
                <a:r>
                  <a:rPr lang="zh-CN" sz="2400" b="1" dirty="0">
                    <a:latin typeface="+mj-ea"/>
                    <a:ea typeface="+mj-ea"/>
                  </a:rPr>
                  <a:t>互信息量只反映了某一对输入、输出消息间信息的流通。我们更希望从平均意义上来衡量信源、信宿间的信息流通。</a:t>
                </a:r>
              </a:p>
            </p:txBody>
          </p:sp>
          <p:graphicFrame>
            <p:nvGraphicFramePr>
              <p:cNvPr id="131081" name="Object 9"/>
              <p:cNvGraphicFramePr>
                <a:graphicFrameLocks noChangeAspect="1"/>
              </p:cNvGraphicFramePr>
              <p:nvPr>
                <p:extLst>
                  <p:ext uri="{D42A27DB-BD31-4B8C-83A1-F6EECF244321}">
                    <p14:modId xmlns:p14="http://schemas.microsoft.com/office/powerpoint/2010/main" val="83488100"/>
                  </p:ext>
                </p:extLst>
              </p:nvPr>
            </p:nvGraphicFramePr>
            <p:xfrm>
              <a:off x="3104" y="0"/>
              <a:ext cx="2321" cy="576"/>
            </p:xfrm>
            <a:graphic>
              <a:graphicData uri="http://schemas.openxmlformats.org/presentationml/2006/ole">
                <mc:AlternateContent xmlns:mc="http://schemas.openxmlformats.org/markup-compatibility/2006">
                  <mc:Choice xmlns:v="urn:schemas-microsoft-com:vml" Requires="v">
                    <p:oleObj spid="_x0000_s174963" name="Equation" r:id="rId5" imgW="1942920" imgH="482400" progId="Equation.DSMT4">
                      <p:embed/>
                    </p:oleObj>
                  </mc:Choice>
                  <mc:Fallback>
                    <p:oleObj name="Equation" r:id="rId5" imgW="1942920" imgH="482400" progId="Equation.DSMT4">
                      <p:embed/>
                      <p:pic>
                        <p:nvPicPr>
                          <p:cNvPr id="0" name=""/>
                          <p:cNvPicPr>
                            <a:picLocks noChangeAspect="1" noChangeArrowheads="1"/>
                          </p:cNvPicPr>
                          <p:nvPr/>
                        </p:nvPicPr>
                        <p:blipFill>
                          <a:blip r:embed="rId6"/>
                          <a:srcRect/>
                          <a:stretch>
                            <a:fillRect/>
                          </a:stretch>
                        </p:blipFill>
                        <p:spPr bwMode="auto">
                          <a:xfrm>
                            <a:off x="3104" y="0"/>
                            <a:ext cx="2321" cy="57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31082" name="Rectangle 10"/>
          <p:cNvSpPr>
            <a:spLocks noChangeArrowheads="1"/>
          </p:cNvSpPr>
          <p:nvPr/>
        </p:nvSpPr>
        <p:spPr bwMode="auto">
          <a:xfrm>
            <a:off x="552103" y="3773488"/>
            <a:ext cx="6180137" cy="461665"/>
          </a:xfrm>
          <a:prstGeom prst="rect">
            <a:avLst/>
          </a:prstGeom>
          <a:noFill/>
          <a:ln w="9525">
            <a:noFill/>
            <a:miter lim="800000"/>
            <a:headEnd/>
            <a:tailEnd/>
          </a:ln>
          <a:effectLst/>
        </p:spPr>
        <p:txBody>
          <a:bodyPr>
            <a:spAutoFit/>
          </a:bodyPr>
          <a:lstStyle/>
          <a:p>
            <a:r>
              <a:rPr lang="zh-CN" sz="2400" b="1" dirty="0">
                <a:solidFill>
                  <a:srgbClr val="FF0000"/>
                </a:solidFill>
                <a:latin typeface="+mj-ea"/>
                <a:ea typeface="+mj-ea"/>
              </a:rPr>
              <a:t>第一种形式的数学定义及物理意义：</a:t>
            </a:r>
          </a:p>
        </p:txBody>
      </p:sp>
      <p:grpSp>
        <p:nvGrpSpPr>
          <p:cNvPr id="4" name="Group 11"/>
          <p:cNvGrpSpPr>
            <a:grpSpLocks/>
          </p:cNvGrpSpPr>
          <p:nvPr/>
        </p:nvGrpSpPr>
        <p:grpSpPr bwMode="auto">
          <a:xfrm>
            <a:off x="582613" y="4262438"/>
            <a:ext cx="7689850" cy="1008062"/>
            <a:chOff x="160" y="0"/>
            <a:chExt cx="4844" cy="635"/>
          </a:xfrm>
        </p:grpSpPr>
        <p:graphicFrame>
          <p:nvGraphicFramePr>
            <p:cNvPr id="131084" name="Object 12"/>
            <p:cNvGraphicFramePr>
              <a:graphicFrameLocks noChangeAspect="1"/>
            </p:cNvGraphicFramePr>
            <p:nvPr>
              <p:extLst>
                <p:ext uri="{D42A27DB-BD31-4B8C-83A1-F6EECF244321}">
                  <p14:modId xmlns:p14="http://schemas.microsoft.com/office/powerpoint/2010/main" val="2238325084"/>
                </p:ext>
              </p:extLst>
            </p:nvPr>
          </p:nvGraphicFramePr>
          <p:xfrm>
            <a:off x="1142" y="0"/>
            <a:ext cx="3862" cy="635"/>
          </p:xfrm>
          <a:graphic>
            <a:graphicData uri="http://schemas.openxmlformats.org/presentationml/2006/ole">
              <mc:AlternateContent xmlns:mc="http://schemas.openxmlformats.org/markup-compatibility/2006">
                <mc:Choice xmlns:v="urn:schemas-microsoft-com:vml" Requires="v">
                  <p:oleObj spid="_x0000_s174964" name="Equation" r:id="rId7" imgW="2781000" imgH="457200" progId="Equation.DSMT4">
                    <p:embed/>
                  </p:oleObj>
                </mc:Choice>
                <mc:Fallback>
                  <p:oleObj name="Equation" r:id="rId7" imgW="2781000" imgH="457200" progId="Equation.DSMT4">
                    <p:embed/>
                    <p:pic>
                      <p:nvPicPr>
                        <p:cNvPr id="0" name=""/>
                        <p:cNvPicPr>
                          <a:picLocks noChangeAspect="1" noChangeArrowheads="1"/>
                        </p:cNvPicPr>
                        <p:nvPr/>
                      </p:nvPicPr>
                      <p:blipFill>
                        <a:blip r:embed="rId8"/>
                        <a:srcRect/>
                        <a:stretch>
                          <a:fillRect/>
                        </a:stretch>
                      </p:blipFill>
                      <p:spPr bwMode="auto">
                        <a:xfrm>
                          <a:off x="1142" y="0"/>
                          <a:ext cx="3862" cy="6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5" name="Rectangle 13"/>
            <p:cNvSpPr>
              <a:spLocks noChangeArrowheads="1"/>
            </p:cNvSpPr>
            <p:nvPr/>
          </p:nvSpPr>
          <p:spPr bwMode="auto">
            <a:xfrm>
              <a:off x="160" y="128"/>
              <a:ext cx="2422" cy="291"/>
            </a:xfrm>
            <a:prstGeom prst="rect">
              <a:avLst/>
            </a:prstGeom>
            <a:noFill/>
            <a:ln w="9525">
              <a:noFill/>
              <a:miter lim="800000"/>
              <a:headEnd/>
              <a:tailEnd/>
            </a:ln>
            <a:effectLst/>
          </p:spPr>
          <p:txBody>
            <a:bodyPr>
              <a:spAutoFit/>
            </a:bodyPr>
            <a:lstStyle/>
            <a:p>
              <a:r>
                <a:rPr lang="zh-CN" sz="2400" b="1" dirty="0">
                  <a:latin typeface="+mj-ea"/>
                  <a:ea typeface="+mj-ea"/>
                </a:rPr>
                <a:t>互信息量</a:t>
              </a:r>
            </a:p>
          </p:txBody>
        </p:sp>
      </p:grpSp>
      <p:grpSp>
        <p:nvGrpSpPr>
          <p:cNvPr id="5" name="Group 14"/>
          <p:cNvGrpSpPr>
            <a:grpSpLocks/>
          </p:cNvGrpSpPr>
          <p:nvPr/>
        </p:nvGrpSpPr>
        <p:grpSpPr bwMode="auto">
          <a:xfrm>
            <a:off x="582613" y="5080000"/>
            <a:ext cx="4854575" cy="1012825"/>
            <a:chOff x="160" y="0"/>
            <a:chExt cx="3058" cy="638"/>
          </a:xfrm>
        </p:grpSpPr>
        <p:graphicFrame>
          <p:nvGraphicFramePr>
            <p:cNvPr id="131087" name="Object 15"/>
            <p:cNvGraphicFramePr>
              <a:graphicFrameLocks noChangeAspect="1"/>
            </p:cNvGraphicFramePr>
            <p:nvPr>
              <p:extLst>
                <p:ext uri="{D42A27DB-BD31-4B8C-83A1-F6EECF244321}">
                  <p14:modId xmlns:p14="http://schemas.microsoft.com/office/powerpoint/2010/main" val="3664695450"/>
                </p:ext>
              </p:extLst>
            </p:nvPr>
          </p:nvGraphicFramePr>
          <p:xfrm>
            <a:off x="1533" y="355"/>
            <a:ext cx="918" cy="283"/>
          </p:xfrm>
          <a:graphic>
            <a:graphicData uri="http://schemas.openxmlformats.org/presentationml/2006/ole">
              <mc:AlternateContent xmlns:mc="http://schemas.openxmlformats.org/markup-compatibility/2006">
                <mc:Choice xmlns:v="urn:schemas-microsoft-com:vml" Requires="v">
                  <p:oleObj spid="_x0000_s174965" name="Equation" r:id="rId9" imgW="660240" imgH="203040" progId="Equation.DSMT4">
                    <p:embed/>
                  </p:oleObj>
                </mc:Choice>
                <mc:Fallback>
                  <p:oleObj name="Equation" r:id="rId9" imgW="660240" imgH="203040" progId="Equation.DSMT4">
                    <p:embed/>
                    <p:pic>
                      <p:nvPicPr>
                        <p:cNvPr id="0" name=""/>
                        <p:cNvPicPr>
                          <a:picLocks noChangeAspect="1" noChangeArrowheads="1"/>
                        </p:cNvPicPr>
                        <p:nvPr/>
                      </p:nvPicPr>
                      <p:blipFill>
                        <a:blip r:embed="rId10"/>
                        <a:srcRect/>
                        <a:stretch>
                          <a:fillRect/>
                        </a:stretch>
                      </p:blipFill>
                      <p:spPr bwMode="auto">
                        <a:xfrm>
                          <a:off x="1533" y="355"/>
                          <a:ext cx="918" cy="28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88" name="Rectangle 16"/>
            <p:cNvSpPr>
              <a:spLocks noChangeArrowheads="1"/>
            </p:cNvSpPr>
            <p:nvPr/>
          </p:nvSpPr>
          <p:spPr bwMode="auto">
            <a:xfrm>
              <a:off x="160" y="288"/>
              <a:ext cx="2422" cy="291"/>
            </a:xfrm>
            <a:prstGeom prst="rect">
              <a:avLst/>
            </a:prstGeom>
            <a:noFill/>
            <a:ln w="9525">
              <a:noFill/>
              <a:miter lim="800000"/>
              <a:headEnd/>
              <a:tailEnd/>
            </a:ln>
            <a:effectLst/>
          </p:spPr>
          <p:txBody>
            <a:bodyPr>
              <a:spAutoFit/>
            </a:bodyPr>
            <a:lstStyle/>
            <a:p>
              <a:r>
                <a:rPr lang="zh-CN" sz="2400" b="1" dirty="0">
                  <a:latin typeface="+mj-ea"/>
                  <a:ea typeface="+mj-ea"/>
                </a:rPr>
                <a:t>平均互信息量</a:t>
              </a:r>
            </a:p>
          </p:txBody>
        </p:sp>
        <p:sp>
          <p:nvSpPr>
            <p:cNvPr id="131089" name="AutoShape 17"/>
            <p:cNvSpPr>
              <a:spLocks noChangeArrowheads="1"/>
            </p:cNvSpPr>
            <p:nvPr/>
          </p:nvSpPr>
          <p:spPr bwMode="auto">
            <a:xfrm rot="5400000">
              <a:off x="2972" y="-42"/>
              <a:ext cx="204" cy="288"/>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latin typeface="+mj-ea"/>
                <a:ea typeface="+mj-ea"/>
              </a:endParaRPr>
            </a:p>
          </p:txBody>
        </p:sp>
      </p:grpSp>
      <p:grpSp>
        <p:nvGrpSpPr>
          <p:cNvPr id="6" name="Group 18"/>
          <p:cNvGrpSpPr>
            <a:grpSpLocks/>
          </p:cNvGrpSpPr>
          <p:nvPr/>
        </p:nvGrpSpPr>
        <p:grpSpPr bwMode="auto">
          <a:xfrm>
            <a:off x="4175125" y="5349875"/>
            <a:ext cx="6022975" cy="1254125"/>
            <a:chOff x="0" y="0"/>
            <a:chExt cx="3794" cy="790"/>
          </a:xfrm>
        </p:grpSpPr>
        <p:graphicFrame>
          <p:nvGraphicFramePr>
            <p:cNvPr id="131091" name="Object 19"/>
            <p:cNvGraphicFramePr>
              <a:graphicFrameLocks noChangeAspect="1"/>
            </p:cNvGraphicFramePr>
            <p:nvPr>
              <p:extLst>
                <p:ext uri="{D42A27DB-BD31-4B8C-83A1-F6EECF244321}">
                  <p14:modId xmlns:p14="http://schemas.microsoft.com/office/powerpoint/2010/main" val="1671375450"/>
                </p:ext>
              </p:extLst>
            </p:nvPr>
          </p:nvGraphicFramePr>
          <p:xfrm>
            <a:off x="0" y="0"/>
            <a:ext cx="2521" cy="635"/>
          </p:xfrm>
          <a:graphic>
            <a:graphicData uri="http://schemas.openxmlformats.org/presentationml/2006/ole">
              <mc:AlternateContent xmlns:mc="http://schemas.openxmlformats.org/markup-compatibility/2006">
                <mc:Choice xmlns:v="urn:schemas-microsoft-com:vml" Requires="v">
                  <p:oleObj spid="_x0000_s174966" name="Equation" r:id="rId11" imgW="1815840" imgH="457200" progId="Equation.DSMT4">
                    <p:embed/>
                  </p:oleObj>
                </mc:Choice>
                <mc:Fallback>
                  <p:oleObj name="Equation" r:id="rId11" imgW="1815840" imgH="457200" progId="Equation.DSMT4">
                    <p:embed/>
                    <p:pic>
                      <p:nvPicPr>
                        <p:cNvPr id="0" name=""/>
                        <p:cNvPicPr>
                          <a:picLocks noChangeAspect="1" noChangeArrowheads="1"/>
                        </p:cNvPicPr>
                        <p:nvPr/>
                      </p:nvPicPr>
                      <p:blipFill>
                        <a:blip r:embed="rId12"/>
                        <a:srcRect/>
                        <a:stretch>
                          <a:fillRect/>
                        </a:stretch>
                      </p:blipFill>
                      <p:spPr bwMode="auto">
                        <a:xfrm>
                          <a:off x="0" y="0"/>
                          <a:ext cx="2521" cy="63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92" name="Rectangle 20"/>
            <p:cNvSpPr>
              <a:spLocks noChangeArrowheads="1"/>
            </p:cNvSpPr>
            <p:nvPr/>
          </p:nvSpPr>
          <p:spPr bwMode="auto">
            <a:xfrm>
              <a:off x="2597" y="34"/>
              <a:ext cx="1197"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sp>
        <p:nvSpPr>
          <p:cNvPr id="10" name="标题 9"/>
          <p:cNvSpPr>
            <a:spLocks noGrp="1"/>
          </p:cNvSpPr>
          <p:nvPr>
            <p:ph type="title"/>
          </p:nvPr>
        </p:nvSpPr>
        <p:spPr/>
        <p:txBody>
          <a:bodyPr/>
          <a:lstStyle/>
          <a:p>
            <a:r>
              <a:rPr lang="en-US" altLang="zh-CN" dirty="0" smtClean="0"/>
              <a:t>A. </a:t>
            </a:r>
            <a:r>
              <a:rPr lang="zh-CN" altLang="en-US" dirty="0" smtClean="0"/>
              <a:t>平均互信息量</a:t>
            </a:r>
            <a:endParaRPr lang="zh-CN" altLang="en-US" dirty="0"/>
          </a:p>
        </p:txBody>
      </p:sp>
      <p:cxnSp>
        <p:nvCxnSpPr>
          <p:cNvPr id="22" name="直接连接符 21"/>
          <p:cNvCxnSpPr/>
          <p:nvPr/>
        </p:nvCxnSpPr>
        <p:spPr>
          <a:xfrm>
            <a:off x="683568" y="3717032"/>
            <a:ext cx="7920880" cy="0"/>
          </a:xfrm>
          <a:prstGeom prst="line">
            <a:avLst/>
          </a:prstGeom>
        </p:spPr>
        <p:style>
          <a:lnRef idx="3">
            <a:schemeClr val="accent3"/>
          </a:lnRef>
          <a:fillRef idx="0">
            <a:schemeClr val="accent3"/>
          </a:fillRef>
          <a:effectRef idx="2">
            <a:schemeClr val="accent3"/>
          </a:effectRef>
          <a:fontRef idx="minor">
            <a:schemeClr val="tx1"/>
          </a:fontRef>
        </p:style>
      </p:cxnSp>
      <p:sp>
        <p:nvSpPr>
          <p:cNvPr id="23"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129</a:t>
            </a:fld>
            <a:endParaRPr lang="en-US" altLang="zh-CN" dirty="0"/>
          </a:p>
        </p:txBody>
      </p:sp>
    </p:spTree>
    <p:extLst>
      <p:ext uri="{BB962C8B-B14F-4D97-AF65-F5344CB8AC3E}">
        <p14:creationId xmlns:p14="http://schemas.microsoft.com/office/powerpoint/2010/main" val="36690398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31082"/>
                                        </p:tgtEl>
                                        <p:attrNameLst>
                                          <p:attrName>style.visibility</p:attrName>
                                        </p:attrNameLst>
                                      </p:cBhvr>
                                      <p:to>
                                        <p:strVal val="visible"/>
                                      </p:to>
                                    </p:set>
                                    <p:animEffect transition="in" filter="wipe(left)">
                                      <p:cBhvr>
                                        <p:cTn id="14" dur="1000"/>
                                        <p:tgtEl>
                                          <p:spTgt spid="13108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up)">
                                      <p:cBhvr>
                                        <p:cTn id="24" dur="10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82"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p:txBody>
          <a:bodyPr/>
          <a:lstStyle/>
          <a:p>
            <a:r>
              <a:rPr lang="zh-CN" altLang="en-US" dirty="0" smtClean="0"/>
              <a:t>无记忆信源与有记忆信源（续）</a:t>
            </a:r>
            <a:endParaRPr lang="zh-CN" altLang="en-US" dirty="0"/>
          </a:p>
        </p:txBody>
      </p:sp>
      <p:sp>
        <p:nvSpPr>
          <p:cNvPr id="12293" name="Rectangle 5"/>
          <p:cNvSpPr>
            <a:spLocks noGrp="1" noChangeArrowheads="1"/>
          </p:cNvSpPr>
          <p:nvPr>
            <p:ph type="body" idx="1"/>
          </p:nvPr>
        </p:nvSpPr>
        <p:spPr/>
        <p:txBody>
          <a:bodyPr>
            <a:normAutofit/>
          </a:bodyPr>
          <a:lstStyle/>
          <a:p>
            <a:r>
              <a:rPr lang="zh-CN" altLang="en-US" sz="2400" dirty="0" smtClean="0">
                <a:solidFill>
                  <a:srgbClr val="C00000"/>
                </a:solidFill>
              </a:rPr>
              <a:t>有记忆信源：</a:t>
            </a:r>
            <a:endParaRPr lang="en-US" altLang="zh-CN" sz="2400" dirty="0" smtClean="0">
              <a:solidFill>
                <a:srgbClr val="C00000"/>
              </a:solidFill>
            </a:endParaRPr>
          </a:p>
          <a:p>
            <a:pPr lvl="1"/>
            <a:r>
              <a:rPr lang="zh-CN" altLang="en-US" sz="2000" dirty="0" smtClean="0"/>
              <a:t>通常情况下，信源发出的符号间是彼此相互依存和关联的</a:t>
            </a:r>
            <a:endParaRPr lang="en-US" altLang="zh-CN" sz="2000" dirty="0" smtClean="0"/>
          </a:p>
          <a:p>
            <a:pPr lvl="1"/>
            <a:r>
              <a:rPr lang="zh-CN" altLang="en-US" sz="2000" dirty="0" smtClean="0"/>
              <a:t>如：小说、文字、语音等等。</a:t>
            </a:r>
            <a:endParaRPr lang="en-US" altLang="zh-CN" sz="2000" dirty="0" smtClean="0"/>
          </a:p>
          <a:p>
            <a:pPr lvl="1"/>
            <a:r>
              <a:rPr lang="zh-CN" altLang="en-US" sz="2000" dirty="0" smtClean="0"/>
              <a:t>通常用</a:t>
            </a:r>
            <a:r>
              <a:rPr lang="zh-CN" altLang="en-US" sz="2000" dirty="0" smtClean="0">
                <a:solidFill>
                  <a:srgbClr val="FF0000"/>
                </a:solidFill>
              </a:rPr>
              <a:t>联合概率</a:t>
            </a:r>
            <a:r>
              <a:rPr lang="zh-CN" altLang="en-US" sz="2000" dirty="0" smtClean="0"/>
              <a:t>或</a:t>
            </a:r>
            <a:r>
              <a:rPr lang="zh-CN" altLang="en-US" sz="2000" dirty="0" smtClean="0">
                <a:solidFill>
                  <a:srgbClr val="FF0000"/>
                </a:solidFill>
              </a:rPr>
              <a:t>条件概率</a:t>
            </a:r>
            <a:r>
              <a:rPr lang="zh-CN" altLang="en-US" sz="2000" dirty="0" smtClean="0"/>
              <a:t>来描述这种关联性。</a:t>
            </a:r>
          </a:p>
          <a:p>
            <a:pPr lvl="1"/>
            <a:r>
              <a:rPr lang="zh-CN" altLang="en-US" sz="2000" dirty="0" smtClean="0"/>
              <a:t>按记忆长度划分有：</a:t>
            </a:r>
          </a:p>
          <a:p>
            <a:pPr lvl="2"/>
            <a:r>
              <a:rPr lang="zh-CN" altLang="en-US" sz="2000" u="sng" dirty="0" smtClean="0">
                <a:solidFill>
                  <a:srgbClr val="0000FF"/>
                </a:solidFill>
              </a:rPr>
              <a:t>有限记忆信源</a:t>
            </a:r>
          </a:p>
          <a:p>
            <a:pPr lvl="2">
              <a:buNone/>
            </a:pPr>
            <a:r>
              <a:rPr lang="zh-CN" altLang="en-US" sz="2000" dirty="0" smtClean="0"/>
              <a:t>    如：有限状态马尔可夫链</a:t>
            </a:r>
            <a:endParaRPr lang="en-US" altLang="zh-CN" sz="2000" dirty="0" smtClean="0"/>
          </a:p>
          <a:p>
            <a:pPr lvl="2">
              <a:buNone/>
            </a:pPr>
            <a:r>
              <a:rPr lang="zh-CN" altLang="en-US" sz="2000" dirty="0" smtClean="0">
                <a:solidFill>
                  <a:srgbClr val="FFC000"/>
                </a:solidFill>
              </a:rPr>
              <a:t>           </a:t>
            </a:r>
            <a:r>
              <a:rPr lang="zh-CN" altLang="en-US" sz="2000" dirty="0" smtClean="0">
                <a:solidFill>
                  <a:srgbClr val="C00000"/>
                </a:solidFill>
              </a:rPr>
              <a:t>马尔可夫信源（后续课程</a:t>
            </a:r>
            <a:r>
              <a:rPr lang="en-US" altLang="zh-CN" sz="2000" dirty="0" smtClean="0">
                <a:solidFill>
                  <a:srgbClr val="C00000"/>
                </a:solidFill>
              </a:rPr>
              <a:t>2.2</a:t>
            </a:r>
            <a:r>
              <a:rPr lang="zh-CN" altLang="en-US" sz="2000" dirty="0" smtClean="0">
                <a:solidFill>
                  <a:srgbClr val="C00000"/>
                </a:solidFill>
              </a:rPr>
              <a:t>中介绍）</a:t>
            </a:r>
            <a:endParaRPr lang="en-US" altLang="zh-CN" sz="2000" dirty="0" smtClean="0">
              <a:solidFill>
                <a:srgbClr val="C00000"/>
              </a:solidFill>
            </a:endParaRPr>
          </a:p>
          <a:p>
            <a:pPr lvl="2"/>
            <a:r>
              <a:rPr lang="zh-CN" altLang="en-US" sz="2000" u="sng" dirty="0" smtClean="0">
                <a:solidFill>
                  <a:srgbClr val="0000FF"/>
                </a:solidFill>
              </a:rPr>
              <a:t>无限记忆信源 </a:t>
            </a:r>
            <a:endParaRPr lang="zh-CN" altLang="en-US" sz="2000" u="sng" dirty="0">
              <a:solidFill>
                <a:srgbClr val="0000FF"/>
              </a:solidFill>
            </a:endParaRPr>
          </a:p>
        </p:txBody>
      </p:sp>
      <p:sp>
        <p:nvSpPr>
          <p:cNvPr id="6" name="灯片编号占位符 5"/>
          <p:cNvSpPr>
            <a:spLocks noGrp="1"/>
          </p:cNvSpPr>
          <p:nvPr>
            <p:ph type="sldNum" sz="quarter" idx="12"/>
          </p:nvPr>
        </p:nvSpPr>
        <p:spPr/>
        <p:txBody>
          <a:bodyPr/>
          <a:lstStyle/>
          <a:p>
            <a:fld id="{28F05715-0EC7-4F72-ABA5-6DD78E7803FC}" type="slidenum">
              <a:rPr lang="en-US" altLang="zh-CN" smtClean="0"/>
              <a:pPr/>
              <a:t>13</a:t>
            </a:fld>
            <a:endParaRPr lang="en-US" altLang="zh-CN"/>
          </a:p>
        </p:txBody>
      </p:sp>
    </p:spTree>
    <p:extLst>
      <p:ext uri="{BB962C8B-B14F-4D97-AF65-F5344CB8AC3E}">
        <p14:creationId xmlns:p14="http://schemas.microsoft.com/office/powerpoint/2010/main" val="367653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93">
                                            <p:txEl>
                                              <p:pRg st="2" end="2"/>
                                            </p:txEl>
                                          </p:spTgt>
                                        </p:tgtEl>
                                        <p:attrNameLst>
                                          <p:attrName>style.visibility</p:attrName>
                                        </p:attrNameLst>
                                      </p:cBhvr>
                                      <p:to>
                                        <p:strVal val="visible"/>
                                      </p:to>
                                    </p:set>
                                    <p:animEffect transition="in" filter="fade">
                                      <p:cBhvr>
                                        <p:cTn id="7" dur="500"/>
                                        <p:tgtEl>
                                          <p:spTgt spid="1229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93">
                                            <p:txEl>
                                              <p:pRg st="3" end="3"/>
                                            </p:txEl>
                                          </p:spTgt>
                                        </p:tgtEl>
                                        <p:attrNameLst>
                                          <p:attrName>style.visibility</p:attrName>
                                        </p:attrNameLst>
                                      </p:cBhvr>
                                      <p:to>
                                        <p:strVal val="visible"/>
                                      </p:to>
                                    </p:set>
                                    <p:animEffect transition="in" filter="fade">
                                      <p:cBhvr>
                                        <p:cTn id="12" dur="500"/>
                                        <p:tgtEl>
                                          <p:spTgt spid="1229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93">
                                            <p:txEl>
                                              <p:pRg st="4" end="4"/>
                                            </p:txEl>
                                          </p:spTgt>
                                        </p:tgtEl>
                                        <p:attrNameLst>
                                          <p:attrName>style.visibility</p:attrName>
                                        </p:attrNameLst>
                                      </p:cBhvr>
                                      <p:to>
                                        <p:strVal val="visible"/>
                                      </p:to>
                                    </p:set>
                                    <p:animEffect transition="in" filter="fade">
                                      <p:cBhvr>
                                        <p:cTn id="17" dur="500"/>
                                        <p:tgtEl>
                                          <p:spTgt spid="1229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2293">
                                            <p:txEl>
                                              <p:pRg st="5" end="5"/>
                                            </p:txEl>
                                          </p:spTgt>
                                        </p:tgtEl>
                                        <p:attrNameLst>
                                          <p:attrName>style.visibility</p:attrName>
                                        </p:attrNameLst>
                                      </p:cBhvr>
                                      <p:to>
                                        <p:strVal val="visible"/>
                                      </p:to>
                                    </p:set>
                                    <p:animEffect transition="in" filter="fade">
                                      <p:cBhvr>
                                        <p:cTn id="20" dur="500"/>
                                        <p:tgtEl>
                                          <p:spTgt spid="1229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2293">
                                            <p:txEl>
                                              <p:pRg st="6" end="6"/>
                                            </p:txEl>
                                          </p:spTgt>
                                        </p:tgtEl>
                                        <p:attrNameLst>
                                          <p:attrName>style.visibility</p:attrName>
                                        </p:attrNameLst>
                                      </p:cBhvr>
                                      <p:to>
                                        <p:strVal val="visible"/>
                                      </p:to>
                                    </p:set>
                                    <p:animEffect transition="in" filter="fade">
                                      <p:cBhvr>
                                        <p:cTn id="23" dur="500"/>
                                        <p:tgtEl>
                                          <p:spTgt spid="1229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93">
                                            <p:txEl>
                                              <p:pRg st="7" end="7"/>
                                            </p:txEl>
                                          </p:spTgt>
                                        </p:tgtEl>
                                        <p:attrNameLst>
                                          <p:attrName>style.visibility</p:attrName>
                                        </p:attrNameLst>
                                      </p:cBhvr>
                                      <p:to>
                                        <p:strVal val="visible"/>
                                      </p:to>
                                    </p:set>
                                    <p:animEffect transition="in" filter="fade">
                                      <p:cBhvr>
                                        <p:cTn id="26" dur="500"/>
                                        <p:tgtEl>
                                          <p:spTgt spid="1229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2293">
                                            <p:txEl>
                                              <p:pRg st="8" end="8"/>
                                            </p:txEl>
                                          </p:spTgt>
                                        </p:tgtEl>
                                        <p:attrNameLst>
                                          <p:attrName>style.visibility</p:attrName>
                                        </p:attrNameLst>
                                      </p:cBhvr>
                                      <p:to>
                                        <p:strVal val="visible"/>
                                      </p:to>
                                    </p:set>
                                    <p:animEffect transition="in" filter="fade">
                                      <p:cBhvr>
                                        <p:cTn id="29" dur="500"/>
                                        <p:tgtEl>
                                          <p:spTgt spid="1229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4283968" y="4365104"/>
            <a:ext cx="3888432" cy="2088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rgbClr val="FF0000"/>
              </a:solidFill>
            </a:endParaRPr>
          </a:p>
        </p:txBody>
      </p:sp>
      <p:sp>
        <p:nvSpPr>
          <p:cNvPr id="37" name="标题 9"/>
          <p:cNvSpPr>
            <a:spLocks noGrp="1"/>
          </p:cNvSpPr>
          <p:nvPr>
            <p:ph type="title"/>
          </p:nvPr>
        </p:nvSpPr>
        <p:spPr/>
        <p:txBody>
          <a:bodyPr/>
          <a:lstStyle/>
          <a:p>
            <a:r>
              <a:rPr lang="en-US" altLang="zh-CN" dirty="0" smtClean="0"/>
              <a:t>A. </a:t>
            </a:r>
            <a:r>
              <a:rPr lang="zh-CN" altLang="en-US" dirty="0" smtClean="0"/>
              <a:t>平均互信息量</a:t>
            </a:r>
            <a:r>
              <a:rPr lang="en-US" altLang="zh-CN" dirty="0" smtClean="0"/>
              <a:t>1</a:t>
            </a:r>
            <a:endParaRPr lang="zh-CN" altLang="en-US" dirty="0"/>
          </a:p>
        </p:txBody>
      </p:sp>
      <p:sp>
        <p:nvSpPr>
          <p:cNvPr id="132098" name="Rectangle 2"/>
          <p:cNvSpPr>
            <a:spLocks noChangeArrowheads="1"/>
          </p:cNvSpPr>
          <p:nvPr/>
        </p:nvSpPr>
        <p:spPr bwMode="auto">
          <a:xfrm>
            <a:off x="4564063" y="5376863"/>
            <a:ext cx="3127375" cy="461665"/>
          </a:xfrm>
          <a:prstGeom prst="rect">
            <a:avLst/>
          </a:prstGeom>
          <a:noFill/>
          <a:ln w="9525">
            <a:noFill/>
            <a:miter lim="800000"/>
            <a:headEnd/>
            <a:tailEnd/>
          </a:ln>
          <a:effectLst/>
        </p:spPr>
        <p:txBody>
          <a:bodyPr>
            <a:spAutoFit/>
          </a:bodyPr>
          <a:lstStyle/>
          <a:p>
            <a:r>
              <a:rPr lang="zh-CN" sz="2400" b="1" dirty="0">
                <a:solidFill>
                  <a:srgbClr val="FF0000"/>
                </a:solidFill>
                <a:latin typeface="+mj-ea"/>
                <a:ea typeface="+mj-ea"/>
              </a:rPr>
              <a:t>损失熵</a:t>
            </a:r>
          </a:p>
        </p:txBody>
      </p:sp>
      <p:graphicFrame>
        <p:nvGraphicFramePr>
          <p:cNvPr id="132099" name="Object 3"/>
          <p:cNvGraphicFramePr>
            <a:graphicFrameLocks noChangeAspect="1"/>
          </p:cNvGraphicFramePr>
          <p:nvPr/>
        </p:nvGraphicFramePr>
        <p:xfrm>
          <a:off x="5856288" y="4508500"/>
          <a:ext cx="1117600" cy="1527175"/>
        </p:xfrm>
        <a:graphic>
          <a:graphicData uri="http://schemas.openxmlformats.org/presentationml/2006/ole">
            <mc:AlternateContent xmlns:mc="http://schemas.openxmlformats.org/markup-compatibility/2006">
              <mc:Choice xmlns:v="urn:schemas-microsoft-com:vml" Requires="v">
                <p:oleObj spid="_x0000_s233042" r:id="rId3" imgW="1117780" imgH="1526432" progId="Visio.Drawing.11">
                  <p:embed/>
                </p:oleObj>
              </mc:Choice>
              <mc:Fallback>
                <p:oleObj r:id="rId3" imgW="1117780" imgH="152643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6288" y="4508500"/>
                        <a:ext cx="1117600" cy="1527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0" name="Object 4"/>
          <p:cNvGraphicFramePr>
            <a:graphicFrameLocks noChangeAspect="1"/>
          </p:cNvGraphicFramePr>
          <p:nvPr/>
        </p:nvGraphicFramePr>
        <p:xfrm>
          <a:off x="5862638" y="4913313"/>
          <a:ext cx="962025" cy="1117600"/>
        </p:xfrm>
        <a:graphic>
          <a:graphicData uri="http://schemas.openxmlformats.org/presentationml/2006/ole">
            <mc:AlternateContent xmlns:mc="http://schemas.openxmlformats.org/markup-compatibility/2006">
              <mc:Choice xmlns:v="urn:schemas-microsoft-com:vml" Requires="v">
                <p:oleObj spid="_x0000_s233043" r:id="rId5" imgW="962413" imgH="1117330" progId="Visio.Drawing.11">
                  <p:embed/>
                </p:oleObj>
              </mc:Choice>
              <mc:Fallback>
                <p:oleObj r:id="rId5" imgW="962413" imgH="111733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2638" y="4913313"/>
                        <a:ext cx="962025" cy="1117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01" name="Rectangle 5"/>
          <p:cNvSpPr>
            <a:spLocks noChangeArrowheads="1"/>
          </p:cNvSpPr>
          <p:nvPr/>
        </p:nvSpPr>
        <p:spPr bwMode="auto">
          <a:xfrm>
            <a:off x="420017" y="1023119"/>
            <a:ext cx="6672263" cy="461665"/>
          </a:xfrm>
          <a:prstGeom prst="rect">
            <a:avLst/>
          </a:prstGeom>
          <a:noFill/>
          <a:ln w="9525">
            <a:noFill/>
            <a:miter lim="800000"/>
            <a:headEnd/>
            <a:tailEnd/>
          </a:ln>
          <a:effectLst/>
        </p:spPr>
        <p:txBody>
          <a:bodyPr>
            <a:spAutoFit/>
          </a:bodyPr>
          <a:lstStyle/>
          <a:p>
            <a:r>
              <a:rPr lang="zh-CN" sz="2400" b="1" dirty="0">
                <a:latin typeface="+mj-ea"/>
                <a:ea typeface="+mj-ea"/>
              </a:rPr>
              <a:t>接下来，对上述数学定义式进行变形：</a:t>
            </a:r>
          </a:p>
        </p:txBody>
      </p:sp>
      <p:graphicFrame>
        <p:nvGraphicFramePr>
          <p:cNvPr id="132102" name="Object 6"/>
          <p:cNvGraphicFramePr>
            <a:graphicFrameLocks noChangeAspect="1"/>
          </p:cNvGraphicFramePr>
          <p:nvPr>
            <p:extLst>
              <p:ext uri="{D42A27DB-BD31-4B8C-83A1-F6EECF244321}">
                <p14:modId xmlns:p14="http://schemas.microsoft.com/office/powerpoint/2010/main" val="623556042"/>
              </p:ext>
            </p:extLst>
          </p:nvPr>
        </p:nvGraphicFramePr>
        <p:xfrm>
          <a:off x="422721" y="1551136"/>
          <a:ext cx="5430837" cy="1008062"/>
        </p:xfrm>
        <a:graphic>
          <a:graphicData uri="http://schemas.openxmlformats.org/presentationml/2006/ole">
            <mc:AlternateContent xmlns:mc="http://schemas.openxmlformats.org/markup-compatibility/2006">
              <mc:Choice xmlns:v="urn:schemas-microsoft-com:vml" Requires="v">
                <p:oleObj spid="_x0000_s233044" name="Equation" r:id="rId7" imgW="2463480" imgH="457200" progId="Equation.DSMT4">
                  <p:embed/>
                </p:oleObj>
              </mc:Choice>
              <mc:Fallback>
                <p:oleObj name="Equation" r:id="rId7" imgW="2463480" imgH="457200" progId="Equation.DSMT4">
                  <p:embed/>
                  <p:pic>
                    <p:nvPicPr>
                      <p:cNvPr id="0" name=""/>
                      <p:cNvPicPr>
                        <a:picLocks noChangeAspect="1" noChangeArrowheads="1"/>
                      </p:cNvPicPr>
                      <p:nvPr/>
                    </p:nvPicPr>
                    <p:blipFill>
                      <a:blip r:embed="rId8"/>
                      <a:srcRect/>
                      <a:stretch>
                        <a:fillRect/>
                      </a:stretch>
                    </p:blipFill>
                    <p:spPr bwMode="auto">
                      <a:xfrm>
                        <a:off x="422721" y="1551136"/>
                        <a:ext cx="5430837" cy="10080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3" name="Object 7"/>
          <p:cNvGraphicFramePr>
            <a:graphicFrameLocks noChangeAspect="1"/>
          </p:cNvGraphicFramePr>
          <p:nvPr>
            <p:extLst>
              <p:ext uri="{D42A27DB-BD31-4B8C-83A1-F6EECF244321}">
                <p14:modId xmlns:p14="http://schemas.microsoft.com/office/powerpoint/2010/main" val="766819357"/>
              </p:ext>
            </p:extLst>
          </p:nvPr>
        </p:nvGraphicFramePr>
        <p:xfrm>
          <a:off x="513208" y="3265636"/>
          <a:ext cx="4545013" cy="979487"/>
        </p:xfrm>
        <a:graphic>
          <a:graphicData uri="http://schemas.openxmlformats.org/presentationml/2006/ole">
            <mc:AlternateContent xmlns:mc="http://schemas.openxmlformats.org/markup-compatibility/2006">
              <mc:Choice xmlns:v="urn:schemas-microsoft-com:vml" Requires="v">
                <p:oleObj spid="_x0000_s233045" name="Equation" r:id="rId9" imgW="2489040" imgH="444240" progId="Equation.DSMT4">
                  <p:embed/>
                </p:oleObj>
              </mc:Choice>
              <mc:Fallback>
                <p:oleObj name="Equation" r:id="rId9" imgW="2489040" imgH="444240" progId="Equation.DSMT4">
                  <p:embed/>
                  <p:pic>
                    <p:nvPicPr>
                      <p:cNvPr id="0" name=""/>
                      <p:cNvPicPr>
                        <a:picLocks noChangeAspect="1" noChangeArrowheads="1"/>
                      </p:cNvPicPr>
                      <p:nvPr/>
                    </p:nvPicPr>
                    <p:blipFill>
                      <a:blip r:embed="rId10"/>
                      <a:srcRect/>
                      <a:stretch>
                        <a:fillRect/>
                      </a:stretch>
                    </p:blipFill>
                    <p:spPr bwMode="auto">
                      <a:xfrm>
                        <a:off x="513208" y="3265636"/>
                        <a:ext cx="4545013" cy="9794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5" name="Object 9"/>
          <p:cNvGraphicFramePr>
            <a:graphicFrameLocks noChangeAspect="1"/>
          </p:cNvGraphicFramePr>
          <p:nvPr>
            <p:extLst>
              <p:ext uri="{D42A27DB-BD31-4B8C-83A1-F6EECF244321}">
                <p14:modId xmlns:p14="http://schemas.microsoft.com/office/powerpoint/2010/main" val="1731831782"/>
              </p:ext>
            </p:extLst>
          </p:nvPr>
        </p:nvGraphicFramePr>
        <p:xfrm>
          <a:off x="513208" y="2435373"/>
          <a:ext cx="8429625" cy="979488"/>
        </p:xfrm>
        <a:graphic>
          <a:graphicData uri="http://schemas.openxmlformats.org/presentationml/2006/ole">
            <mc:AlternateContent xmlns:mc="http://schemas.openxmlformats.org/markup-compatibility/2006">
              <mc:Choice xmlns:v="urn:schemas-microsoft-com:vml" Requires="v">
                <p:oleObj spid="_x0000_s233046" name="Equation" r:id="rId11" imgW="3822480" imgH="444240" progId="Equation.DSMT4">
                  <p:embed/>
                </p:oleObj>
              </mc:Choice>
              <mc:Fallback>
                <p:oleObj name="Equation" r:id="rId11" imgW="3822480" imgH="444240" progId="Equation.DSMT4">
                  <p:embed/>
                  <p:pic>
                    <p:nvPicPr>
                      <p:cNvPr id="0" name=""/>
                      <p:cNvPicPr>
                        <a:picLocks noChangeAspect="1" noChangeArrowheads="1"/>
                      </p:cNvPicPr>
                      <p:nvPr/>
                    </p:nvPicPr>
                    <p:blipFill>
                      <a:blip r:embed="rId12"/>
                      <a:srcRect/>
                      <a:stretch>
                        <a:fillRect/>
                      </a:stretch>
                    </p:blipFill>
                    <p:spPr bwMode="auto">
                      <a:xfrm>
                        <a:off x="513208" y="2435373"/>
                        <a:ext cx="8429625" cy="9794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07" name="Object 11"/>
          <p:cNvGraphicFramePr>
            <a:graphicFrameLocks noChangeAspect="1"/>
          </p:cNvGraphicFramePr>
          <p:nvPr>
            <p:extLst>
              <p:ext uri="{D42A27DB-BD31-4B8C-83A1-F6EECF244321}">
                <p14:modId xmlns:p14="http://schemas.microsoft.com/office/powerpoint/2010/main" val="1524193520"/>
              </p:ext>
            </p:extLst>
          </p:nvPr>
        </p:nvGraphicFramePr>
        <p:xfrm>
          <a:off x="5048696" y="3227536"/>
          <a:ext cx="3987800" cy="952500"/>
        </p:xfrm>
        <a:graphic>
          <a:graphicData uri="http://schemas.openxmlformats.org/presentationml/2006/ole">
            <mc:AlternateContent xmlns:mc="http://schemas.openxmlformats.org/markup-compatibility/2006">
              <mc:Choice xmlns:v="urn:schemas-microsoft-com:vml" Requires="v">
                <p:oleObj spid="_x0000_s233047" name="Equation" r:id="rId13" imgW="2171520" imgH="431640" progId="Equation.DSMT4">
                  <p:embed/>
                </p:oleObj>
              </mc:Choice>
              <mc:Fallback>
                <p:oleObj name="Equation" r:id="rId13" imgW="2171520" imgH="431640" progId="Equation.DSMT4">
                  <p:embed/>
                  <p:pic>
                    <p:nvPicPr>
                      <p:cNvPr id="0" name=""/>
                      <p:cNvPicPr>
                        <a:picLocks noChangeAspect="1" noChangeArrowheads="1"/>
                      </p:cNvPicPr>
                      <p:nvPr/>
                    </p:nvPicPr>
                    <p:blipFill>
                      <a:blip r:embed="rId14"/>
                      <a:srcRect/>
                      <a:stretch>
                        <a:fillRect/>
                      </a:stretch>
                    </p:blipFill>
                    <p:spPr bwMode="auto">
                      <a:xfrm>
                        <a:off x="5048696" y="3227536"/>
                        <a:ext cx="3987800" cy="9525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2"/>
          <p:cNvGrpSpPr>
            <a:grpSpLocks/>
          </p:cNvGrpSpPr>
          <p:nvPr/>
        </p:nvGrpSpPr>
        <p:grpSpPr bwMode="auto">
          <a:xfrm>
            <a:off x="5868145" y="692694"/>
            <a:ext cx="3280722" cy="1200686"/>
            <a:chOff x="1269" y="-1583"/>
            <a:chExt cx="2540" cy="727"/>
          </a:xfrm>
        </p:grpSpPr>
        <p:sp>
          <p:nvSpPr>
            <p:cNvPr id="132110" name="Rectangle 14"/>
            <p:cNvSpPr>
              <a:spLocks noChangeArrowheads="1"/>
            </p:cNvSpPr>
            <p:nvPr/>
          </p:nvSpPr>
          <p:spPr bwMode="auto">
            <a:xfrm>
              <a:off x="1269" y="-1583"/>
              <a:ext cx="2540" cy="727"/>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square">
              <a:spAutoFit/>
            </a:bodyPr>
            <a:lstStyle/>
            <a:p>
              <a:r>
                <a:rPr lang="zh-CN" sz="2400" b="1" dirty="0">
                  <a:latin typeface="+mj-ea"/>
                  <a:ea typeface="+mj-ea"/>
                </a:rPr>
                <a:t>对比</a:t>
              </a:r>
              <a:r>
                <a:rPr lang="zh-CN" sz="2400" b="1" dirty="0" smtClean="0">
                  <a:latin typeface="+mj-ea"/>
                  <a:ea typeface="+mj-ea"/>
                </a:rPr>
                <a:t>：</a:t>
              </a:r>
              <a:endParaRPr lang="en-US" altLang="zh-CN" sz="2400" b="1" dirty="0" smtClean="0">
                <a:latin typeface="+mj-ea"/>
                <a:ea typeface="+mj-ea"/>
              </a:endParaRPr>
            </a:p>
            <a:p>
              <a:endParaRPr lang="en-US" altLang="zh-CN" sz="2400" b="1" dirty="0" smtClean="0">
                <a:latin typeface="+mj-ea"/>
                <a:ea typeface="+mj-ea"/>
              </a:endParaRPr>
            </a:p>
            <a:p>
              <a:endParaRPr lang="zh-CN" sz="2400" b="1" dirty="0">
                <a:latin typeface="+mj-ea"/>
                <a:ea typeface="+mj-ea"/>
              </a:endParaRPr>
            </a:p>
          </p:txBody>
        </p:sp>
        <p:graphicFrame>
          <p:nvGraphicFramePr>
            <p:cNvPr id="132109" name="Object 13"/>
            <p:cNvGraphicFramePr>
              <a:graphicFrameLocks noChangeAspect="1"/>
            </p:cNvGraphicFramePr>
            <p:nvPr/>
          </p:nvGraphicFramePr>
          <p:xfrm>
            <a:off x="1269" y="-1265"/>
            <a:ext cx="2491" cy="336"/>
          </p:xfrm>
          <a:graphic>
            <a:graphicData uri="http://schemas.openxmlformats.org/presentationml/2006/ole">
              <mc:AlternateContent xmlns:mc="http://schemas.openxmlformats.org/markup-compatibility/2006">
                <mc:Choice xmlns:v="urn:schemas-microsoft-com:vml" Requires="v">
                  <p:oleObj spid="_x0000_s233048" name="Equation" r:id="rId15" imgW="1790700" imgH="241300" progId="Equation.DSMT4">
                    <p:embed/>
                  </p:oleObj>
                </mc:Choice>
                <mc:Fallback>
                  <p:oleObj name="Equation" r:id="rId15" imgW="1790700" imgH="2413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69" y="-1265"/>
                          <a:ext cx="2491"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15"/>
          <p:cNvGrpSpPr>
            <a:grpSpLocks/>
          </p:cNvGrpSpPr>
          <p:nvPr/>
        </p:nvGrpSpPr>
        <p:grpSpPr bwMode="auto">
          <a:xfrm>
            <a:off x="382017" y="4708673"/>
            <a:ext cx="4117975" cy="1744663"/>
            <a:chOff x="0" y="0"/>
            <a:chExt cx="2594" cy="1099"/>
          </a:xfrm>
        </p:grpSpPr>
        <p:sp>
          <p:nvSpPr>
            <p:cNvPr id="132112" name="Line 16"/>
            <p:cNvSpPr>
              <a:spLocks noChangeShapeType="1"/>
            </p:cNvSpPr>
            <p:nvPr/>
          </p:nvSpPr>
          <p:spPr bwMode="auto">
            <a:xfrm flipH="1">
              <a:off x="349" y="14"/>
              <a:ext cx="101" cy="128"/>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pSp>
          <p:nvGrpSpPr>
            <p:cNvPr id="5" name="Group 17"/>
            <p:cNvGrpSpPr>
              <a:grpSpLocks/>
            </p:cNvGrpSpPr>
            <p:nvPr/>
          </p:nvGrpSpPr>
          <p:grpSpPr bwMode="auto">
            <a:xfrm>
              <a:off x="0" y="110"/>
              <a:ext cx="1314" cy="989"/>
              <a:chOff x="0" y="0"/>
              <a:chExt cx="1314" cy="989"/>
            </a:xfrm>
          </p:grpSpPr>
          <p:sp>
            <p:nvSpPr>
              <p:cNvPr id="132114" name="Rectangle 18"/>
              <p:cNvSpPr>
                <a:spLocks noChangeArrowheads="1"/>
              </p:cNvSpPr>
              <p:nvPr/>
            </p:nvSpPr>
            <p:spPr bwMode="auto">
              <a:xfrm>
                <a:off x="0" y="0"/>
                <a:ext cx="1314" cy="989"/>
              </a:xfrm>
              <a:prstGeom prst="rect">
                <a:avLst/>
              </a:prstGeom>
              <a:noFill/>
              <a:ln w="9525">
                <a:noFill/>
                <a:miter lim="800000"/>
                <a:headEnd/>
                <a:tailEnd/>
              </a:ln>
              <a:effectLst/>
            </p:spPr>
            <p:txBody>
              <a:bodyPr>
                <a:spAutoFit/>
              </a:bodyPr>
              <a:lstStyle/>
              <a:p>
                <a:r>
                  <a:rPr lang="zh-CN" sz="2400" b="1" dirty="0">
                    <a:latin typeface="+mj-ea"/>
                    <a:ea typeface="+mj-ea"/>
                  </a:rPr>
                  <a:t>通信前</a:t>
                </a:r>
              </a:p>
              <a:p>
                <a:r>
                  <a:rPr lang="zh-CN" sz="2400" b="1" dirty="0">
                    <a:latin typeface="+mj-ea"/>
                    <a:ea typeface="+mj-ea"/>
                  </a:rPr>
                  <a:t>对    的</a:t>
                </a:r>
              </a:p>
              <a:p>
                <a:r>
                  <a:rPr lang="zh-CN" sz="2400" b="1" dirty="0">
                    <a:latin typeface="+mj-ea"/>
                    <a:ea typeface="+mj-ea"/>
                  </a:rPr>
                  <a:t>平均不</a:t>
                </a:r>
              </a:p>
              <a:p>
                <a:r>
                  <a:rPr lang="zh-CN" sz="2400" b="1" dirty="0">
                    <a:latin typeface="+mj-ea"/>
                    <a:ea typeface="+mj-ea"/>
                  </a:rPr>
                  <a:t>确定度</a:t>
                </a:r>
              </a:p>
            </p:txBody>
          </p:sp>
          <p:graphicFrame>
            <p:nvGraphicFramePr>
              <p:cNvPr id="132115" name="Object 19"/>
              <p:cNvGraphicFramePr>
                <a:graphicFrameLocks noChangeAspect="1"/>
              </p:cNvGraphicFramePr>
              <p:nvPr>
                <p:extLst>
                  <p:ext uri="{D42A27DB-BD31-4B8C-83A1-F6EECF244321}">
                    <p14:modId xmlns:p14="http://schemas.microsoft.com/office/powerpoint/2010/main" val="3922277374"/>
                  </p:ext>
                </p:extLst>
              </p:nvPr>
            </p:nvGraphicFramePr>
            <p:xfrm>
              <a:off x="223" y="263"/>
              <a:ext cx="247" cy="229"/>
            </p:xfrm>
            <a:graphic>
              <a:graphicData uri="http://schemas.openxmlformats.org/presentationml/2006/ole">
                <mc:AlternateContent xmlns:mc="http://schemas.openxmlformats.org/markup-compatibility/2006">
                  <mc:Choice xmlns:v="urn:schemas-microsoft-com:vml" Requires="v">
                    <p:oleObj spid="_x0000_s233049" name="Equation" r:id="rId17" imgW="177480" imgH="164880" progId="Equation.DSMT4">
                      <p:embed/>
                    </p:oleObj>
                  </mc:Choice>
                  <mc:Fallback>
                    <p:oleObj name="Equation" r:id="rId17" imgW="177480" imgH="164880" progId="Equation.DSMT4">
                      <p:embed/>
                      <p:pic>
                        <p:nvPicPr>
                          <p:cNvPr id="0" name=""/>
                          <p:cNvPicPr>
                            <a:picLocks noChangeAspect="1" noChangeArrowheads="1"/>
                          </p:cNvPicPr>
                          <p:nvPr/>
                        </p:nvPicPr>
                        <p:blipFill>
                          <a:blip r:embed="rId18"/>
                          <a:srcRect/>
                          <a:stretch>
                            <a:fillRect/>
                          </a:stretch>
                        </p:blipFill>
                        <p:spPr bwMode="auto">
                          <a:xfrm>
                            <a:off x="223" y="263"/>
                            <a:ext cx="247"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20"/>
            <p:cNvGrpSpPr>
              <a:grpSpLocks/>
            </p:cNvGrpSpPr>
            <p:nvPr/>
          </p:nvGrpSpPr>
          <p:grpSpPr bwMode="auto">
            <a:xfrm>
              <a:off x="832" y="206"/>
              <a:ext cx="1762" cy="756"/>
              <a:chOff x="0" y="0"/>
              <a:chExt cx="1762" cy="756"/>
            </a:xfrm>
          </p:grpSpPr>
          <p:sp>
            <p:nvSpPr>
              <p:cNvPr id="132117" name="Rectangle 21"/>
              <p:cNvSpPr>
                <a:spLocks noChangeArrowheads="1"/>
              </p:cNvSpPr>
              <p:nvPr/>
            </p:nvSpPr>
            <p:spPr bwMode="auto">
              <a:xfrm>
                <a:off x="0" y="0"/>
                <a:ext cx="1762" cy="756"/>
              </a:xfrm>
              <a:prstGeom prst="rect">
                <a:avLst/>
              </a:prstGeom>
              <a:noFill/>
              <a:ln w="9525">
                <a:noFill/>
                <a:miter lim="800000"/>
                <a:headEnd/>
                <a:tailEnd/>
              </a:ln>
              <a:effectLst/>
            </p:spPr>
            <p:txBody>
              <a:bodyPr>
                <a:spAutoFit/>
              </a:bodyPr>
              <a:lstStyle/>
              <a:p>
                <a:r>
                  <a:rPr lang="zh-CN" sz="2400" b="1" dirty="0">
                    <a:latin typeface="+mj-ea"/>
                    <a:ea typeface="+mj-ea"/>
                  </a:rPr>
                  <a:t>通信后，已知</a:t>
                </a:r>
              </a:p>
              <a:p>
                <a:r>
                  <a:rPr lang="zh-CN" sz="2400" b="1" dirty="0">
                    <a:latin typeface="+mj-ea"/>
                    <a:ea typeface="+mj-ea"/>
                  </a:rPr>
                  <a:t>条件下，对       </a:t>
                </a:r>
              </a:p>
              <a:p>
                <a:r>
                  <a:rPr lang="zh-CN" sz="2400" b="1" dirty="0">
                    <a:latin typeface="+mj-ea"/>
                    <a:ea typeface="+mj-ea"/>
                  </a:rPr>
                  <a:t>的平均不确定度</a:t>
                </a:r>
              </a:p>
            </p:txBody>
          </p:sp>
          <p:graphicFrame>
            <p:nvGraphicFramePr>
              <p:cNvPr id="132118" name="Object 22"/>
              <p:cNvGraphicFramePr>
                <a:graphicFrameLocks noChangeAspect="1"/>
              </p:cNvGraphicFramePr>
              <p:nvPr>
                <p:extLst>
                  <p:ext uri="{D42A27DB-BD31-4B8C-83A1-F6EECF244321}">
                    <p14:modId xmlns:p14="http://schemas.microsoft.com/office/powerpoint/2010/main" val="1826200562"/>
                  </p:ext>
                </p:extLst>
              </p:nvPr>
            </p:nvGraphicFramePr>
            <p:xfrm>
              <a:off x="978" y="258"/>
              <a:ext cx="247" cy="229"/>
            </p:xfrm>
            <a:graphic>
              <a:graphicData uri="http://schemas.openxmlformats.org/presentationml/2006/ole">
                <mc:AlternateContent xmlns:mc="http://schemas.openxmlformats.org/markup-compatibility/2006">
                  <mc:Choice xmlns:v="urn:schemas-microsoft-com:vml" Requires="v">
                    <p:oleObj spid="_x0000_s233050" name="Equation" r:id="rId19" imgW="177480" imgH="164880" progId="Equation.DSMT4">
                      <p:embed/>
                    </p:oleObj>
                  </mc:Choice>
                  <mc:Fallback>
                    <p:oleObj name="Equation" r:id="rId19" imgW="177480" imgH="164880" progId="Equation.DSMT4">
                      <p:embed/>
                      <p:pic>
                        <p:nvPicPr>
                          <p:cNvPr id="0" name=""/>
                          <p:cNvPicPr>
                            <a:picLocks noChangeAspect="1" noChangeArrowheads="1"/>
                          </p:cNvPicPr>
                          <p:nvPr/>
                        </p:nvPicPr>
                        <p:blipFill>
                          <a:blip r:embed="rId20"/>
                          <a:srcRect/>
                          <a:stretch>
                            <a:fillRect/>
                          </a:stretch>
                        </p:blipFill>
                        <p:spPr bwMode="auto">
                          <a:xfrm>
                            <a:off x="978" y="258"/>
                            <a:ext cx="247"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19" name="Object 23"/>
              <p:cNvGraphicFramePr>
                <a:graphicFrameLocks noChangeAspect="1"/>
              </p:cNvGraphicFramePr>
              <p:nvPr>
                <p:extLst>
                  <p:ext uri="{D42A27DB-BD31-4B8C-83A1-F6EECF244321}">
                    <p14:modId xmlns:p14="http://schemas.microsoft.com/office/powerpoint/2010/main" val="2031174383"/>
                  </p:ext>
                </p:extLst>
              </p:nvPr>
            </p:nvGraphicFramePr>
            <p:xfrm>
              <a:off x="1205" y="31"/>
              <a:ext cx="212" cy="229"/>
            </p:xfrm>
            <a:graphic>
              <a:graphicData uri="http://schemas.openxmlformats.org/presentationml/2006/ole">
                <mc:AlternateContent xmlns:mc="http://schemas.openxmlformats.org/markup-compatibility/2006">
                  <mc:Choice xmlns:v="urn:schemas-microsoft-com:vml" Requires="v">
                    <p:oleObj spid="_x0000_s233051" name="Equation" r:id="rId21" imgW="152280" imgH="164880" progId="Equation.DSMT4">
                      <p:embed/>
                    </p:oleObj>
                  </mc:Choice>
                  <mc:Fallback>
                    <p:oleObj name="Equation" r:id="rId21" imgW="152280" imgH="164880" progId="Equation.DSMT4">
                      <p:embed/>
                      <p:pic>
                        <p:nvPicPr>
                          <p:cNvPr id="0" name=""/>
                          <p:cNvPicPr>
                            <a:picLocks noChangeAspect="1" noChangeArrowheads="1"/>
                          </p:cNvPicPr>
                          <p:nvPr/>
                        </p:nvPicPr>
                        <p:blipFill>
                          <a:blip r:embed="rId22"/>
                          <a:srcRect/>
                          <a:stretch>
                            <a:fillRect/>
                          </a:stretch>
                        </p:blipFill>
                        <p:spPr bwMode="auto">
                          <a:xfrm>
                            <a:off x="1205" y="31"/>
                            <a:ext cx="212"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2120" name="Line 24"/>
            <p:cNvSpPr>
              <a:spLocks noChangeShapeType="1"/>
            </p:cNvSpPr>
            <p:nvPr/>
          </p:nvSpPr>
          <p:spPr bwMode="auto">
            <a:xfrm>
              <a:off x="1239" y="0"/>
              <a:ext cx="95" cy="151"/>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pSp>
      <p:grpSp>
        <p:nvGrpSpPr>
          <p:cNvPr id="7" name="Group 25"/>
          <p:cNvGrpSpPr>
            <a:grpSpLocks/>
          </p:cNvGrpSpPr>
          <p:nvPr/>
        </p:nvGrpSpPr>
        <p:grpSpPr bwMode="auto">
          <a:xfrm>
            <a:off x="502096" y="3999061"/>
            <a:ext cx="4205287" cy="1200150"/>
            <a:chOff x="-8" y="0"/>
            <a:chExt cx="2649" cy="756"/>
          </a:xfrm>
        </p:grpSpPr>
        <p:graphicFrame>
          <p:nvGraphicFramePr>
            <p:cNvPr id="132122" name="Object 26"/>
            <p:cNvGraphicFramePr>
              <a:graphicFrameLocks noChangeAspect="1"/>
            </p:cNvGraphicFramePr>
            <p:nvPr>
              <p:extLst>
                <p:ext uri="{D42A27DB-BD31-4B8C-83A1-F6EECF244321}">
                  <p14:modId xmlns:p14="http://schemas.microsoft.com/office/powerpoint/2010/main" val="599993890"/>
                </p:ext>
              </p:extLst>
            </p:nvPr>
          </p:nvGraphicFramePr>
          <p:xfrm>
            <a:off x="-8" y="153"/>
            <a:ext cx="1499" cy="282"/>
          </p:xfrm>
          <a:graphic>
            <a:graphicData uri="http://schemas.openxmlformats.org/presentationml/2006/ole">
              <mc:AlternateContent xmlns:mc="http://schemas.openxmlformats.org/markup-compatibility/2006">
                <mc:Choice xmlns:v="urn:schemas-microsoft-com:vml" Requires="v">
                  <p:oleObj spid="_x0000_s233052" name="Equation" r:id="rId23" imgW="1295280" imgH="203040" progId="Equation.DSMT4">
                    <p:embed/>
                  </p:oleObj>
                </mc:Choice>
                <mc:Fallback>
                  <p:oleObj name="Equation" r:id="rId23" imgW="1295280" imgH="203040" progId="Equation.DSMT4">
                    <p:embed/>
                    <p:pic>
                      <p:nvPicPr>
                        <p:cNvPr id="0" name=""/>
                        <p:cNvPicPr>
                          <a:picLocks noChangeAspect="1" noChangeArrowheads="1"/>
                        </p:cNvPicPr>
                        <p:nvPr/>
                      </p:nvPicPr>
                      <p:blipFill>
                        <a:blip r:embed="rId24"/>
                        <a:srcRect/>
                        <a:stretch>
                          <a:fillRect/>
                        </a:stretch>
                      </p:blipFill>
                      <p:spPr bwMode="auto">
                        <a:xfrm>
                          <a:off x="-8" y="153"/>
                          <a:ext cx="1499"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2123" name="Rectangle 27"/>
            <p:cNvSpPr>
              <a:spLocks noChangeArrowheads="1"/>
            </p:cNvSpPr>
            <p:nvPr/>
          </p:nvSpPr>
          <p:spPr bwMode="auto">
            <a:xfrm>
              <a:off x="1462" y="0"/>
              <a:ext cx="1179"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sp>
        <p:nvSpPr>
          <p:cNvPr id="132124" name="Rectangle 28"/>
          <p:cNvSpPr>
            <a:spLocks noChangeArrowheads="1"/>
          </p:cNvSpPr>
          <p:nvPr/>
        </p:nvSpPr>
        <p:spPr bwMode="auto">
          <a:xfrm>
            <a:off x="4572000" y="4437112"/>
            <a:ext cx="2330450"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维拉图</a:t>
            </a:r>
          </a:p>
        </p:txBody>
      </p:sp>
      <p:graphicFrame>
        <p:nvGraphicFramePr>
          <p:cNvPr id="132125" name="Object 29"/>
          <p:cNvGraphicFramePr>
            <a:graphicFrameLocks noChangeAspect="1"/>
          </p:cNvGraphicFramePr>
          <p:nvPr/>
        </p:nvGraphicFramePr>
        <p:xfrm>
          <a:off x="6637338" y="4518025"/>
          <a:ext cx="1225550" cy="1512888"/>
        </p:xfrm>
        <a:graphic>
          <a:graphicData uri="http://schemas.openxmlformats.org/presentationml/2006/ole">
            <mc:AlternateContent xmlns:mc="http://schemas.openxmlformats.org/markup-compatibility/2006">
              <mc:Choice xmlns:v="urn:schemas-microsoft-com:vml" Requires="v">
                <p:oleObj spid="_x0000_s233053" name="Visio" r:id="rId25" imgW="1225674" imgH="1512921" progId="Visio.Drawing.11">
                  <p:embed/>
                </p:oleObj>
              </mc:Choice>
              <mc:Fallback>
                <p:oleObj name="Visio" r:id="rId25" imgW="1225674" imgH="1512921" progId="Visio.Drawing.11">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37338" y="4518025"/>
                        <a:ext cx="1225550" cy="15128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2126" name="Object 30"/>
          <p:cNvGraphicFramePr>
            <a:graphicFrameLocks noChangeAspect="1"/>
          </p:cNvGraphicFramePr>
          <p:nvPr/>
        </p:nvGraphicFramePr>
        <p:xfrm>
          <a:off x="6638925" y="5097463"/>
          <a:ext cx="325438" cy="698500"/>
        </p:xfrm>
        <a:graphic>
          <a:graphicData uri="http://schemas.openxmlformats.org/presentationml/2006/ole">
            <mc:AlternateContent xmlns:mc="http://schemas.openxmlformats.org/markup-compatibility/2006">
              <mc:Choice xmlns:v="urn:schemas-microsoft-com:vml" Requires="v">
                <p:oleObj spid="_x0000_s233054" name="Visio" r:id="rId27" imgW="334530" imgH="707636" progId="Visio.Drawing.11">
                  <p:embed/>
                </p:oleObj>
              </mc:Choice>
              <mc:Fallback>
                <p:oleObj name="Visio" r:id="rId27" imgW="334530" imgH="707636" progId="Visio.Drawing.11">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638925" y="5097463"/>
                        <a:ext cx="325438" cy="6985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 name="Group 31"/>
          <p:cNvGrpSpPr>
            <a:grpSpLocks/>
          </p:cNvGrpSpPr>
          <p:nvPr/>
        </p:nvGrpSpPr>
        <p:grpSpPr bwMode="auto">
          <a:xfrm>
            <a:off x="6310313" y="5691188"/>
            <a:ext cx="1173162" cy="741362"/>
            <a:chOff x="0" y="0"/>
            <a:chExt cx="739" cy="467"/>
          </a:xfrm>
        </p:grpSpPr>
        <p:sp>
          <p:nvSpPr>
            <p:cNvPr id="132128" name="Line 32"/>
            <p:cNvSpPr>
              <a:spLocks noChangeShapeType="1"/>
            </p:cNvSpPr>
            <p:nvPr/>
          </p:nvSpPr>
          <p:spPr bwMode="auto">
            <a:xfrm>
              <a:off x="328" y="0"/>
              <a:ext cx="36" cy="201"/>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aphicFrame>
          <p:nvGraphicFramePr>
            <p:cNvPr id="132129" name="Object 33"/>
            <p:cNvGraphicFramePr>
              <a:graphicFrameLocks noChangeAspect="1"/>
            </p:cNvGraphicFramePr>
            <p:nvPr/>
          </p:nvGraphicFramePr>
          <p:xfrm>
            <a:off x="0" y="186"/>
            <a:ext cx="739" cy="281"/>
          </p:xfrm>
          <a:graphic>
            <a:graphicData uri="http://schemas.openxmlformats.org/presentationml/2006/ole">
              <mc:AlternateContent xmlns:mc="http://schemas.openxmlformats.org/markup-compatibility/2006">
                <mc:Choice xmlns:v="urn:schemas-microsoft-com:vml" Requires="v">
                  <p:oleObj spid="_x0000_s233055" r:id="rId29" imgW="532937" imgH="203024" progId="Equation.DSMT4">
                    <p:embed/>
                  </p:oleObj>
                </mc:Choice>
                <mc:Fallback>
                  <p:oleObj r:id="rId29" imgW="532937" imgH="203024"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186"/>
                          <a:ext cx="7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34"/>
          <p:cNvGrpSpPr>
            <a:grpSpLocks/>
          </p:cNvGrpSpPr>
          <p:nvPr/>
        </p:nvGrpSpPr>
        <p:grpSpPr bwMode="auto">
          <a:xfrm>
            <a:off x="4535488" y="5681663"/>
            <a:ext cx="1517650" cy="639762"/>
            <a:chOff x="0" y="0"/>
            <a:chExt cx="956" cy="403"/>
          </a:xfrm>
        </p:grpSpPr>
        <p:sp>
          <p:nvSpPr>
            <p:cNvPr id="132131" name="Line 35"/>
            <p:cNvSpPr>
              <a:spLocks noChangeShapeType="1"/>
            </p:cNvSpPr>
            <p:nvPr/>
          </p:nvSpPr>
          <p:spPr bwMode="auto">
            <a:xfrm flipH="1">
              <a:off x="782" y="0"/>
              <a:ext cx="174" cy="138"/>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aphicFrame>
          <p:nvGraphicFramePr>
            <p:cNvPr id="132132" name="Object 36"/>
            <p:cNvGraphicFramePr>
              <a:graphicFrameLocks noChangeAspect="1"/>
            </p:cNvGraphicFramePr>
            <p:nvPr/>
          </p:nvGraphicFramePr>
          <p:xfrm>
            <a:off x="0" y="122"/>
            <a:ext cx="880" cy="281"/>
          </p:xfrm>
          <a:graphic>
            <a:graphicData uri="http://schemas.openxmlformats.org/presentationml/2006/ole">
              <mc:AlternateContent xmlns:mc="http://schemas.openxmlformats.org/markup-compatibility/2006">
                <mc:Choice xmlns:v="urn:schemas-microsoft-com:vml" Requires="v">
                  <p:oleObj spid="_x0000_s233056" r:id="rId31" imgW="634449" imgH="203024" progId="Equation.DSMT4">
                    <p:embed/>
                  </p:oleObj>
                </mc:Choice>
                <mc:Fallback>
                  <p:oleObj r:id="rId31" imgW="634449" imgH="203024"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122"/>
                          <a:ext cx="880"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44" name="直接连接符 43"/>
          <p:cNvCxnSpPr/>
          <p:nvPr/>
        </p:nvCxnSpPr>
        <p:spPr>
          <a:xfrm>
            <a:off x="4572000" y="3356992"/>
            <a:ext cx="3744416"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45" name="直接连接符 44"/>
          <p:cNvCxnSpPr/>
          <p:nvPr/>
        </p:nvCxnSpPr>
        <p:spPr>
          <a:xfrm>
            <a:off x="3779912" y="4005064"/>
            <a:ext cx="936104"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48" name="直接连接符 47"/>
          <p:cNvCxnSpPr/>
          <p:nvPr/>
        </p:nvCxnSpPr>
        <p:spPr>
          <a:xfrm>
            <a:off x="2339752" y="4005064"/>
            <a:ext cx="936104"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49" name="直接连接符 48"/>
          <p:cNvCxnSpPr/>
          <p:nvPr/>
        </p:nvCxnSpPr>
        <p:spPr>
          <a:xfrm>
            <a:off x="6804248" y="3933056"/>
            <a:ext cx="576064" cy="0"/>
          </a:xfrm>
          <a:prstGeom prst="line">
            <a:avLst/>
          </a:prstGeom>
        </p:spPr>
        <p:style>
          <a:lnRef idx="3">
            <a:schemeClr val="accent6"/>
          </a:lnRef>
          <a:fillRef idx="0">
            <a:schemeClr val="accent6"/>
          </a:fillRef>
          <a:effectRef idx="2">
            <a:schemeClr val="accent6"/>
          </a:effectRef>
          <a:fontRef idx="minor">
            <a:schemeClr val="tx1"/>
          </a:fontRef>
        </p:style>
      </p:cxnSp>
      <p:sp>
        <p:nvSpPr>
          <p:cNvPr id="51"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130</a:t>
            </a:fld>
            <a:endParaRPr lang="en-US" altLang="zh-CN" dirty="0"/>
          </a:p>
        </p:txBody>
      </p:sp>
    </p:spTree>
    <p:extLst>
      <p:ext uri="{BB962C8B-B14F-4D97-AF65-F5344CB8AC3E}">
        <p14:creationId xmlns:p14="http://schemas.microsoft.com/office/powerpoint/2010/main" val="20841599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2103"/>
                                        </p:tgtEl>
                                        <p:attrNameLst>
                                          <p:attrName>style.visibility</p:attrName>
                                        </p:attrNameLst>
                                      </p:cBhvr>
                                      <p:to>
                                        <p:strVal val="visible"/>
                                      </p:to>
                                    </p:set>
                                    <p:animEffect transition="in" filter="wipe(left)">
                                      <p:cBhvr>
                                        <p:cTn id="7" dur="1000"/>
                                        <p:tgtEl>
                                          <p:spTgt spid="132103"/>
                                        </p:tgtEl>
                                      </p:cBhvr>
                                    </p:animEffect>
                                  </p:childTnLst>
                                </p:cTn>
                              </p:par>
                              <p:par>
                                <p:cTn id="8" presetID="1"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2107"/>
                                        </p:tgtEl>
                                        <p:attrNameLst>
                                          <p:attrName>style.visibility</p:attrName>
                                        </p:attrNameLst>
                                      </p:cBhvr>
                                      <p:to>
                                        <p:strVal val="visible"/>
                                      </p:to>
                                    </p:set>
                                    <p:animEffect transition="in" filter="wipe(left)">
                                      <p:cBhvr>
                                        <p:cTn id="16" dur="1000"/>
                                        <p:tgtEl>
                                          <p:spTgt spid="132107"/>
                                        </p:tgtEl>
                                      </p:cBhvr>
                                    </p:animEffec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10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10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2124"/>
                                        </p:tgtEl>
                                        <p:attrNameLst>
                                          <p:attrName>style.visibility</p:attrName>
                                        </p:attrNameLst>
                                      </p:cBhvr>
                                      <p:to>
                                        <p:strVal val="visible"/>
                                      </p:to>
                                    </p:set>
                                    <p:animEffect transition="in" filter="wipe(left)">
                                      <p:cBhvr>
                                        <p:cTn id="40" dur="500"/>
                                        <p:tgtEl>
                                          <p:spTgt spid="13212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2099"/>
                                        </p:tgtEl>
                                        <p:attrNameLst>
                                          <p:attrName>style.visibility</p:attrName>
                                        </p:attrNameLst>
                                      </p:cBhvr>
                                      <p:to>
                                        <p:strVal val="visible"/>
                                      </p:to>
                                    </p:set>
                                    <p:animEffect transition="in" filter="wipe(left)">
                                      <p:cBhvr>
                                        <p:cTn id="47" dur="1000"/>
                                        <p:tgtEl>
                                          <p:spTgt spid="13209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2125"/>
                                        </p:tgtEl>
                                        <p:attrNameLst>
                                          <p:attrName>style.visibility</p:attrName>
                                        </p:attrNameLst>
                                      </p:cBhvr>
                                      <p:to>
                                        <p:strVal val="visible"/>
                                      </p:to>
                                    </p:set>
                                    <p:animEffect transition="in" filter="wipe(left)">
                                      <p:cBhvr>
                                        <p:cTn id="52" dur="1000"/>
                                        <p:tgtEl>
                                          <p:spTgt spid="1321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2126"/>
                                        </p:tgtEl>
                                        <p:attrNameLst>
                                          <p:attrName>style.visibility</p:attrName>
                                        </p:attrNameLst>
                                      </p:cBhvr>
                                      <p:to>
                                        <p:strVal val="visible"/>
                                      </p:to>
                                    </p:set>
                                    <p:animEffect transition="in" filter="wipe(left)">
                                      <p:cBhvr>
                                        <p:cTn id="57" dur="1000"/>
                                        <p:tgtEl>
                                          <p:spTgt spid="1321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2100"/>
                                        </p:tgtEl>
                                        <p:attrNameLst>
                                          <p:attrName>style.visibility</p:attrName>
                                        </p:attrNameLst>
                                      </p:cBhvr>
                                      <p:to>
                                        <p:strVal val="visible"/>
                                      </p:to>
                                    </p:set>
                                    <p:animEffect transition="in" filter="wipe(left)">
                                      <p:cBhvr>
                                        <p:cTn id="62" dur="1000"/>
                                        <p:tgtEl>
                                          <p:spTgt spid="13210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right)">
                                      <p:cBhvr>
                                        <p:cTn id="67" dur="10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up)">
                                      <p:cBhvr>
                                        <p:cTn id="72" dur="10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32098"/>
                                        </p:tgtEl>
                                        <p:attrNameLst>
                                          <p:attrName>style.visibility</p:attrName>
                                        </p:attrNameLst>
                                      </p:cBhvr>
                                      <p:to>
                                        <p:strVal val="visible"/>
                                      </p:to>
                                    </p:set>
                                    <p:animEffect transition="in" filter="wipe(left)">
                                      <p:cBhvr>
                                        <p:cTn id="77" dur="1000"/>
                                        <p:tgtEl>
                                          <p:spTgt spid="13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32098" grpId="0" autoUpdateAnimBg="0"/>
      <p:bldP spid="132124" grpId="0"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5004048" y="4149080"/>
            <a:ext cx="3888432" cy="23042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400" b="1">
              <a:latin typeface="+mj-ea"/>
              <a:ea typeface="+mj-ea"/>
            </a:endParaRPr>
          </a:p>
        </p:txBody>
      </p:sp>
      <p:graphicFrame>
        <p:nvGraphicFramePr>
          <p:cNvPr id="133122" name="Object 2"/>
          <p:cNvGraphicFramePr>
            <a:graphicFrameLocks noChangeAspect="1"/>
          </p:cNvGraphicFramePr>
          <p:nvPr/>
        </p:nvGraphicFramePr>
        <p:xfrm>
          <a:off x="6202363" y="4508649"/>
          <a:ext cx="1225550" cy="1512887"/>
        </p:xfrm>
        <a:graphic>
          <a:graphicData uri="http://schemas.openxmlformats.org/presentationml/2006/ole">
            <mc:AlternateContent xmlns:mc="http://schemas.openxmlformats.org/markup-compatibility/2006">
              <mc:Choice xmlns:v="urn:schemas-microsoft-com:vml" Requires="v">
                <p:oleObj spid="_x0000_s245154" r:id="rId3" imgW="1225674" imgH="1512921" progId="Visio.Drawing.11">
                  <p:embed/>
                </p:oleObj>
              </mc:Choice>
              <mc:Fallback>
                <p:oleObj r:id="rId3" imgW="1225674" imgH="15129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2363" y="4508649"/>
                        <a:ext cx="1225550" cy="15128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23" name="Object 3"/>
          <p:cNvGraphicFramePr>
            <a:graphicFrameLocks noChangeAspect="1"/>
          </p:cNvGraphicFramePr>
          <p:nvPr/>
        </p:nvGraphicFramePr>
        <p:xfrm>
          <a:off x="6361113" y="4805511"/>
          <a:ext cx="1082675" cy="1225550"/>
        </p:xfrm>
        <a:graphic>
          <a:graphicData uri="http://schemas.openxmlformats.org/presentationml/2006/ole">
            <mc:AlternateContent xmlns:mc="http://schemas.openxmlformats.org/markup-compatibility/2006">
              <mc:Choice xmlns:v="urn:schemas-microsoft-com:vml" Requires="v">
                <p:oleObj spid="_x0000_s245155" r:id="rId5" imgW="1082714" imgH="1225145" progId="Visio.Drawing.11">
                  <p:embed/>
                </p:oleObj>
              </mc:Choice>
              <mc:Fallback>
                <p:oleObj r:id="rId5" imgW="1082714" imgH="122514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1113" y="4805511"/>
                        <a:ext cx="1082675" cy="12255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4" name="Rectangle 4"/>
          <p:cNvSpPr>
            <a:spLocks noChangeArrowheads="1"/>
          </p:cNvSpPr>
          <p:nvPr/>
        </p:nvSpPr>
        <p:spPr bwMode="auto">
          <a:xfrm>
            <a:off x="215900" y="1095127"/>
            <a:ext cx="6180138"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第二种形式的数学定义及物理意义：</a:t>
            </a:r>
          </a:p>
        </p:txBody>
      </p:sp>
      <p:grpSp>
        <p:nvGrpSpPr>
          <p:cNvPr id="2" name="Group 5"/>
          <p:cNvGrpSpPr>
            <a:grpSpLocks/>
          </p:cNvGrpSpPr>
          <p:nvPr/>
        </p:nvGrpSpPr>
        <p:grpSpPr bwMode="auto">
          <a:xfrm>
            <a:off x="328613" y="1456258"/>
            <a:ext cx="7958137" cy="1036638"/>
            <a:chOff x="0" y="0"/>
            <a:chExt cx="5013" cy="653"/>
          </a:xfrm>
        </p:grpSpPr>
        <p:graphicFrame>
          <p:nvGraphicFramePr>
            <p:cNvPr id="133126" name="Object 6"/>
            <p:cNvGraphicFramePr>
              <a:graphicFrameLocks noChangeAspect="1"/>
            </p:cNvGraphicFramePr>
            <p:nvPr>
              <p:extLst>
                <p:ext uri="{D42A27DB-BD31-4B8C-83A1-F6EECF244321}">
                  <p14:modId xmlns:p14="http://schemas.microsoft.com/office/powerpoint/2010/main" val="31245285"/>
                </p:ext>
              </p:extLst>
            </p:nvPr>
          </p:nvGraphicFramePr>
          <p:xfrm>
            <a:off x="1132" y="0"/>
            <a:ext cx="3881" cy="653"/>
          </p:xfrm>
          <a:graphic>
            <a:graphicData uri="http://schemas.openxmlformats.org/presentationml/2006/ole">
              <mc:AlternateContent xmlns:mc="http://schemas.openxmlformats.org/markup-compatibility/2006">
                <mc:Choice xmlns:v="urn:schemas-microsoft-com:vml" Requires="v">
                  <p:oleObj spid="_x0000_s245156" name="Equation" r:id="rId7" imgW="2793960" imgH="469800" progId="Equation.DSMT4">
                    <p:embed/>
                  </p:oleObj>
                </mc:Choice>
                <mc:Fallback>
                  <p:oleObj name="Equation" r:id="rId7" imgW="2793960" imgH="469800" progId="Equation.DSMT4">
                    <p:embed/>
                    <p:pic>
                      <p:nvPicPr>
                        <p:cNvPr id="0" name=""/>
                        <p:cNvPicPr>
                          <a:picLocks noChangeAspect="1" noChangeArrowheads="1"/>
                        </p:cNvPicPr>
                        <p:nvPr/>
                      </p:nvPicPr>
                      <p:blipFill>
                        <a:blip r:embed="rId8"/>
                        <a:srcRect/>
                        <a:stretch>
                          <a:fillRect/>
                        </a:stretch>
                      </p:blipFill>
                      <p:spPr bwMode="auto">
                        <a:xfrm>
                          <a:off x="1132" y="0"/>
                          <a:ext cx="3881" cy="65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27" name="Rectangle 7"/>
            <p:cNvSpPr>
              <a:spLocks noChangeArrowheads="1"/>
            </p:cNvSpPr>
            <p:nvPr/>
          </p:nvSpPr>
          <p:spPr bwMode="auto">
            <a:xfrm>
              <a:off x="0" y="137"/>
              <a:ext cx="2422" cy="291"/>
            </a:xfrm>
            <a:prstGeom prst="rect">
              <a:avLst/>
            </a:prstGeom>
            <a:noFill/>
            <a:ln w="9525">
              <a:noFill/>
              <a:miter lim="800000"/>
              <a:headEnd/>
              <a:tailEnd/>
            </a:ln>
            <a:effectLst/>
          </p:spPr>
          <p:txBody>
            <a:bodyPr>
              <a:spAutoFit/>
            </a:bodyPr>
            <a:lstStyle/>
            <a:p>
              <a:r>
                <a:rPr lang="zh-CN" sz="2400" b="1" dirty="0">
                  <a:latin typeface="+mj-ea"/>
                  <a:ea typeface="+mj-ea"/>
                </a:rPr>
                <a:t>互信息量</a:t>
              </a:r>
            </a:p>
          </p:txBody>
        </p:sp>
      </p:grpSp>
      <p:grpSp>
        <p:nvGrpSpPr>
          <p:cNvPr id="3" name="Group 8"/>
          <p:cNvGrpSpPr>
            <a:grpSpLocks/>
          </p:cNvGrpSpPr>
          <p:nvPr/>
        </p:nvGrpSpPr>
        <p:grpSpPr bwMode="auto">
          <a:xfrm>
            <a:off x="328613" y="2277170"/>
            <a:ext cx="9869487" cy="1439863"/>
            <a:chOff x="0" y="53"/>
            <a:chExt cx="6217" cy="907"/>
          </a:xfrm>
        </p:grpSpPr>
        <p:graphicFrame>
          <p:nvGraphicFramePr>
            <p:cNvPr id="133129" name="Object 9"/>
            <p:cNvGraphicFramePr>
              <a:graphicFrameLocks noChangeAspect="1"/>
            </p:cNvGraphicFramePr>
            <p:nvPr>
              <p:extLst>
                <p:ext uri="{D42A27DB-BD31-4B8C-83A1-F6EECF244321}">
                  <p14:modId xmlns:p14="http://schemas.microsoft.com/office/powerpoint/2010/main" val="3071626557"/>
                </p:ext>
              </p:extLst>
            </p:nvPr>
          </p:nvGraphicFramePr>
          <p:xfrm>
            <a:off x="1533" y="355"/>
            <a:ext cx="918" cy="283"/>
          </p:xfrm>
          <a:graphic>
            <a:graphicData uri="http://schemas.openxmlformats.org/presentationml/2006/ole">
              <mc:AlternateContent xmlns:mc="http://schemas.openxmlformats.org/markup-compatibility/2006">
                <mc:Choice xmlns:v="urn:schemas-microsoft-com:vml" Requires="v">
                  <p:oleObj spid="_x0000_s245157" name="Equation" r:id="rId9" imgW="660240" imgH="203040" progId="Equation.DSMT4">
                    <p:embed/>
                  </p:oleObj>
                </mc:Choice>
                <mc:Fallback>
                  <p:oleObj name="Equation" r:id="rId9" imgW="660240" imgH="203040" progId="Equation.DSMT4">
                    <p:embed/>
                    <p:pic>
                      <p:nvPicPr>
                        <p:cNvPr id="0" name=""/>
                        <p:cNvPicPr>
                          <a:picLocks noChangeAspect="1" noChangeArrowheads="1"/>
                        </p:cNvPicPr>
                        <p:nvPr/>
                      </p:nvPicPr>
                      <p:blipFill>
                        <a:blip r:embed="rId10"/>
                        <a:srcRect/>
                        <a:stretch>
                          <a:fillRect/>
                        </a:stretch>
                      </p:blipFill>
                      <p:spPr bwMode="auto">
                        <a:xfrm>
                          <a:off x="1533" y="355"/>
                          <a:ext cx="918" cy="28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0" name="Rectangle 10"/>
            <p:cNvSpPr>
              <a:spLocks noChangeArrowheads="1"/>
            </p:cNvSpPr>
            <p:nvPr/>
          </p:nvSpPr>
          <p:spPr bwMode="auto">
            <a:xfrm>
              <a:off x="0" y="288"/>
              <a:ext cx="2422" cy="291"/>
            </a:xfrm>
            <a:prstGeom prst="rect">
              <a:avLst/>
            </a:prstGeom>
            <a:noFill/>
            <a:ln w="9525">
              <a:noFill/>
              <a:miter lim="800000"/>
              <a:headEnd/>
              <a:tailEnd/>
            </a:ln>
            <a:effectLst/>
          </p:spPr>
          <p:txBody>
            <a:bodyPr>
              <a:spAutoFit/>
            </a:bodyPr>
            <a:lstStyle/>
            <a:p>
              <a:r>
                <a:rPr lang="zh-CN" sz="2400" b="1" dirty="0">
                  <a:latin typeface="+mj-ea"/>
                  <a:ea typeface="+mj-ea"/>
                </a:rPr>
                <a:t>平均互信息量</a:t>
              </a:r>
            </a:p>
          </p:txBody>
        </p:sp>
        <p:sp>
          <p:nvSpPr>
            <p:cNvPr id="133131" name="AutoShape 11"/>
            <p:cNvSpPr>
              <a:spLocks noChangeArrowheads="1"/>
            </p:cNvSpPr>
            <p:nvPr/>
          </p:nvSpPr>
          <p:spPr bwMode="auto">
            <a:xfrm rot="5400000">
              <a:off x="2210" y="17"/>
              <a:ext cx="201" cy="273"/>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latin typeface="+mj-ea"/>
                <a:ea typeface="+mj-ea"/>
              </a:endParaRPr>
            </a:p>
          </p:txBody>
        </p:sp>
        <p:graphicFrame>
          <p:nvGraphicFramePr>
            <p:cNvPr id="133132" name="Object 12"/>
            <p:cNvGraphicFramePr>
              <a:graphicFrameLocks noChangeAspect="1"/>
            </p:cNvGraphicFramePr>
            <p:nvPr>
              <p:extLst>
                <p:ext uri="{D42A27DB-BD31-4B8C-83A1-F6EECF244321}">
                  <p14:modId xmlns:p14="http://schemas.microsoft.com/office/powerpoint/2010/main" val="3624772255"/>
                </p:ext>
              </p:extLst>
            </p:nvPr>
          </p:nvGraphicFramePr>
          <p:xfrm>
            <a:off x="2423" y="161"/>
            <a:ext cx="2521" cy="653"/>
          </p:xfrm>
          <a:graphic>
            <a:graphicData uri="http://schemas.openxmlformats.org/presentationml/2006/ole">
              <mc:AlternateContent xmlns:mc="http://schemas.openxmlformats.org/markup-compatibility/2006">
                <mc:Choice xmlns:v="urn:schemas-microsoft-com:vml" Requires="v">
                  <p:oleObj spid="_x0000_s245158" name="Equation" r:id="rId11" imgW="1815840" imgH="469800" progId="Equation.DSMT4">
                    <p:embed/>
                  </p:oleObj>
                </mc:Choice>
                <mc:Fallback>
                  <p:oleObj name="Equation" r:id="rId11" imgW="1815840" imgH="469800" progId="Equation.DSMT4">
                    <p:embed/>
                    <p:pic>
                      <p:nvPicPr>
                        <p:cNvPr id="0" name=""/>
                        <p:cNvPicPr>
                          <a:picLocks noChangeAspect="1" noChangeArrowheads="1"/>
                        </p:cNvPicPr>
                        <p:nvPr/>
                      </p:nvPicPr>
                      <p:blipFill>
                        <a:blip r:embed="rId12"/>
                        <a:srcRect/>
                        <a:stretch>
                          <a:fillRect/>
                        </a:stretch>
                      </p:blipFill>
                      <p:spPr bwMode="auto">
                        <a:xfrm>
                          <a:off x="2423" y="161"/>
                          <a:ext cx="2521" cy="65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33" name="Rectangle 13"/>
            <p:cNvSpPr>
              <a:spLocks noChangeArrowheads="1"/>
            </p:cNvSpPr>
            <p:nvPr/>
          </p:nvSpPr>
          <p:spPr bwMode="auto">
            <a:xfrm>
              <a:off x="5020" y="204"/>
              <a:ext cx="1197"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grpSp>
        <p:nvGrpSpPr>
          <p:cNvPr id="4" name="Group 14"/>
          <p:cNvGrpSpPr>
            <a:grpSpLocks/>
          </p:cNvGrpSpPr>
          <p:nvPr/>
        </p:nvGrpSpPr>
        <p:grpSpPr bwMode="auto">
          <a:xfrm>
            <a:off x="785813" y="4572594"/>
            <a:ext cx="4117975" cy="1736726"/>
            <a:chOff x="0" y="0"/>
            <a:chExt cx="2594" cy="1094"/>
          </a:xfrm>
        </p:grpSpPr>
        <p:sp>
          <p:nvSpPr>
            <p:cNvPr id="133135" name="Line 15"/>
            <p:cNvSpPr>
              <a:spLocks noChangeShapeType="1"/>
            </p:cNvSpPr>
            <p:nvPr/>
          </p:nvSpPr>
          <p:spPr bwMode="auto">
            <a:xfrm flipH="1">
              <a:off x="641" y="0"/>
              <a:ext cx="101" cy="128"/>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pSp>
          <p:nvGrpSpPr>
            <p:cNvPr id="5" name="Group 16"/>
            <p:cNvGrpSpPr>
              <a:grpSpLocks/>
            </p:cNvGrpSpPr>
            <p:nvPr/>
          </p:nvGrpSpPr>
          <p:grpSpPr bwMode="auto">
            <a:xfrm>
              <a:off x="0" y="105"/>
              <a:ext cx="1314" cy="989"/>
              <a:chOff x="0" y="0"/>
              <a:chExt cx="1314" cy="989"/>
            </a:xfrm>
          </p:grpSpPr>
          <p:sp>
            <p:nvSpPr>
              <p:cNvPr id="133137" name="Rectangle 17"/>
              <p:cNvSpPr>
                <a:spLocks noChangeArrowheads="1"/>
              </p:cNvSpPr>
              <p:nvPr/>
            </p:nvSpPr>
            <p:spPr bwMode="auto">
              <a:xfrm>
                <a:off x="0" y="0"/>
                <a:ext cx="1314" cy="989"/>
              </a:xfrm>
              <a:prstGeom prst="rect">
                <a:avLst/>
              </a:prstGeom>
              <a:noFill/>
              <a:ln w="9525">
                <a:noFill/>
                <a:miter lim="800000"/>
                <a:headEnd/>
                <a:tailEnd/>
              </a:ln>
              <a:effectLst/>
            </p:spPr>
            <p:txBody>
              <a:bodyPr>
                <a:spAutoFit/>
              </a:bodyPr>
              <a:lstStyle/>
              <a:p>
                <a:r>
                  <a:rPr lang="zh-CN" sz="2400" b="1">
                    <a:latin typeface="+mj-ea"/>
                    <a:ea typeface="+mj-ea"/>
                  </a:rPr>
                  <a:t>通信前</a:t>
                </a:r>
              </a:p>
              <a:p>
                <a:r>
                  <a:rPr lang="zh-CN" sz="2400" b="1">
                    <a:latin typeface="+mj-ea"/>
                    <a:ea typeface="+mj-ea"/>
                  </a:rPr>
                  <a:t>对    的</a:t>
                </a:r>
              </a:p>
              <a:p>
                <a:r>
                  <a:rPr lang="zh-CN" sz="2400" b="1">
                    <a:latin typeface="+mj-ea"/>
                    <a:ea typeface="+mj-ea"/>
                  </a:rPr>
                  <a:t>平均不</a:t>
                </a:r>
              </a:p>
              <a:p>
                <a:r>
                  <a:rPr lang="zh-CN" sz="2400" b="1">
                    <a:latin typeface="+mj-ea"/>
                    <a:ea typeface="+mj-ea"/>
                  </a:rPr>
                  <a:t>确定度</a:t>
                </a:r>
              </a:p>
            </p:txBody>
          </p:sp>
          <p:graphicFrame>
            <p:nvGraphicFramePr>
              <p:cNvPr id="133138" name="Object 18"/>
              <p:cNvGraphicFramePr>
                <a:graphicFrameLocks noChangeAspect="1"/>
              </p:cNvGraphicFramePr>
              <p:nvPr>
                <p:extLst>
                  <p:ext uri="{D42A27DB-BD31-4B8C-83A1-F6EECF244321}">
                    <p14:modId xmlns:p14="http://schemas.microsoft.com/office/powerpoint/2010/main" val="808458727"/>
                  </p:ext>
                </p:extLst>
              </p:nvPr>
            </p:nvGraphicFramePr>
            <p:xfrm>
              <a:off x="298" y="320"/>
              <a:ext cx="212" cy="229"/>
            </p:xfrm>
            <a:graphic>
              <a:graphicData uri="http://schemas.openxmlformats.org/presentationml/2006/ole">
                <mc:AlternateContent xmlns:mc="http://schemas.openxmlformats.org/markup-compatibility/2006">
                  <mc:Choice xmlns:v="urn:schemas-microsoft-com:vml" Requires="v">
                    <p:oleObj spid="_x0000_s245159" name="Equation" r:id="rId13" imgW="152280" imgH="164880" progId="Equation.DSMT4">
                      <p:embed/>
                    </p:oleObj>
                  </mc:Choice>
                  <mc:Fallback>
                    <p:oleObj name="Equation" r:id="rId13" imgW="152280" imgH="164880" progId="Equation.DSMT4">
                      <p:embed/>
                      <p:pic>
                        <p:nvPicPr>
                          <p:cNvPr id="0" name=""/>
                          <p:cNvPicPr>
                            <a:picLocks noChangeAspect="1" noChangeArrowheads="1"/>
                          </p:cNvPicPr>
                          <p:nvPr/>
                        </p:nvPicPr>
                        <p:blipFill>
                          <a:blip r:embed="rId14"/>
                          <a:srcRect/>
                          <a:stretch>
                            <a:fillRect/>
                          </a:stretch>
                        </p:blipFill>
                        <p:spPr bwMode="auto">
                          <a:xfrm>
                            <a:off x="298" y="320"/>
                            <a:ext cx="212"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19"/>
            <p:cNvGrpSpPr>
              <a:grpSpLocks/>
            </p:cNvGrpSpPr>
            <p:nvPr/>
          </p:nvGrpSpPr>
          <p:grpSpPr bwMode="auto">
            <a:xfrm>
              <a:off x="832" y="201"/>
              <a:ext cx="1762" cy="756"/>
              <a:chOff x="0" y="0"/>
              <a:chExt cx="1762" cy="756"/>
            </a:xfrm>
          </p:grpSpPr>
          <p:sp>
            <p:nvSpPr>
              <p:cNvPr id="133140" name="Rectangle 20"/>
              <p:cNvSpPr>
                <a:spLocks noChangeArrowheads="1"/>
              </p:cNvSpPr>
              <p:nvPr/>
            </p:nvSpPr>
            <p:spPr bwMode="auto">
              <a:xfrm>
                <a:off x="0" y="0"/>
                <a:ext cx="1762" cy="756"/>
              </a:xfrm>
              <a:prstGeom prst="rect">
                <a:avLst/>
              </a:prstGeom>
              <a:noFill/>
              <a:ln w="9525">
                <a:noFill/>
                <a:miter lim="800000"/>
                <a:headEnd/>
                <a:tailEnd/>
              </a:ln>
              <a:effectLst/>
            </p:spPr>
            <p:txBody>
              <a:bodyPr>
                <a:spAutoFit/>
              </a:bodyPr>
              <a:lstStyle/>
              <a:p>
                <a:r>
                  <a:rPr lang="zh-CN" sz="2400" b="1" dirty="0">
                    <a:latin typeface="+mj-ea"/>
                    <a:ea typeface="+mj-ea"/>
                  </a:rPr>
                  <a:t>通信后，已知</a:t>
                </a:r>
              </a:p>
              <a:p>
                <a:r>
                  <a:rPr lang="zh-CN" sz="2400" b="1" dirty="0">
                    <a:latin typeface="+mj-ea"/>
                    <a:ea typeface="+mj-ea"/>
                  </a:rPr>
                  <a:t>条件下，对       </a:t>
                </a:r>
              </a:p>
              <a:p>
                <a:r>
                  <a:rPr lang="zh-CN" sz="2400" b="1" dirty="0">
                    <a:latin typeface="+mj-ea"/>
                    <a:ea typeface="+mj-ea"/>
                  </a:rPr>
                  <a:t>的平均不确定度</a:t>
                </a:r>
              </a:p>
            </p:txBody>
          </p:sp>
          <p:graphicFrame>
            <p:nvGraphicFramePr>
              <p:cNvPr id="133141" name="Object 21"/>
              <p:cNvGraphicFramePr>
                <a:graphicFrameLocks noChangeAspect="1"/>
              </p:cNvGraphicFramePr>
              <p:nvPr>
                <p:extLst>
                  <p:ext uri="{D42A27DB-BD31-4B8C-83A1-F6EECF244321}">
                    <p14:modId xmlns:p14="http://schemas.microsoft.com/office/powerpoint/2010/main" val="3563570983"/>
                  </p:ext>
                </p:extLst>
              </p:nvPr>
            </p:nvGraphicFramePr>
            <p:xfrm>
              <a:off x="1054" y="318"/>
              <a:ext cx="212" cy="229"/>
            </p:xfrm>
            <a:graphic>
              <a:graphicData uri="http://schemas.openxmlformats.org/presentationml/2006/ole">
                <mc:AlternateContent xmlns:mc="http://schemas.openxmlformats.org/markup-compatibility/2006">
                  <mc:Choice xmlns:v="urn:schemas-microsoft-com:vml" Requires="v">
                    <p:oleObj spid="_x0000_s245160" name="Equation" r:id="rId15" imgW="152280" imgH="164880" progId="Equation.DSMT4">
                      <p:embed/>
                    </p:oleObj>
                  </mc:Choice>
                  <mc:Fallback>
                    <p:oleObj name="Equation" r:id="rId15" imgW="152280" imgH="164880" progId="Equation.DSMT4">
                      <p:embed/>
                      <p:pic>
                        <p:nvPicPr>
                          <p:cNvPr id="0" name=""/>
                          <p:cNvPicPr>
                            <a:picLocks noChangeAspect="1" noChangeArrowheads="1"/>
                          </p:cNvPicPr>
                          <p:nvPr/>
                        </p:nvPicPr>
                        <p:blipFill>
                          <a:blip r:embed="rId16"/>
                          <a:srcRect/>
                          <a:stretch>
                            <a:fillRect/>
                          </a:stretch>
                        </p:blipFill>
                        <p:spPr bwMode="auto">
                          <a:xfrm>
                            <a:off x="1054" y="318"/>
                            <a:ext cx="212"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42" name="Object 22"/>
              <p:cNvGraphicFramePr>
                <a:graphicFrameLocks noChangeAspect="1"/>
              </p:cNvGraphicFramePr>
              <p:nvPr>
                <p:extLst>
                  <p:ext uri="{D42A27DB-BD31-4B8C-83A1-F6EECF244321}">
                    <p14:modId xmlns:p14="http://schemas.microsoft.com/office/powerpoint/2010/main" val="935578201"/>
                  </p:ext>
                </p:extLst>
              </p:nvPr>
            </p:nvGraphicFramePr>
            <p:xfrm>
              <a:off x="1235" y="57"/>
              <a:ext cx="247" cy="229"/>
            </p:xfrm>
            <a:graphic>
              <a:graphicData uri="http://schemas.openxmlformats.org/presentationml/2006/ole">
                <mc:AlternateContent xmlns:mc="http://schemas.openxmlformats.org/markup-compatibility/2006">
                  <mc:Choice xmlns:v="urn:schemas-microsoft-com:vml" Requires="v">
                    <p:oleObj spid="_x0000_s245161" name="Equation" r:id="rId17" imgW="177480" imgH="164880" progId="Equation.DSMT4">
                      <p:embed/>
                    </p:oleObj>
                  </mc:Choice>
                  <mc:Fallback>
                    <p:oleObj name="Equation" r:id="rId17" imgW="177480" imgH="164880" progId="Equation.DSMT4">
                      <p:embed/>
                      <p:pic>
                        <p:nvPicPr>
                          <p:cNvPr id="0" name=""/>
                          <p:cNvPicPr>
                            <a:picLocks noChangeAspect="1" noChangeArrowheads="1"/>
                          </p:cNvPicPr>
                          <p:nvPr/>
                        </p:nvPicPr>
                        <p:blipFill>
                          <a:blip r:embed="rId18"/>
                          <a:srcRect/>
                          <a:stretch>
                            <a:fillRect/>
                          </a:stretch>
                        </p:blipFill>
                        <p:spPr bwMode="auto">
                          <a:xfrm>
                            <a:off x="1235" y="57"/>
                            <a:ext cx="247"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43" name="Line 23"/>
            <p:cNvSpPr>
              <a:spLocks noChangeShapeType="1"/>
            </p:cNvSpPr>
            <p:nvPr/>
          </p:nvSpPr>
          <p:spPr bwMode="auto">
            <a:xfrm>
              <a:off x="1678" y="22"/>
              <a:ext cx="4" cy="170"/>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pSp>
      <p:graphicFrame>
        <p:nvGraphicFramePr>
          <p:cNvPr id="133144" name="Object 24"/>
          <p:cNvGraphicFramePr>
            <a:graphicFrameLocks noChangeAspect="1"/>
          </p:cNvGraphicFramePr>
          <p:nvPr/>
        </p:nvGraphicFramePr>
        <p:xfrm>
          <a:off x="5432425" y="4526111"/>
          <a:ext cx="1117600" cy="1527175"/>
        </p:xfrm>
        <a:graphic>
          <a:graphicData uri="http://schemas.openxmlformats.org/presentationml/2006/ole">
            <mc:AlternateContent xmlns:mc="http://schemas.openxmlformats.org/markup-compatibility/2006">
              <mc:Choice xmlns:v="urn:schemas-microsoft-com:vml" Requires="v">
                <p:oleObj spid="_x0000_s245162" r:id="rId19" imgW="1117780" imgH="1526432" progId="Visio.Drawing.11">
                  <p:embed/>
                </p:oleObj>
              </mc:Choice>
              <mc:Fallback>
                <p:oleObj r:id="rId19" imgW="1117780" imgH="1526432"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2425" y="4526111"/>
                        <a:ext cx="1117600" cy="1527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45" name="Rectangle 25"/>
          <p:cNvSpPr>
            <a:spLocks noChangeArrowheads="1"/>
          </p:cNvSpPr>
          <p:nvPr/>
        </p:nvSpPr>
        <p:spPr bwMode="auto">
          <a:xfrm>
            <a:off x="5004048" y="4293096"/>
            <a:ext cx="769739" cy="1200329"/>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维拉图</a:t>
            </a:r>
          </a:p>
        </p:txBody>
      </p:sp>
      <p:graphicFrame>
        <p:nvGraphicFramePr>
          <p:cNvPr id="133146" name="Object 26"/>
          <p:cNvGraphicFramePr>
            <a:graphicFrameLocks noChangeAspect="1"/>
          </p:cNvGraphicFramePr>
          <p:nvPr/>
        </p:nvGraphicFramePr>
        <p:xfrm>
          <a:off x="6210300" y="5089674"/>
          <a:ext cx="325438" cy="698500"/>
        </p:xfrm>
        <a:graphic>
          <a:graphicData uri="http://schemas.openxmlformats.org/presentationml/2006/ole">
            <mc:AlternateContent xmlns:mc="http://schemas.openxmlformats.org/markup-compatibility/2006">
              <mc:Choice xmlns:v="urn:schemas-microsoft-com:vml" Requires="v">
                <p:oleObj spid="_x0000_s245163" r:id="rId21" imgW="325570" imgH="698500" progId="Visio.Drawing.11">
                  <p:embed/>
                </p:oleObj>
              </mc:Choice>
              <mc:Fallback>
                <p:oleObj r:id="rId21" imgW="325570" imgH="698500"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10300" y="5089674"/>
                        <a:ext cx="325438" cy="6985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27"/>
          <p:cNvGrpSpPr>
            <a:grpSpLocks/>
          </p:cNvGrpSpPr>
          <p:nvPr/>
        </p:nvGrpSpPr>
        <p:grpSpPr bwMode="auto">
          <a:xfrm>
            <a:off x="5867400" y="5711974"/>
            <a:ext cx="1173163" cy="741362"/>
            <a:chOff x="0" y="0"/>
            <a:chExt cx="739" cy="467"/>
          </a:xfrm>
        </p:grpSpPr>
        <p:sp>
          <p:nvSpPr>
            <p:cNvPr id="133148" name="Line 28"/>
            <p:cNvSpPr>
              <a:spLocks noChangeShapeType="1"/>
            </p:cNvSpPr>
            <p:nvPr/>
          </p:nvSpPr>
          <p:spPr bwMode="auto">
            <a:xfrm>
              <a:off x="328" y="0"/>
              <a:ext cx="36" cy="201"/>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aphicFrame>
          <p:nvGraphicFramePr>
            <p:cNvPr id="133149" name="Object 29"/>
            <p:cNvGraphicFramePr>
              <a:graphicFrameLocks noChangeAspect="1"/>
            </p:cNvGraphicFramePr>
            <p:nvPr/>
          </p:nvGraphicFramePr>
          <p:xfrm>
            <a:off x="0" y="186"/>
            <a:ext cx="739" cy="281"/>
          </p:xfrm>
          <a:graphic>
            <a:graphicData uri="http://schemas.openxmlformats.org/presentationml/2006/ole">
              <mc:AlternateContent xmlns:mc="http://schemas.openxmlformats.org/markup-compatibility/2006">
                <mc:Choice xmlns:v="urn:schemas-microsoft-com:vml" Requires="v">
                  <p:oleObj spid="_x0000_s245164" r:id="rId23" imgW="532937" imgH="203024" progId="Equation.DSMT4">
                    <p:embed/>
                  </p:oleObj>
                </mc:Choice>
                <mc:Fallback>
                  <p:oleObj r:id="rId23" imgW="532937" imgH="203024"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186"/>
                          <a:ext cx="7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30"/>
          <p:cNvGrpSpPr>
            <a:grpSpLocks/>
          </p:cNvGrpSpPr>
          <p:nvPr/>
        </p:nvGrpSpPr>
        <p:grpSpPr bwMode="auto">
          <a:xfrm>
            <a:off x="7153275" y="5726261"/>
            <a:ext cx="1419225" cy="684213"/>
            <a:chOff x="0" y="0"/>
            <a:chExt cx="894" cy="431"/>
          </a:xfrm>
        </p:grpSpPr>
        <p:sp>
          <p:nvSpPr>
            <p:cNvPr id="133151" name="Line 31"/>
            <p:cNvSpPr>
              <a:spLocks noChangeShapeType="1"/>
            </p:cNvSpPr>
            <p:nvPr/>
          </p:nvSpPr>
          <p:spPr bwMode="auto">
            <a:xfrm>
              <a:off x="0" y="0"/>
              <a:ext cx="146" cy="166"/>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aphicFrame>
          <p:nvGraphicFramePr>
            <p:cNvPr id="133152" name="Object 32"/>
            <p:cNvGraphicFramePr>
              <a:graphicFrameLocks noChangeAspect="1"/>
            </p:cNvGraphicFramePr>
            <p:nvPr/>
          </p:nvGraphicFramePr>
          <p:xfrm>
            <a:off x="14" y="150"/>
            <a:ext cx="880" cy="281"/>
          </p:xfrm>
          <a:graphic>
            <a:graphicData uri="http://schemas.openxmlformats.org/presentationml/2006/ole">
              <mc:AlternateContent xmlns:mc="http://schemas.openxmlformats.org/markup-compatibility/2006">
                <mc:Choice xmlns:v="urn:schemas-microsoft-com:vml" Requires="v">
                  <p:oleObj spid="_x0000_s245165" r:id="rId25" imgW="634449" imgH="203024" progId="Equation.DSMT4">
                    <p:embed/>
                  </p:oleObj>
                </mc:Choice>
                <mc:Fallback>
                  <p:oleObj r:id="rId25" imgW="634449" imgH="203024"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 y="150"/>
                          <a:ext cx="880"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3153" name="Object 33"/>
          <p:cNvGraphicFramePr>
            <a:graphicFrameLocks noChangeAspect="1"/>
          </p:cNvGraphicFramePr>
          <p:nvPr>
            <p:extLst>
              <p:ext uri="{D42A27DB-BD31-4B8C-83A1-F6EECF244321}">
                <p14:modId xmlns:p14="http://schemas.microsoft.com/office/powerpoint/2010/main" val="2817741515"/>
              </p:ext>
            </p:extLst>
          </p:nvPr>
        </p:nvGraphicFramePr>
        <p:xfrm>
          <a:off x="5148064" y="3721694"/>
          <a:ext cx="3932238" cy="446088"/>
        </p:xfrm>
        <a:graphic>
          <a:graphicData uri="http://schemas.openxmlformats.org/presentationml/2006/ole">
            <mc:AlternateContent xmlns:mc="http://schemas.openxmlformats.org/markup-compatibility/2006">
              <mc:Choice xmlns:v="urn:schemas-microsoft-com:vml" Requires="v">
                <p:oleObj spid="_x0000_s245166" name="Equation" r:id="rId27" imgW="1790640" imgH="203040" progId="Equation.DSMT4">
                  <p:embed/>
                </p:oleObj>
              </mc:Choice>
              <mc:Fallback>
                <p:oleObj name="Equation" r:id="rId27" imgW="1790640" imgH="203040" progId="Equation.DSMT4">
                  <p:embed/>
                  <p:pic>
                    <p:nvPicPr>
                      <p:cNvPr id="0" name=""/>
                      <p:cNvPicPr>
                        <a:picLocks noChangeAspect="1" noChangeArrowheads="1"/>
                      </p:cNvPicPr>
                      <p:nvPr/>
                    </p:nvPicPr>
                    <p:blipFill>
                      <a:blip r:embed="rId28"/>
                      <a:srcRect/>
                      <a:stretch>
                        <a:fillRect/>
                      </a:stretch>
                    </p:blipFill>
                    <p:spPr bwMode="auto">
                      <a:xfrm>
                        <a:off x="5148064" y="3721694"/>
                        <a:ext cx="3932238"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Group 34"/>
          <p:cNvGrpSpPr>
            <a:grpSpLocks/>
          </p:cNvGrpSpPr>
          <p:nvPr/>
        </p:nvGrpSpPr>
        <p:grpSpPr bwMode="auto">
          <a:xfrm>
            <a:off x="7156450" y="4699149"/>
            <a:ext cx="1987550" cy="500062"/>
            <a:chOff x="0" y="0"/>
            <a:chExt cx="1252" cy="315"/>
          </a:xfrm>
        </p:grpSpPr>
        <p:sp>
          <p:nvSpPr>
            <p:cNvPr id="133155" name="Rectangle 35"/>
            <p:cNvSpPr>
              <a:spLocks noChangeArrowheads="1"/>
            </p:cNvSpPr>
            <p:nvPr/>
          </p:nvSpPr>
          <p:spPr bwMode="auto">
            <a:xfrm>
              <a:off x="143" y="0"/>
              <a:ext cx="1109" cy="291"/>
            </a:xfrm>
            <a:prstGeom prst="rect">
              <a:avLst/>
            </a:prstGeom>
            <a:noFill/>
            <a:ln w="9525">
              <a:noFill/>
              <a:miter lim="800000"/>
              <a:headEnd/>
              <a:tailEnd/>
            </a:ln>
            <a:effectLst/>
          </p:spPr>
          <p:txBody>
            <a:bodyPr wrap="square">
              <a:spAutoFit/>
            </a:bodyPr>
            <a:lstStyle/>
            <a:p>
              <a:r>
                <a:rPr lang="zh-CN" sz="2400" b="1" dirty="0">
                  <a:solidFill>
                    <a:srgbClr val="FF0000"/>
                  </a:solidFill>
                  <a:latin typeface="+mj-ea"/>
                  <a:ea typeface="+mj-ea"/>
                </a:rPr>
                <a:t>伪信息</a:t>
              </a:r>
            </a:p>
          </p:txBody>
        </p:sp>
        <p:sp>
          <p:nvSpPr>
            <p:cNvPr id="133156" name="Line 36"/>
            <p:cNvSpPr>
              <a:spLocks noChangeShapeType="1"/>
            </p:cNvSpPr>
            <p:nvPr/>
          </p:nvSpPr>
          <p:spPr bwMode="auto">
            <a:xfrm flipH="1">
              <a:off x="0" y="204"/>
              <a:ext cx="192" cy="111"/>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grpSp>
      <p:grpSp>
        <p:nvGrpSpPr>
          <p:cNvPr id="10" name="Group 37"/>
          <p:cNvGrpSpPr>
            <a:grpSpLocks/>
          </p:cNvGrpSpPr>
          <p:nvPr/>
        </p:nvGrpSpPr>
        <p:grpSpPr bwMode="auto">
          <a:xfrm>
            <a:off x="328613" y="3543895"/>
            <a:ext cx="5935662" cy="1611313"/>
            <a:chOff x="0" y="15"/>
            <a:chExt cx="3739" cy="1015"/>
          </a:xfrm>
        </p:grpSpPr>
        <p:grpSp>
          <p:nvGrpSpPr>
            <p:cNvPr id="11" name="Group 38"/>
            <p:cNvGrpSpPr>
              <a:grpSpLocks/>
            </p:cNvGrpSpPr>
            <p:nvPr/>
          </p:nvGrpSpPr>
          <p:grpSpPr bwMode="auto">
            <a:xfrm>
              <a:off x="0" y="15"/>
              <a:ext cx="3486" cy="703"/>
              <a:chOff x="0" y="15"/>
              <a:chExt cx="3486" cy="703"/>
            </a:xfrm>
          </p:grpSpPr>
          <p:sp>
            <p:nvSpPr>
              <p:cNvPr id="133159" name="Rectangle 39"/>
              <p:cNvSpPr>
                <a:spLocks noChangeArrowheads="1"/>
              </p:cNvSpPr>
              <p:nvPr/>
            </p:nvSpPr>
            <p:spPr bwMode="auto">
              <a:xfrm>
                <a:off x="0" y="15"/>
                <a:ext cx="3486" cy="291"/>
              </a:xfrm>
              <a:prstGeom prst="rect">
                <a:avLst/>
              </a:prstGeom>
              <a:noFill/>
              <a:ln w="9525">
                <a:noFill/>
                <a:miter lim="800000"/>
                <a:headEnd/>
                <a:tailEnd/>
              </a:ln>
              <a:effectLst/>
            </p:spPr>
            <p:txBody>
              <a:bodyPr>
                <a:spAutoFit/>
              </a:bodyPr>
              <a:lstStyle/>
              <a:p>
                <a:r>
                  <a:rPr lang="zh-CN" sz="2400" b="1" dirty="0">
                    <a:latin typeface="+mj-ea"/>
                    <a:ea typeface="+mj-ea"/>
                  </a:rPr>
                  <a:t>与第一种形式类似，可推导出：</a:t>
                </a:r>
              </a:p>
            </p:txBody>
          </p:sp>
          <p:graphicFrame>
            <p:nvGraphicFramePr>
              <p:cNvPr id="133160" name="Object 40"/>
              <p:cNvGraphicFramePr>
                <a:graphicFrameLocks noChangeAspect="1"/>
              </p:cNvGraphicFramePr>
              <p:nvPr>
                <p:extLst>
                  <p:ext uri="{D42A27DB-BD31-4B8C-83A1-F6EECF244321}">
                    <p14:modId xmlns:p14="http://schemas.microsoft.com/office/powerpoint/2010/main" val="3239268391"/>
                  </p:ext>
                </p:extLst>
              </p:nvPr>
            </p:nvGraphicFramePr>
            <p:xfrm>
              <a:off x="70" y="437"/>
              <a:ext cx="2463" cy="281"/>
            </p:xfrm>
            <a:graphic>
              <a:graphicData uri="http://schemas.openxmlformats.org/presentationml/2006/ole">
                <mc:AlternateContent xmlns:mc="http://schemas.openxmlformats.org/markup-compatibility/2006">
                  <mc:Choice xmlns:v="urn:schemas-microsoft-com:vml" Requires="v">
                    <p:oleObj spid="_x0000_s245167" name="Equation" r:id="rId29" imgW="1777680" imgH="203040" progId="Equation.DSMT4">
                      <p:embed/>
                    </p:oleObj>
                  </mc:Choice>
                  <mc:Fallback>
                    <p:oleObj name="Equation" r:id="rId29" imgW="1777680" imgH="203040" progId="Equation.DSMT4">
                      <p:embed/>
                      <p:pic>
                        <p:nvPicPr>
                          <p:cNvPr id="0" name=""/>
                          <p:cNvPicPr>
                            <a:picLocks noChangeAspect="1" noChangeArrowheads="1"/>
                          </p:cNvPicPr>
                          <p:nvPr/>
                        </p:nvPicPr>
                        <p:blipFill>
                          <a:blip r:embed="rId30"/>
                          <a:srcRect/>
                          <a:stretch>
                            <a:fillRect/>
                          </a:stretch>
                        </p:blipFill>
                        <p:spPr bwMode="auto">
                          <a:xfrm>
                            <a:off x="70" y="437"/>
                            <a:ext cx="2463"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61" name="Rectangle 41"/>
            <p:cNvSpPr>
              <a:spLocks noChangeArrowheads="1"/>
            </p:cNvSpPr>
            <p:nvPr/>
          </p:nvSpPr>
          <p:spPr bwMode="auto">
            <a:xfrm>
              <a:off x="2551" y="274"/>
              <a:ext cx="1188" cy="756"/>
            </a:xfrm>
            <a:prstGeom prst="rect">
              <a:avLst/>
            </a:prstGeom>
            <a:noFill/>
            <a:ln w="9525">
              <a:noFill/>
              <a:miter lim="800000"/>
              <a:headEnd/>
              <a:tailEnd/>
            </a:ln>
            <a:effectLst/>
          </p:spPr>
          <p:txBody>
            <a:bodyPr>
              <a:spAutoFit/>
            </a:bodyPr>
            <a:lstStyle/>
            <a:p>
              <a:r>
                <a:rPr lang="zh-CN" altLang="zh-CN" sz="7200" b="1" dirty="0">
                  <a:solidFill>
                    <a:srgbClr val="FF0000"/>
                  </a:solidFill>
                  <a:latin typeface="+mj-ea"/>
                  <a:ea typeface="+mj-ea"/>
                </a:rPr>
                <a:t>*</a:t>
              </a:r>
            </a:p>
          </p:txBody>
        </p:sp>
      </p:grpSp>
      <p:sp>
        <p:nvSpPr>
          <p:cNvPr id="133164" name="Rectangle 44"/>
          <p:cNvSpPr>
            <a:spLocks noChangeArrowheads="1"/>
          </p:cNvSpPr>
          <p:nvPr/>
        </p:nvSpPr>
        <p:spPr bwMode="auto">
          <a:xfrm>
            <a:off x="7383463" y="5392886"/>
            <a:ext cx="1760537" cy="461665"/>
          </a:xfrm>
          <a:prstGeom prst="rect">
            <a:avLst/>
          </a:prstGeom>
          <a:noFill/>
          <a:ln w="9525">
            <a:noFill/>
            <a:miter lim="800000"/>
            <a:headEnd/>
            <a:tailEnd/>
          </a:ln>
          <a:effectLst/>
        </p:spPr>
        <p:txBody>
          <a:bodyPr wrap="square">
            <a:spAutoFit/>
          </a:bodyPr>
          <a:lstStyle/>
          <a:p>
            <a:r>
              <a:rPr lang="zh-CN" sz="2400" b="1" dirty="0">
                <a:solidFill>
                  <a:srgbClr val="FF0000"/>
                </a:solidFill>
                <a:latin typeface="+mj-ea"/>
                <a:ea typeface="+mj-ea"/>
              </a:rPr>
              <a:t>噪声熵</a:t>
            </a:r>
          </a:p>
        </p:txBody>
      </p:sp>
      <p:sp>
        <p:nvSpPr>
          <p:cNvPr id="45" name="标题 9"/>
          <p:cNvSpPr>
            <a:spLocks noGrp="1"/>
          </p:cNvSpPr>
          <p:nvPr>
            <p:ph type="title"/>
          </p:nvPr>
        </p:nvSpPr>
        <p:spPr>
          <a:xfrm>
            <a:off x="539552" y="188640"/>
            <a:ext cx="8064896" cy="811560"/>
          </a:xfrm>
        </p:spPr>
        <p:txBody>
          <a:bodyPr/>
          <a:lstStyle/>
          <a:p>
            <a:r>
              <a:rPr lang="en-US" altLang="zh-CN" dirty="0" smtClean="0"/>
              <a:t>A. </a:t>
            </a:r>
            <a:r>
              <a:rPr lang="zh-CN" altLang="en-US" dirty="0" smtClean="0"/>
              <a:t>平均互信息量</a:t>
            </a:r>
            <a:r>
              <a:rPr lang="en-US" altLang="zh-CN" dirty="0" smtClean="0"/>
              <a:t>2</a:t>
            </a:r>
            <a:endParaRPr lang="zh-CN" altLang="en-US" dirty="0"/>
          </a:p>
        </p:txBody>
      </p:sp>
      <p:sp>
        <p:nvSpPr>
          <p:cNvPr id="48"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131</a:t>
            </a:fld>
            <a:endParaRPr lang="en-US" altLang="zh-CN" dirty="0"/>
          </a:p>
        </p:txBody>
      </p:sp>
    </p:spTree>
    <p:extLst>
      <p:ext uri="{BB962C8B-B14F-4D97-AF65-F5344CB8AC3E}">
        <p14:creationId xmlns:p14="http://schemas.microsoft.com/office/powerpoint/2010/main" val="41442659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45"/>
                                        </p:tgtEl>
                                        <p:attrNameLst>
                                          <p:attrName>style.visibility</p:attrName>
                                        </p:attrNameLst>
                                      </p:cBhvr>
                                      <p:to>
                                        <p:strVal val="visible"/>
                                      </p:to>
                                    </p:set>
                                    <p:animEffect transition="in" filter="wipe(left)">
                                      <p:cBhvr>
                                        <p:cTn id="22" dur="1000"/>
                                        <p:tgtEl>
                                          <p:spTgt spid="13314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33122"/>
                                        </p:tgtEl>
                                        <p:attrNameLst>
                                          <p:attrName>style.visibility</p:attrName>
                                        </p:attrNameLst>
                                      </p:cBhvr>
                                      <p:to>
                                        <p:strVal val="visible"/>
                                      </p:to>
                                    </p:set>
                                    <p:animEffect transition="in" filter="wipe(up)">
                                      <p:cBhvr>
                                        <p:cTn id="29" dur="1000"/>
                                        <p:tgtEl>
                                          <p:spTgt spid="1331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3144"/>
                                        </p:tgtEl>
                                        <p:attrNameLst>
                                          <p:attrName>style.visibility</p:attrName>
                                        </p:attrNameLst>
                                      </p:cBhvr>
                                      <p:to>
                                        <p:strVal val="visible"/>
                                      </p:to>
                                    </p:set>
                                    <p:animEffect transition="in" filter="wipe(left)">
                                      <p:cBhvr>
                                        <p:cTn id="34" dur="1000"/>
                                        <p:tgtEl>
                                          <p:spTgt spid="13314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33146"/>
                                        </p:tgtEl>
                                        <p:attrNameLst>
                                          <p:attrName>style.visibility</p:attrName>
                                        </p:attrNameLst>
                                      </p:cBhvr>
                                      <p:to>
                                        <p:strVal val="visible"/>
                                      </p:to>
                                    </p:set>
                                    <p:animEffect transition="in" filter="wipe(left)">
                                      <p:cBhvr>
                                        <p:cTn id="39" dur="1000"/>
                                        <p:tgtEl>
                                          <p:spTgt spid="13314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133123"/>
                                        </p:tgtEl>
                                        <p:attrNameLst>
                                          <p:attrName>style.visibility</p:attrName>
                                        </p:attrNameLst>
                                      </p:cBhvr>
                                      <p:to>
                                        <p:strVal val="visible"/>
                                      </p:to>
                                    </p:set>
                                    <p:animEffect transition="in" filter="wipe(right)">
                                      <p:cBhvr>
                                        <p:cTn id="44" dur="1000"/>
                                        <p:tgtEl>
                                          <p:spTgt spid="1331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10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up)">
                                      <p:cBhvr>
                                        <p:cTn id="54" dur="10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33153"/>
                                        </p:tgtEl>
                                        <p:attrNameLst>
                                          <p:attrName>style.visibility</p:attrName>
                                        </p:attrNameLst>
                                      </p:cBhvr>
                                      <p:to>
                                        <p:strVal val="visible"/>
                                      </p:to>
                                    </p:set>
                                    <p:animEffect transition="in" filter="wipe(left)">
                                      <p:cBhvr>
                                        <p:cTn id="59" dur="1000"/>
                                        <p:tgtEl>
                                          <p:spTgt spid="13315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1000"/>
                                        <p:tgtEl>
                                          <p:spTgt spid="9"/>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133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33145" grpId="0" autoUpdateAnimBg="0"/>
      <p:bldP spid="13316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724128" y="3284984"/>
            <a:ext cx="3275856" cy="33123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400" b="1">
              <a:latin typeface="+mj-ea"/>
              <a:ea typeface="+mj-ea"/>
            </a:endParaRPr>
          </a:p>
        </p:txBody>
      </p:sp>
      <p:sp>
        <p:nvSpPr>
          <p:cNvPr id="40" name="标题 39"/>
          <p:cNvSpPr>
            <a:spLocks noGrp="1"/>
          </p:cNvSpPr>
          <p:nvPr>
            <p:ph type="title"/>
          </p:nvPr>
        </p:nvSpPr>
        <p:spPr/>
        <p:txBody>
          <a:bodyPr/>
          <a:lstStyle/>
          <a:p>
            <a:r>
              <a:rPr lang="en-US" altLang="zh-CN" dirty="0" smtClean="0"/>
              <a:t>A. </a:t>
            </a:r>
            <a:r>
              <a:rPr lang="zh-CN" altLang="en-US" dirty="0" smtClean="0"/>
              <a:t>平均互信息量</a:t>
            </a:r>
            <a:r>
              <a:rPr lang="en-US" altLang="zh-CN" dirty="0" smtClean="0"/>
              <a:t>3</a:t>
            </a:r>
            <a:endParaRPr lang="zh-CN" altLang="en-US" dirty="0"/>
          </a:p>
        </p:txBody>
      </p:sp>
      <p:sp>
        <p:nvSpPr>
          <p:cNvPr id="134147" name="Rectangle 3"/>
          <p:cNvSpPr>
            <a:spLocks noChangeArrowheads="1"/>
          </p:cNvSpPr>
          <p:nvPr/>
        </p:nvSpPr>
        <p:spPr bwMode="auto">
          <a:xfrm>
            <a:off x="244475" y="1023119"/>
            <a:ext cx="7224713"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第三种形式的数学定义及物理意义：</a:t>
            </a:r>
          </a:p>
        </p:txBody>
      </p:sp>
      <p:graphicFrame>
        <p:nvGraphicFramePr>
          <p:cNvPr id="134148" name="Object 4"/>
          <p:cNvGraphicFramePr>
            <a:graphicFrameLocks noChangeAspect="1"/>
          </p:cNvGraphicFramePr>
          <p:nvPr>
            <p:extLst>
              <p:ext uri="{D42A27DB-BD31-4B8C-83A1-F6EECF244321}">
                <p14:modId xmlns:p14="http://schemas.microsoft.com/office/powerpoint/2010/main" val="2917190298"/>
              </p:ext>
            </p:extLst>
          </p:nvPr>
        </p:nvGraphicFramePr>
        <p:xfrm>
          <a:off x="2239963" y="1409080"/>
          <a:ext cx="6675437" cy="939800"/>
        </p:xfrm>
        <a:graphic>
          <a:graphicData uri="http://schemas.openxmlformats.org/presentationml/2006/ole">
            <mc:AlternateContent xmlns:mc="http://schemas.openxmlformats.org/markup-compatibility/2006">
              <mc:Choice xmlns:v="urn:schemas-microsoft-com:vml" Requires="v">
                <p:oleObj spid="_x0000_s214930" name="Equation" r:id="rId3" imgW="3340080" imgH="469800" progId="Equation.DSMT4">
                  <p:embed/>
                </p:oleObj>
              </mc:Choice>
              <mc:Fallback>
                <p:oleObj name="Equation" r:id="rId3" imgW="3340080" imgH="469800" progId="Equation.DSMT4">
                  <p:embed/>
                  <p:pic>
                    <p:nvPicPr>
                      <p:cNvPr id="0" name=""/>
                      <p:cNvPicPr>
                        <a:picLocks noChangeAspect="1" noChangeArrowheads="1"/>
                      </p:cNvPicPr>
                      <p:nvPr/>
                    </p:nvPicPr>
                    <p:blipFill>
                      <a:blip r:embed="rId4"/>
                      <a:srcRect/>
                      <a:stretch>
                        <a:fillRect/>
                      </a:stretch>
                    </p:blipFill>
                    <p:spPr bwMode="auto">
                      <a:xfrm>
                        <a:off x="2239963" y="1409080"/>
                        <a:ext cx="6675437" cy="9398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49" name="Rectangle 5"/>
          <p:cNvSpPr>
            <a:spLocks noChangeArrowheads="1"/>
          </p:cNvSpPr>
          <p:nvPr/>
        </p:nvSpPr>
        <p:spPr bwMode="auto">
          <a:xfrm>
            <a:off x="387350" y="1599183"/>
            <a:ext cx="3844925" cy="461665"/>
          </a:xfrm>
          <a:prstGeom prst="rect">
            <a:avLst/>
          </a:prstGeom>
          <a:noFill/>
          <a:ln w="9525">
            <a:noFill/>
            <a:miter lim="800000"/>
            <a:headEnd/>
            <a:tailEnd/>
          </a:ln>
          <a:effectLst/>
        </p:spPr>
        <p:txBody>
          <a:bodyPr>
            <a:spAutoFit/>
          </a:bodyPr>
          <a:lstStyle/>
          <a:p>
            <a:r>
              <a:rPr lang="zh-CN" sz="2400" b="1" dirty="0">
                <a:latin typeface="+mj-ea"/>
                <a:ea typeface="+mj-ea"/>
              </a:rPr>
              <a:t>互信息量</a:t>
            </a:r>
          </a:p>
        </p:txBody>
      </p:sp>
      <p:grpSp>
        <p:nvGrpSpPr>
          <p:cNvPr id="2" name="Group 6"/>
          <p:cNvGrpSpPr>
            <a:grpSpLocks/>
          </p:cNvGrpSpPr>
          <p:nvPr/>
        </p:nvGrpSpPr>
        <p:grpSpPr bwMode="auto">
          <a:xfrm>
            <a:off x="100013" y="3428330"/>
            <a:ext cx="6992937" cy="1635125"/>
            <a:chOff x="0" y="0"/>
            <a:chExt cx="4405" cy="1030"/>
          </a:xfrm>
        </p:grpSpPr>
        <p:sp>
          <p:nvSpPr>
            <p:cNvPr id="134151" name="Rectangle 7"/>
            <p:cNvSpPr>
              <a:spLocks noChangeArrowheads="1"/>
            </p:cNvSpPr>
            <p:nvPr/>
          </p:nvSpPr>
          <p:spPr bwMode="auto">
            <a:xfrm>
              <a:off x="0" y="0"/>
              <a:ext cx="3486" cy="291"/>
            </a:xfrm>
            <a:prstGeom prst="rect">
              <a:avLst/>
            </a:prstGeom>
            <a:noFill/>
            <a:ln w="9525">
              <a:noFill/>
              <a:miter lim="800000"/>
              <a:headEnd/>
              <a:tailEnd/>
            </a:ln>
            <a:effectLst/>
          </p:spPr>
          <p:txBody>
            <a:bodyPr>
              <a:spAutoFit/>
            </a:bodyPr>
            <a:lstStyle/>
            <a:p>
              <a:r>
                <a:rPr lang="zh-CN" sz="2400" b="1">
                  <a:latin typeface="+mj-ea"/>
                  <a:ea typeface="+mj-ea"/>
                </a:rPr>
                <a:t>与前两种形式类似，可推导出：</a:t>
              </a:r>
            </a:p>
          </p:txBody>
        </p:sp>
        <p:graphicFrame>
          <p:nvGraphicFramePr>
            <p:cNvPr id="134152" name="Object 8"/>
            <p:cNvGraphicFramePr>
              <a:graphicFrameLocks noChangeAspect="1"/>
            </p:cNvGraphicFramePr>
            <p:nvPr>
              <p:extLst>
                <p:ext uri="{D42A27DB-BD31-4B8C-83A1-F6EECF244321}">
                  <p14:modId xmlns:p14="http://schemas.microsoft.com/office/powerpoint/2010/main" val="1060261252"/>
                </p:ext>
              </p:extLst>
            </p:nvPr>
          </p:nvGraphicFramePr>
          <p:xfrm>
            <a:off x="16" y="437"/>
            <a:ext cx="3166" cy="281"/>
          </p:xfrm>
          <a:graphic>
            <a:graphicData uri="http://schemas.openxmlformats.org/presentationml/2006/ole">
              <mc:AlternateContent xmlns:mc="http://schemas.openxmlformats.org/markup-compatibility/2006">
                <mc:Choice xmlns:v="urn:schemas-microsoft-com:vml" Requires="v">
                  <p:oleObj spid="_x0000_s214931" name="Equation" r:id="rId5" imgW="2286000" imgH="203040" progId="Equation.DSMT4">
                    <p:embed/>
                  </p:oleObj>
                </mc:Choice>
                <mc:Fallback>
                  <p:oleObj name="Equation" r:id="rId5" imgW="2286000" imgH="203040" progId="Equation.DSMT4">
                    <p:embed/>
                    <p:pic>
                      <p:nvPicPr>
                        <p:cNvPr id="0" name=""/>
                        <p:cNvPicPr>
                          <a:picLocks noChangeAspect="1" noChangeArrowheads="1"/>
                        </p:cNvPicPr>
                        <p:nvPr/>
                      </p:nvPicPr>
                      <p:blipFill>
                        <a:blip r:embed="rId6"/>
                        <a:srcRect/>
                        <a:stretch>
                          <a:fillRect/>
                        </a:stretch>
                      </p:blipFill>
                      <p:spPr bwMode="auto">
                        <a:xfrm>
                          <a:off x="16" y="437"/>
                          <a:ext cx="3166"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53" name="Rectangle 9"/>
            <p:cNvSpPr>
              <a:spLocks noChangeArrowheads="1"/>
            </p:cNvSpPr>
            <p:nvPr/>
          </p:nvSpPr>
          <p:spPr bwMode="auto">
            <a:xfrm>
              <a:off x="3217" y="274"/>
              <a:ext cx="1188" cy="756"/>
            </a:xfrm>
            <a:prstGeom prst="rect">
              <a:avLst/>
            </a:prstGeom>
            <a:noFill/>
            <a:ln w="9525">
              <a:noFill/>
              <a:miter lim="800000"/>
              <a:headEnd/>
              <a:tailEnd/>
            </a:ln>
            <a:effectLst/>
          </p:spPr>
          <p:txBody>
            <a:bodyPr>
              <a:spAutoFit/>
            </a:bodyPr>
            <a:lstStyle/>
            <a:p>
              <a:r>
                <a:rPr lang="zh-CN" altLang="zh-CN" sz="7200" b="1" dirty="0">
                  <a:solidFill>
                    <a:srgbClr val="FF0000"/>
                  </a:solidFill>
                  <a:latin typeface="+mj-ea"/>
                  <a:ea typeface="+mj-ea"/>
                </a:rPr>
                <a:t>*</a:t>
              </a:r>
            </a:p>
          </p:txBody>
        </p:sp>
      </p:grpSp>
      <p:grpSp>
        <p:nvGrpSpPr>
          <p:cNvPr id="3" name="Group 10"/>
          <p:cNvGrpSpPr>
            <a:grpSpLocks/>
          </p:cNvGrpSpPr>
          <p:nvPr/>
        </p:nvGrpSpPr>
        <p:grpSpPr bwMode="auto">
          <a:xfrm>
            <a:off x="901700" y="4504655"/>
            <a:ext cx="4081463" cy="1444625"/>
            <a:chOff x="0" y="0"/>
            <a:chExt cx="2571" cy="910"/>
          </a:xfrm>
        </p:grpSpPr>
        <p:sp>
          <p:nvSpPr>
            <p:cNvPr id="134155" name="Rectangle 11"/>
            <p:cNvSpPr>
              <a:spLocks noChangeArrowheads="1"/>
            </p:cNvSpPr>
            <p:nvPr/>
          </p:nvSpPr>
          <p:spPr bwMode="auto">
            <a:xfrm>
              <a:off x="0" y="154"/>
              <a:ext cx="1205" cy="756"/>
            </a:xfrm>
            <a:prstGeom prst="rect">
              <a:avLst/>
            </a:prstGeom>
            <a:noFill/>
            <a:ln w="9525">
              <a:noFill/>
              <a:miter lim="800000"/>
              <a:headEnd/>
              <a:tailEnd/>
            </a:ln>
            <a:effectLst/>
          </p:spPr>
          <p:txBody>
            <a:bodyPr>
              <a:spAutoFit/>
            </a:bodyPr>
            <a:lstStyle/>
            <a:p>
              <a:r>
                <a:rPr lang="zh-CN" sz="2400" b="1">
                  <a:latin typeface="+mj-ea"/>
                  <a:ea typeface="+mj-ea"/>
                </a:rPr>
                <a:t>通信前对系统整体的平均不确定度</a:t>
              </a:r>
            </a:p>
          </p:txBody>
        </p:sp>
        <p:sp>
          <p:nvSpPr>
            <p:cNvPr id="134156" name="Line 12"/>
            <p:cNvSpPr>
              <a:spLocks noChangeShapeType="1"/>
            </p:cNvSpPr>
            <p:nvPr/>
          </p:nvSpPr>
          <p:spPr bwMode="auto">
            <a:xfrm flipH="1">
              <a:off x="1928" y="0"/>
              <a:ext cx="179" cy="188"/>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sp>
          <p:nvSpPr>
            <p:cNvPr id="134157" name="Rectangle 13"/>
            <p:cNvSpPr>
              <a:spLocks noChangeArrowheads="1"/>
            </p:cNvSpPr>
            <p:nvPr/>
          </p:nvSpPr>
          <p:spPr bwMode="auto">
            <a:xfrm>
              <a:off x="1366" y="154"/>
              <a:ext cx="1205" cy="756"/>
            </a:xfrm>
            <a:prstGeom prst="rect">
              <a:avLst/>
            </a:prstGeom>
            <a:noFill/>
            <a:ln w="9525">
              <a:noFill/>
              <a:miter lim="800000"/>
              <a:headEnd/>
              <a:tailEnd/>
            </a:ln>
            <a:effectLst/>
          </p:spPr>
          <p:txBody>
            <a:bodyPr>
              <a:spAutoFit/>
            </a:bodyPr>
            <a:lstStyle/>
            <a:p>
              <a:r>
                <a:rPr lang="zh-CN" sz="2400" b="1">
                  <a:latin typeface="+mj-ea"/>
                  <a:ea typeface="+mj-ea"/>
                </a:rPr>
                <a:t>通信后对系统整体的平均不确定度</a:t>
              </a:r>
            </a:p>
          </p:txBody>
        </p:sp>
        <p:sp>
          <p:nvSpPr>
            <p:cNvPr id="134158" name="Line 14"/>
            <p:cNvSpPr>
              <a:spLocks noChangeShapeType="1"/>
            </p:cNvSpPr>
            <p:nvPr/>
          </p:nvSpPr>
          <p:spPr bwMode="auto">
            <a:xfrm flipH="1">
              <a:off x="743" y="0"/>
              <a:ext cx="179" cy="188"/>
            </a:xfrm>
            <a:prstGeom prst="line">
              <a:avLst/>
            </a:prstGeom>
            <a:ln>
              <a:headEnd/>
              <a:tailEnd type="triangle" w="med" len="med"/>
            </a:ln>
          </p:spPr>
          <p:style>
            <a:lnRef idx="3">
              <a:schemeClr val="accent5"/>
            </a:lnRef>
            <a:fillRef idx="0">
              <a:schemeClr val="accent5"/>
            </a:fillRef>
            <a:effectRef idx="2">
              <a:schemeClr val="accent5"/>
            </a:effectRef>
            <a:fontRef idx="minor">
              <a:schemeClr val="tx1"/>
            </a:fontRef>
          </p:style>
          <p:txBody>
            <a:bodyPr/>
            <a:lstStyle/>
            <a:p>
              <a:endParaRPr lang="zh-CN" altLang="en-US" sz="2400" b="1">
                <a:latin typeface="+mj-ea"/>
                <a:ea typeface="+mj-ea"/>
              </a:endParaRPr>
            </a:p>
          </p:txBody>
        </p:sp>
      </p:grpSp>
      <p:grpSp>
        <p:nvGrpSpPr>
          <p:cNvPr id="4" name="Group 15"/>
          <p:cNvGrpSpPr>
            <a:grpSpLocks/>
          </p:cNvGrpSpPr>
          <p:nvPr/>
        </p:nvGrpSpPr>
        <p:grpSpPr bwMode="auto">
          <a:xfrm>
            <a:off x="373063" y="2132931"/>
            <a:ext cx="9883775" cy="1417638"/>
            <a:chOff x="0" y="7"/>
            <a:chExt cx="6226" cy="893"/>
          </a:xfrm>
        </p:grpSpPr>
        <p:graphicFrame>
          <p:nvGraphicFramePr>
            <p:cNvPr id="134160" name="Object 16"/>
            <p:cNvGraphicFramePr>
              <a:graphicFrameLocks noChangeAspect="1"/>
            </p:cNvGraphicFramePr>
            <p:nvPr>
              <p:extLst>
                <p:ext uri="{D42A27DB-BD31-4B8C-83A1-F6EECF244321}">
                  <p14:modId xmlns:p14="http://schemas.microsoft.com/office/powerpoint/2010/main" val="2320072435"/>
                </p:ext>
              </p:extLst>
            </p:nvPr>
          </p:nvGraphicFramePr>
          <p:xfrm>
            <a:off x="1533" y="310"/>
            <a:ext cx="918" cy="283"/>
          </p:xfrm>
          <a:graphic>
            <a:graphicData uri="http://schemas.openxmlformats.org/presentationml/2006/ole">
              <mc:AlternateContent xmlns:mc="http://schemas.openxmlformats.org/markup-compatibility/2006">
                <mc:Choice xmlns:v="urn:schemas-microsoft-com:vml" Requires="v">
                  <p:oleObj spid="_x0000_s214932" name="Equation" r:id="rId7" imgW="660240" imgH="203040" progId="Equation.DSMT4">
                    <p:embed/>
                  </p:oleObj>
                </mc:Choice>
                <mc:Fallback>
                  <p:oleObj name="Equation" r:id="rId7" imgW="660240" imgH="203040" progId="Equation.DSMT4">
                    <p:embed/>
                    <p:pic>
                      <p:nvPicPr>
                        <p:cNvPr id="0" name=""/>
                        <p:cNvPicPr>
                          <a:picLocks noChangeAspect="1" noChangeArrowheads="1"/>
                        </p:cNvPicPr>
                        <p:nvPr/>
                      </p:nvPicPr>
                      <p:blipFill>
                        <a:blip r:embed="rId8"/>
                        <a:srcRect/>
                        <a:stretch>
                          <a:fillRect/>
                        </a:stretch>
                      </p:blipFill>
                      <p:spPr bwMode="auto">
                        <a:xfrm>
                          <a:off x="1533" y="310"/>
                          <a:ext cx="918" cy="28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61" name="Rectangle 17"/>
            <p:cNvSpPr>
              <a:spLocks noChangeArrowheads="1"/>
            </p:cNvSpPr>
            <p:nvPr/>
          </p:nvSpPr>
          <p:spPr bwMode="auto">
            <a:xfrm>
              <a:off x="0" y="243"/>
              <a:ext cx="2422" cy="291"/>
            </a:xfrm>
            <a:prstGeom prst="rect">
              <a:avLst/>
            </a:prstGeom>
            <a:noFill/>
            <a:ln w="9525">
              <a:noFill/>
              <a:miter lim="800000"/>
              <a:headEnd/>
              <a:tailEnd/>
            </a:ln>
            <a:effectLst/>
          </p:spPr>
          <p:txBody>
            <a:bodyPr>
              <a:spAutoFit/>
            </a:bodyPr>
            <a:lstStyle/>
            <a:p>
              <a:r>
                <a:rPr lang="zh-CN" sz="2400" b="1">
                  <a:latin typeface="+mj-ea"/>
                  <a:ea typeface="+mj-ea"/>
                </a:rPr>
                <a:t>平均互信息量</a:t>
              </a:r>
            </a:p>
          </p:txBody>
        </p:sp>
        <p:sp>
          <p:nvSpPr>
            <p:cNvPr id="134162" name="AutoShape 18"/>
            <p:cNvSpPr>
              <a:spLocks noChangeArrowheads="1"/>
            </p:cNvSpPr>
            <p:nvPr/>
          </p:nvSpPr>
          <p:spPr bwMode="auto">
            <a:xfrm rot="5400000">
              <a:off x="2060" y="-43"/>
              <a:ext cx="201" cy="30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latin typeface="+mj-ea"/>
                <a:ea typeface="+mj-ea"/>
              </a:endParaRPr>
            </a:p>
          </p:txBody>
        </p:sp>
        <p:graphicFrame>
          <p:nvGraphicFramePr>
            <p:cNvPr id="134163" name="Object 19"/>
            <p:cNvGraphicFramePr>
              <a:graphicFrameLocks noChangeAspect="1"/>
            </p:cNvGraphicFramePr>
            <p:nvPr>
              <p:extLst>
                <p:ext uri="{D42A27DB-BD31-4B8C-83A1-F6EECF244321}">
                  <p14:modId xmlns:p14="http://schemas.microsoft.com/office/powerpoint/2010/main" val="3403105655"/>
                </p:ext>
              </p:extLst>
            </p:nvPr>
          </p:nvGraphicFramePr>
          <p:xfrm>
            <a:off x="2407" y="117"/>
            <a:ext cx="2680" cy="652"/>
          </p:xfrm>
          <a:graphic>
            <a:graphicData uri="http://schemas.openxmlformats.org/presentationml/2006/ole">
              <mc:AlternateContent xmlns:mc="http://schemas.openxmlformats.org/markup-compatibility/2006">
                <mc:Choice xmlns:v="urn:schemas-microsoft-com:vml" Requires="v">
                  <p:oleObj spid="_x0000_s214933" name="Equation" r:id="rId9" imgW="1930320" imgH="469800" progId="Equation.DSMT4">
                    <p:embed/>
                  </p:oleObj>
                </mc:Choice>
                <mc:Fallback>
                  <p:oleObj name="Equation" r:id="rId9" imgW="1930320" imgH="469800" progId="Equation.DSMT4">
                    <p:embed/>
                    <p:pic>
                      <p:nvPicPr>
                        <p:cNvPr id="0" name=""/>
                        <p:cNvPicPr>
                          <a:picLocks noChangeAspect="1" noChangeArrowheads="1"/>
                        </p:cNvPicPr>
                        <p:nvPr/>
                      </p:nvPicPr>
                      <p:blipFill>
                        <a:blip r:embed="rId10"/>
                        <a:srcRect/>
                        <a:stretch>
                          <a:fillRect/>
                        </a:stretch>
                      </p:blipFill>
                      <p:spPr bwMode="auto">
                        <a:xfrm>
                          <a:off x="2407" y="117"/>
                          <a:ext cx="2680" cy="65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4164" name="Rectangle 20"/>
            <p:cNvSpPr>
              <a:spLocks noChangeArrowheads="1"/>
            </p:cNvSpPr>
            <p:nvPr/>
          </p:nvSpPr>
          <p:spPr bwMode="auto">
            <a:xfrm>
              <a:off x="5057" y="144"/>
              <a:ext cx="1169" cy="756"/>
            </a:xfrm>
            <a:prstGeom prst="rect">
              <a:avLst/>
            </a:prstGeom>
            <a:noFill/>
            <a:ln w="9525">
              <a:noFill/>
              <a:miter lim="800000"/>
              <a:headEnd/>
              <a:tailEnd/>
            </a:ln>
            <a:effectLst/>
          </p:spPr>
          <p:txBody>
            <a:bodyPr>
              <a:spAutoFit/>
            </a:bodyPr>
            <a:lstStyle/>
            <a:p>
              <a:r>
                <a:rPr lang="zh-CN" altLang="zh-CN" sz="7200" b="1">
                  <a:solidFill>
                    <a:srgbClr val="FF0000"/>
                  </a:solidFill>
                  <a:latin typeface="+mj-ea"/>
                  <a:ea typeface="+mj-ea"/>
                </a:rPr>
                <a:t>*</a:t>
              </a:r>
            </a:p>
          </p:txBody>
        </p:sp>
      </p:grpSp>
      <p:grpSp>
        <p:nvGrpSpPr>
          <p:cNvPr id="5" name="Group 21"/>
          <p:cNvGrpSpPr>
            <a:grpSpLocks/>
          </p:cNvGrpSpPr>
          <p:nvPr/>
        </p:nvGrpSpPr>
        <p:grpSpPr bwMode="auto">
          <a:xfrm>
            <a:off x="7118350" y="4725144"/>
            <a:ext cx="1011238" cy="1101725"/>
            <a:chOff x="0" y="0"/>
            <a:chExt cx="637" cy="694"/>
          </a:xfrm>
        </p:grpSpPr>
        <p:sp>
          <p:nvSpPr>
            <p:cNvPr id="134166" name="Line 22"/>
            <p:cNvSpPr>
              <a:spLocks noChangeShapeType="1"/>
            </p:cNvSpPr>
            <p:nvPr/>
          </p:nvSpPr>
          <p:spPr bwMode="auto">
            <a:xfrm flipH="1">
              <a:off x="252" y="209"/>
              <a:ext cx="19" cy="485"/>
            </a:xfrm>
            <a:prstGeom prst="line">
              <a:avLst/>
            </a:prstGeom>
            <a:noFill/>
            <a:ln w="25400" cmpd="sng">
              <a:solidFill>
                <a:srgbClr val="0000FF"/>
              </a:solidFill>
              <a:round/>
              <a:headEnd type="triangle" w="med" len="med"/>
              <a:tailEnd/>
            </a:ln>
            <a:effectLst/>
          </p:spPr>
          <p:txBody>
            <a:bodyPr/>
            <a:lstStyle/>
            <a:p>
              <a:endParaRPr lang="zh-CN" altLang="en-US" sz="2400" b="1">
                <a:latin typeface="+mj-ea"/>
                <a:ea typeface="+mj-ea"/>
              </a:endParaRPr>
            </a:p>
          </p:txBody>
        </p:sp>
        <p:graphicFrame>
          <p:nvGraphicFramePr>
            <p:cNvPr id="134167" name="Object 23"/>
            <p:cNvGraphicFramePr>
              <a:graphicFrameLocks noChangeAspect="1"/>
            </p:cNvGraphicFramePr>
            <p:nvPr/>
          </p:nvGraphicFramePr>
          <p:xfrm>
            <a:off x="0" y="0"/>
            <a:ext cx="637" cy="242"/>
          </p:xfrm>
          <a:graphic>
            <a:graphicData uri="http://schemas.openxmlformats.org/presentationml/2006/ole">
              <mc:AlternateContent xmlns:mc="http://schemas.openxmlformats.org/markup-compatibility/2006">
                <mc:Choice xmlns:v="urn:schemas-microsoft-com:vml" Requires="v">
                  <p:oleObj spid="_x0000_s214934" r:id="rId11" imgW="532937" imgH="203024" progId="Equation.DSMT4">
                    <p:embed/>
                  </p:oleObj>
                </mc:Choice>
                <mc:Fallback>
                  <p:oleObj r:id="rId11" imgW="532937" imgH="2030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637" cy="24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4168" name="Text Box 24"/>
          <p:cNvSpPr txBox="1">
            <a:spLocks noChangeArrowheads="1"/>
          </p:cNvSpPr>
          <p:nvPr/>
        </p:nvSpPr>
        <p:spPr bwMode="auto">
          <a:xfrm>
            <a:off x="8554506" y="4725144"/>
            <a:ext cx="553998" cy="1654175"/>
          </a:xfrm>
          <a:prstGeom prst="rect">
            <a:avLst/>
          </a:prstGeom>
          <a:noFill/>
          <a:ln w="9525">
            <a:noFill/>
            <a:miter lim="800000"/>
            <a:headEnd/>
            <a:tailEnd/>
          </a:ln>
          <a:effectLst/>
        </p:spPr>
        <p:txBody>
          <a:bodyPr vert="eaVert" wrap="square">
            <a:spAutoFit/>
          </a:bodyPr>
          <a:lstStyle/>
          <a:p>
            <a:pPr>
              <a:spcBef>
                <a:spcPct val="50000"/>
              </a:spcBef>
            </a:pPr>
            <a:r>
              <a:rPr lang="zh-CN" sz="2400" b="1" dirty="0">
                <a:solidFill>
                  <a:srgbClr val="0000FF"/>
                </a:solidFill>
                <a:latin typeface="+mj-ea"/>
                <a:ea typeface="+mj-ea"/>
              </a:rPr>
              <a:t>维拉图</a:t>
            </a:r>
          </a:p>
        </p:txBody>
      </p:sp>
      <p:grpSp>
        <p:nvGrpSpPr>
          <p:cNvPr id="6" name="Group 25"/>
          <p:cNvGrpSpPr>
            <a:grpSpLocks/>
          </p:cNvGrpSpPr>
          <p:nvPr/>
        </p:nvGrpSpPr>
        <p:grpSpPr bwMode="auto">
          <a:xfrm>
            <a:off x="5872164" y="3231530"/>
            <a:ext cx="3084513" cy="2020887"/>
            <a:chOff x="36" y="0"/>
            <a:chExt cx="1943" cy="1273"/>
          </a:xfrm>
        </p:grpSpPr>
        <p:grpSp>
          <p:nvGrpSpPr>
            <p:cNvPr id="7" name="Group 26"/>
            <p:cNvGrpSpPr>
              <a:grpSpLocks noChangeAspect="1"/>
            </p:cNvGrpSpPr>
            <p:nvPr/>
          </p:nvGrpSpPr>
          <p:grpSpPr bwMode="auto">
            <a:xfrm>
              <a:off x="345" y="0"/>
              <a:ext cx="1634" cy="962"/>
              <a:chOff x="0" y="0"/>
              <a:chExt cx="1634" cy="962"/>
            </a:xfrm>
          </p:grpSpPr>
          <p:graphicFrame>
            <p:nvGraphicFramePr>
              <p:cNvPr id="134171" name="Object 27"/>
              <p:cNvGraphicFramePr>
                <a:graphicFrameLocks noChangeAspect="1"/>
              </p:cNvGraphicFramePr>
              <p:nvPr/>
            </p:nvGraphicFramePr>
            <p:xfrm>
              <a:off x="0" y="0"/>
              <a:ext cx="704" cy="962"/>
            </p:xfrm>
            <a:graphic>
              <a:graphicData uri="http://schemas.openxmlformats.org/presentationml/2006/ole">
                <mc:AlternateContent xmlns:mc="http://schemas.openxmlformats.org/markup-compatibility/2006">
                  <mc:Choice xmlns:v="urn:schemas-microsoft-com:vml" Requires="v">
                    <p:oleObj spid="_x0000_s214935" r:id="rId13" imgW="1117780" imgH="1526432" progId="Visio.Drawing.11">
                      <p:embed/>
                    </p:oleObj>
                  </mc:Choice>
                  <mc:Fallback>
                    <p:oleObj r:id="rId13" imgW="1117780" imgH="1526432" progId="Visio.Drawing.11">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704" cy="9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72" name="Object 28"/>
              <p:cNvGraphicFramePr>
                <a:graphicFrameLocks noChangeAspect="1"/>
              </p:cNvGraphicFramePr>
              <p:nvPr/>
            </p:nvGraphicFramePr>
            <p:xfrm>
              <a:off x="862" y="0"/>
              <a:ext cx="772" cy="953"/>
            </p:xfrm>
            <a:graphic>
              <a:graphicData uri="http://schemas.openxmlformats.org/presentationml/2006/ole">
                <mc:AlternateContent xmlns:mc="http://schemas.openxmlformats.org/markup-compatibility/2006">
                  <mc:Choice xmlns:v="urn:schemas-microsoft-com:vml" Requires="v">
                    <p:oleObj spid="_x0000_s214936" r:id="rId15" imgW="1225674" imgH="1512921" progId="Visio.Drawing.11">
                      <p:embed/>
                    </p:oleObj>
                  </mc:Choice>
                  <mc:Fallback>
                    <p:oleObj r:id="rId15" imgW="1225674" imgH="1512921" progId="Visio.Drawing.11">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2" y="0"/>
                            <a:ext cx="772" cy="95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4173" name="Text Box 29"/>
            <p:cNvSpPr txBox="1">
              <a:spLocks noChangeArrowheads="1"/>
            </p:cNvSpPr>
            <p:nvPr/>
          </p:nvSpPr>
          <p:spPr bwMode="auto">
            <a:xfrm>
              <a:off x="36" y="231"/>
              <a:ext cx="349" cy="1042"/>
            </a:xfrm>
            <a:prstGeom prst="rect">
              <a:avLst/>
            </a:prstGeom>
            <a:noFill/>
            <a:ln w="9525">
              <a:noFill/>
              <a:miter lim="800000"/>
              <a:headEnd/>
              <a:tailEnd/>
            </a:ln>
            <a:effectLst/>
          </p:spPr>
          <p:txBody>
            <a:bodyPr vert="eaVert">
              <a:spAutoFit/>
            </a:bodyPr>
            <a:lstStyle/>
            <a:p>
              <a:pPr>
                <a:spcBef>
                  <a:spcPct val="50000"/>
                </a:spcBef>
              </a:pPr>
              <a:r>
                <a:rPr lang="zh-CN" sz="2400" b="1" dirty="0">
                  <a:solidFill>
                    <a:srgbClr val="FF0000"/>
                  </a:solidFill>
                  <a:latin typeface="+mj-ea"/>
                  <a:ea typeface="+mj-ea"/>
                </a:rPr>
                <a:t>通信前</a:t>
              </a:r>
            </a:p>
          </p:txBody>
        </p:sp>
      </p:grpSp>
      <p:grpSp>
        <p:nvGrpSpPr>
          <p:cNvPr id="8" name="Group 30"/>
          <p:cNvGrpSpPr>
            <a:grpSpLocks/>
          </p:cNvGrpSpPr>
          <p:nvPr/>
        </p:nvGrpSpPr>
        <p:grpSpPr bwMode="auto">
          <a:xfrm>
            <a:off x="5872163" y="5004767"/>
            <a:ext cx="2743201" cy="1952625"/>
            <a:chOff x="36" y="0"/>
            <a:chExt cx="1728" cy="1230"/>
          </a:xfrm>
        </p:grpSpPr>
        <p:grpSp>
          <p:nvGrpSpPr>
            <p:cNvPr id="9" name="Group 31"/>
            <p:cNvGrpSpPr>
              <a:grpSpLocks noChangeAspect="1"/>
            </p:cNvGrpSpPr>
            <p:nvPr/>
          </p:nvGrpSpPr>
          <p:grpSpPr bwMode="auto">
            <a:xfrm>
              <a:off x="489" y="0"/>
              <a:ext cx="1275" cy="965"/>
              <a:chOff x="0" y="0"/>
              <a:chExt cx="1275" cy="965"/>
            </a:xfrm>
          </p:grpSpPr>
          <p:graphicFrame>
            <p:nvGraphicFramePr>
              <p:cNvPr id="134176" name="Object 32"/>
              <p:cNvGraphicFramePr>
                <a:graphicFrameLocks noChangeAspect="1"/>
              </p:cNvGraphicFramePr>
              <p:nvPr/>
            </p:nvGraphicFramePr>
            <p:xfrm>
              <a:off x="3" y="0"/>
              <a:ext cx="1267" cy="965"/>
            </p:xfrm>
            <a:graphic>
              <a:graphicData uri="http://schemas.openxmlformats.org/presentationml/2006/ole">
                <mc:AlternateContent xmlns:mc="http://schemas.openxmlformats.org/markup-compatibility/2006">
                  <mc:Choice xmlns:v="urn:schemas-microsoft-com:vml" Requires="v">
                    <p:oleObj spid="_x0000_s214937" r:id="rId17" imgW="2010601" imgH="1532106" progId="Visio.Drawing.11">
                      <p:embed/>
                    </p:oleObj>
                  </mc:Choice>
                  <mc:Fallback>
                    <p:oleObj r:id="rId17" imgW="2010601" imgH="1532106" progId="Visio.Drawing.1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 y="0"/>
                            <a:ext cx="1267" cy="96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 name="Group 33"/>
              <p:cNvGrpSpPr>
                <a:grpSpLocks noChangeAspect="1"/>
              </p:cNvGrpSpPr>
              <p:nvPr/>
            </p:nvGrpSpPr>
            <p:grpSpPr bwMode="auto">
              <a:xfrm>
                <a:off x="0" y="167"/>
                <a:ext cx="1275" cy="785"/>
                <a:chOff x="0" y="0"/>
                <a:chExt cx="1275" cy="785"/>
              </a:xfrm>
            </p:grpSpPr>
            <p:graphicFrame>
              <p:nvGraphicFramePr>
                <p:cNvPr id="134178" name="Object 34"/>
                <p:cNvGraphicFramePr>
                  <a:graphicFrameLocks noChangeAspect="1"/>
                </p:cNvGraphicFramePr>
                <p:nvPr/>
              </p:nvGraphicFramePr>
              <p:xfrm>
                <a:off x="0" y="81"/>
                <a:ext cx="606" cy="704"/>
              </p:xfrm>
              <a:graphic>
                <a:graphicData uri="http://schemas.openxmlformats.org/presentationml/2006/ole">
                  <mc:AlternateContent xmlns:mc="http://schemas.openxmlformats.org/markup-compatibility/2006">
                    <mc:Choice xmlns:v="urn:schemas-microsoft-com:vml" Requires="v">
                      <p:oleObj spid="_x0000_s214938" r:id="rId19" imgW="962413" imgH="1117330" progId="Visio.Drawing.11">
                        <p:embed/>
                      </p:oleObj>
                    </mc:Choice>
                    <mc:Fallback>
                      <p:oleObj r:id="rId19" imgW="962413" imgH="1117330" progId="Visio.Drawing.11">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81"/>
                              <a:ext cx="606" cy="70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79" name="Object 35"/>
                <p:cNvGraphicFramePr>
                  <a:graphicFrameLocks noChangeAspect="1"/>
                </p:cNvGraphicFramePr>
                <p:nvPr/>
              </p:nvGraphicFramePr>
              <p:xfrm>
                <a:off x="593" y="0"/>
                <a:ext cx="682" cy="772"/>
              </p:xfrm>
              <a:graphic>
                <a:graphicData uri="http://schemas.openxmlformats.org/presentationml/2006/ole">
                  <mc:AlternateContent xmlns:mc="http://schemas.openxmlformats.org/markup-compatibility/2006">
                    <mc:Choice xmlns:v="urn:schemas-microsoft-com:vml" Requires="v">
                      <p:oleObj spid="_x0000_s214939" r:id="rId21" imgW="1082714" imgH="1225145" progId="Visio.Drawing.11">
                        <p:embed/>
                      </p:oleObj>
                    </mc:Choice>
                    <mc:Fallback>
                      <p:oleObj r:id="rId21" imgW="1082714" imgH="1225145" progId="Visio.Drawing.11">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3" y="0"/>
                              <a:ext cx="682" cy="77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4180" name="Object 36"/>
                <p:cNvGraphicFramePr>
                  <a:graphicFrameLocks noChangeAspect="1"/>
                </p:cNvGraphicFramePr>
                <p:nvPr/>
              </p:nvGraphicFramePr>
              <p:xfrm>
                <a:off x="498" y="179"/>
                <a:ext cx="205" cy="440"/>
              </p:xfrm>
              <a:graphic>
                <a:graphicData uri="http://schemas.openxmlformats.org/presentationml/2006/ole">
                  <mc:AlternateContent xmlns:mc="http://schemas.openxmlformats.org/markup-compatibility/2006">
                    <mc:Choice xmlns:v="urn:schemas-microsoft-com:vml" Requires="v">
                      <p:oleObj spid="_x0000_s214940" r:id="rId23" imgW="325570" imgH="698500" progId="Visio.Drawing.11">
                        <p:embed/>
                      </p:oleObj>
                    </mc:Choice>
                    <mc:Fallback>
                      <p:oleObj r:id="rId23" imgW="325570" imgH="698500" progId="Visio.Drawing.11">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 y="179"/>
                              <a:ext cx="205" cy="44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34181" name="Text Box 37"/>
            <p:cNvSpPr txBox="1">
              <a:spLocks noChangeArrowheads="1"/>
            </p:cNvSpPr>
            <p:nvPr/>
          </p:nvSpPr>
          <p:spPr bwMode="auto">
            <a:xfrm>
              <a:off x="36" y="188"/>
              <a:ext cx="349" cy="1042"/>
            </a:xfrm>
            <a:prstGeom prst="rect">
              <a:avLst/>
            </a:prstGeom>
            <a:noFill/>
            <a:ln w="9525">
              <a:noFill/>
              <a:miter lim="800000"/>
              <a:headEnd/>
              <a:tailEnd/>
            </a:ln>
            <a:effectLst/>
          </p:spPr>
          <p:txBody>
            <a:bodyPr vert="eaVert">
              <a:spAutoFit/>
            </a:bodyPr>
            <a:lstStyle/>
            <a:p>
              <a:pPr>
                <a:spcBef>
                  <a:spcPct val="50000"/>
                </a:spcBef>
              </a:pPr>
              <a:r>
                <a:rPr lang="zh-CN" sz="2400" b="1" dirty="0">
                  <a:solidFill>
                    <a:srgbClr val="FF0000"/>
                  </a:solidFill>
                  <a:latin typeface="+mj-ea"/>
                  <a:ea typeface="+mj-ea"/>
                </a:rPr>
                <a:t>通信后</a:t>
              </a:r>
            </a:p>
          </p:txBody>
        </p:sp>
      </p:grpSp>
      <p:sp>
        <p:nvSpPr>
          <p:cNvPr id="41"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132</a:t>
            </a:fld>
            <a:endParaRPr lang="en-US" altLang="zh-CN" dirty="0"/>
          </a:p>
        </p:txBody>
      </p:sp>
    </p:spTree>
    <p:extLst>
      <p:ext uri="{BB962C8B-B14F-4D97-AF65-F5344CB8AC3E}">
        <p14:creationId xmlns:p14="http://schemas.microsoft.com/office/powerpoint/2010/main" val="41139206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168"/>
                                        </p:tgtEl>
                                        <p:attrNameLst>
                                          <p:attrName>style.visibility</p:attrName>
                                        </p:attrNameLst>
                                      </p:cBhvr>
                                      <p:to>
                                        <p:strVal val="visible"/>
                                      </p:to>
                                    </p:set>
                                    <p:animEffect transition="in" filter="wipe(left)">
                                      <p:cBhvr>
                                        <p:cTn id="22" dur="1000"/>
                                        <p:tgtEl>
                                          <p:spTgt spid="134168"/>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134168"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平均互信息的性质</a:t>
            </a:r>
            <a:endParaRPr lang="zh-CN" altLang="en-US" dirty="0"/>
          </a:p>
        </p:txBody>
      </p:sp>
      <p:sp>
        <p:nvSpPr>
          <p:cNvPr id="23" name="灯片编号占位符 6"/>
          <p:cNvSpPr>
            <a:spLocks noGrp="1"/>
          </p:cNvSpPr>
          <p:nvPr>
            <p:ph type="sldNum" sz="quarter" idx="12"/>
          </p:nvPr>
        </p:nvSpPr>
        <p:spPr/>
        <p:txBody>
          <a:bodyPr/>
          <a:lstStyle/>
          <a:p>
            <a:fld id="{AF808B1E-F19B-416D-A71D-0D0C310BF82A}" type="slidenum">
              <a:rPr lang="zh-CN" altLang="en-US" smtClean="0"/>
              <a:pPr/>
              <a:t>133</a:t>
            </a:fld>
            <a:endParaRPr lang="en-US" altLang="zh-CN" dirty="0"/>
          </a:p>
        </p:txBody>
      </p:sp>
      <p:grpSp>
        <p:nvGrpSpPr>
          <p:cNvPr id="2" name="Group 4"/>
          <p:cNvGrpSpPr>
            <a:grpSpLocks/>
          </p:cNvGrpSpPr>
          <p:nvPr/>
        </p:nvGrpSpPr>
        <p:grpSpPr bwMode="auto">
          <a:xfrm>
            <a:off x="571500" y="1123951"/>
            <a:ext cx="7024687" cy="471488"/>
            <a:chOff x="131" y="17"/>
            <a:chExt cx="4425" cy="297"/>
          </a:xfrm>
        </p:grpSpPr>
        <p:sp>
          <p:nvSpPr>
            <p:cNvPr id="146437" name="Rectangle 5"/>
            <p:cNvSpPr>
              <a:spLocks noChangeArrowheads="1"/>
            </p:cNvSpPr>
            <p:nvPr/>
          </p:nvSpPr>
          <p:spPr bwMode="auto">
            <a:xfrm>
              <a:off x="131" y="17"/>
              <a:ext cx="4425" cy="291"/>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1. </a:t>
              </a:r>
              <a:r>
                <a:rPr lang="zh-CN" sz="2400" b="1" dirty="0" smtClean="0">
                  <a:solidFill>
                    <a:srgbClr val="0000FF"/>
                  </a:solidFill>
                  <a:latin typeface="+mj-ea"/>
                  <a:ea typeface="+mj-ea"/>
                </a:rPr>
                <a:t>对称性</a:t>
              </a:r>
              <a:r>
                <a:rPr lang="en-US" altLang="zh-CN" sz="2400" b="1" dirty="0" smtClean="0">
                  <a:solidFill>
                    <a:srgbClr val="0000FF"/>
                  </a:solidFill>
                  <a:latin typeface="+mj-ea"/>
                  <a:ea typeface="+mj-ea"/>
                </a:rPr>
                <a:t>(</a:t>
              </a:r>
              <a:r>
                <a:rPr lang="zh-CN" altLang="en-US" sz="2400" b="1" dirty="0" smtClean="0">
                  <a:solidFill>
                    <a:srgbClr val="0000FF"/>
                  </a:solidFill>
                  <a:latin typeface="+mj-ea"/>
                  <a:ea typeface="+mj-ea"/>
                </a:rPr>
                <a:t>互易性</a:t>
              </a:r>
              <a:r>
                <a:rPr lang="en-US" altLang="zh-CN" sz="2400" b="1" dirty="0" smtClean="0">
                  <a:solidFill>
                    <a:srgbClr val="0000FF"/>
                  </a:solidFill>
                  <a:latin typeface="+mj-ea"/>
                  <a:ea typeface="+mj-ea"/>
                </a:rPr>
                <a:t>)</a:t>
              </a:r>
              <a:endParaRPr lang="zh-CN" sz="2400" b="1" dirty="0">
                <a:solidFill>
                  <a:srgbClr val="0000FF"/>
                </a:solidFill>
                <a:latin typeface="+mj-ea"/>
                <a:ea typeface="+mj-ea"/>
              </a:endParaRPr>
            </a:p>
          </p:txBody>
        </p:sp>
        <p:graphicFrame>
          <p:nvGraphicFramePr>
            <p:cNvPr id="146438" name="Object 6"/>
            <p:cNvGraphicFramePr>
              <a:graphicFrameLocks noChangeAspect="1"/>
            </p:cNvGraphicFramePr>
            <p:nvPr>
              <p:extLst>
                <p:ext uri="{D42A27DB-BD31-4B8C-83A1-F6EECF244321}">
                  <p14:modId xmlns:p14="http://schemas.microsoft.com/office/powerpoint/2010/main" val="4284022418"/>
                </p:ext>
              </p:extLst>
            </p:nvPr>
          </p:nvGraphicFramePr>
          <p:xfrm>
            <a:off x="1919" y="33"/>
            <a:ext cx="1639" cy="281"/>
          </p:xfrm>
          <a:graphic>
            <a:graphicData uri="http://schemas.openxmlformats.org/presentationml/2006/ole">
              <mc:AlternateContent xmlns:mc="http://schemas.openxmlformats.org/markup-compatibility/2006">
                <mc:Choice xmlns:v="urn:schemas-microsoft-com:vml" Requires="v">
                  <p:oleObj spid="_x0000_s245970" name="Equation" r:id="rId3" imgW="1180800" imgH="203040" progId="Equation.DSMT4">
                    <p:embed/>
                  </p:oleObj>
                </mc:Choice>
                <mc:Fallback>
                  <p:oleObj name="Equation" r:id="rId3" imgW="1180800" imgH="203040" progId="Equation.DSMT4">
                    <p:embed/>
                    <p:pic>
                      <p:nvPicPr>
                        <p:cNvPr id="0" name=""/>
                        <p:cNvPicPr>
                          <a:picLocks noChangeAspect="1" noChangeArrowheads="1"/>
                        </p:cNvPicPr>
                        <p:nvPr/>
                      </p:nvPicPr>
                      <p:blipFill>
                        <a:blip r:embed="rId4"/>
                        <a:srcRect/>
                        <a:stretch>
                          <a:fillRect/>
                        </a:stretch>
                      </p:blipFill>
                      <p:spPr bwMode="auto">
                        <a:xfrm>
                          <a:off x="1919" y="33"/>
                          <a:ext cx="16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7"/>
          <p:cNvGrpSpPr>
            <a:grpSpLocks/>
          </p:cNvGrpSpPr>
          <p:nvPr/>
        </p:nvGrpSpPr>
        <p:grpSpPr bwMode="auto">
          <a:xfrm>
            <a:off x="711200" y="1660525"/>
            <a:ext cx="5983288" cy="528638"/>
            <a:chOff x="0" y="36"/>
            <a:chExt cx="3769" cy="333"/>
          </a:xfrm>
        </p:grpSpPr>
        <p:sp>
          <p:nvSpPr>
            <p:cNvPr id="146440" name="Rectangle 8"/>
            <p:cNvSpPr>
              <a:spLocks noChangeArrowheads="1"/>
            </p:cNvSpPr>
            <p:nvPr/>
          </p:nvSpPr>
          <p:spPr bwMode="auto">
            <a:xfrm>
              <a:off x="0" y="43"/>
              <a:ext cx="3769" cy="291"/>
            </a:xfrm>
            <a:prstGeom prst="rect">
              <a:avLst/>
            </a:prstGeom>
            <a:noFill/>
            <a:ln w="9525">
              <a:noFill/>
              <a:miter lim="800000"/>
              <a:headEnd/>
              <a:tailEnd/>
            </a:ln>
            <a:effectLst/>
          </p:spPr>
          <p:txBody>
            <a:bodyPr>
              <a:spAutoFit/>
            </a:bodyPr>
            <a:lstStyle/>
            <a:p>
              <a:r>
                <a:rPr lang="zh-CN" sz="2400" b="1" dirty="0">
                  <a:latin typeface="+mj-ea"/>
                  <a:ea typeface="+mj-ea"/>
                </a:rPr>
                <a:t>依据：</a:t>
              </a:r>
            </a:p>
          </p:txBody>
        </p:sp>
        <p:graphicFrame>
          <p:nvGraphicFramePr>
            <p:cNvPr id="146441" name="Object 9"/>
            <p:cNvGraphicFramePr>
              <a:graphicFrameLocks noChangeAspect="1"/>
            </p:cNvGraphicFramePr>
            <p:nvPr>
              <p:extLst>
                <p:ext uri="{D42A27DB-BD31-4B8C-83A1-F6EECF244321}">
                  <p14:modId xmlns:p14="http://schemas.microsoft.com/office/powerpoint/2010/main" val="3681308374"/>
                </p:ext>
              </p:extLst>
            </p:nvPr>
          </p:nvGraphicFramePr>
          <p:xfrm>
            <a:off x="646" y="36"/>
            <a:ext cx="1759" cy="333"/>
          </p:xfrm>
          <a:graphic>
            <a:graphicData uri="http://schemas.openxmlformats.org/presentationml/2006/ole">
              <mc:AlternateContent xmlns:mc="http://schemas.openxmlformats.org/markup-compatibility/2006">
                <mc:Choice xmlns:v="urn:schemas-microsoft-com:vml" Requires="v">
                  <p:oleObj spid="_x0000_s245971" name="Equation" r:id="rId5" imgW="1269720" imgH="241200" progId="Equation.DSMT4">
                    <p:embed/>
                  </p:oleObj>
                </mc:Choice>
                <mc:Fallback>
                  <p:oleObj name="Equation" r:id="rId5" imgW="1269720" imgH="241200" progId="Equation.DSMT4">
                    <p:embed/>
                    <p:pic>
                      <p:nvPicPr>
                        <p:cNvPr id="0" name=""/>
                        <p:cNvPicPr>
                          <a:picLocks noChangeAspect="1" noChangeArrowheads="1"/>
                        </p:cNvPicPr>
                        <p:nvPr/>
                      </p:nvPicPr>
                      <p:blipFill>
                        <a:blip r:embed="rId6"/>
                        <a:srcRect/>
                        <a:stretch>
                          <a:fillRect/>
                        </a:stretch>
                      </p:blipFill>
                      <p:spPr bwMode="auto">
                        <a:xfrm>
                          <a:off x="646" y="36"/>
                          <a:ext cx="1759" cy="33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11"/>
          <p:cNvGrpSpPr>
            <a:grpSpLocks noChangeAspect="1"/>
          </p:cNvGrpSpPr>
          <p:nvPr/>
        </p:nvGrpSpPr>
        <p:grpSpPr bwMode="auto">
          <a:xfrm>
            <a:off x="363537" y="2111375"/>
            <a:ext cx="8404226" cy="974725"/>
            <a:chOff x="-1" y="0"/>
            <a:chExt cx="5294" cy="614"/>
          </a:xfrm>
        </p:grpSpPr>
        <p:graphicFrame>
          <p:nvGraphicFramePr>
            <p:cNvPr id="146444" name="Object 12"/>
            <p:cNvGraphicFramePr>
              <a:graphicFrameLocks noChangeAspect="1"/>
            </p:cNvGraphicFramePr>
            <p:nvPr>
              <p:extLst>
                <p:ext uri="{D42A27DB-BD31-4B8C-83A1-F6EECF244321}">
                  <p14:modId xmlns:p14="http://schemas.microsoft.com/office/powerpoint/2010/main" val="601450477"/>
                </p:ext>
              </p:extLst>
            </p:nvPr>
          </p:nvGraphicFramePr>
          <p:xfrm>
            <a:off x="-1" y="0"/>
            <a:ext cx="2617" cy="614"/>
          </p:xfrm>
          <a:graphic>
            <a:graphicData uri="http://schemas.openxmlformats.org/presentationml/2006/ole">
              <mc:AlternateContent xmlns:mc="http://schemas.openxmlformats.org/markup-compatibility/2006">
                <mc:Choice xmlns:v="urn:schemas-microsoft-com:vml" Requires="v">
                  <p:oleObj spid="_x0000_s245972" name="Equation" r:id="rId7" imgW="2158920" imgH="444240" progId="Equation.DSMT4">
                    <p:embed/>
                  </p:oleObj>
                </mc:Choice>
                <mc:Fallback>
                  <p:oleObj name="Equation" r:id="rId7" imgW="2158920" imgH="444240" progId="Equation.DSMT4">
                    <p:embed/>
                    <p:pic>
                      <p:nvPicPr>
                        <p:cNvPr id="0" name=""/>
                        <p:cNvPicPr>
                          <a:picLocks noChangeAspect="1" noChangeArrowheads="1"/>
                        </p:cNvPicPr>
                        <p:nvPr/>
                      </p:nvPicPr>
                      <p:blipFill>
                        <a:blip r:embed="rId8"/>
                        <a:srcRect/>
                        <a:stretch>
                          <a:fillRect/>
                        </a:stretch>
                      </p:blipFill>
                      <p:spPr bwMode="auto">
                        <a:xfrm>
                          <a:off x="-1" y="0"/>
                          <a:ext cx="2617" cy="61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6445" name="Object 13"/>
            <p:cNvGraphicFramePr>
              <a:graphicFrameLocks noChangeAspect="1"/>
            </p:cNvGraphicFramePr>
            <p:nvPr>
              <p:extLst>
                <p:ext uri="{D42A27DB-BD31-4B8C-83A1-F6EECF244321}">
                  <p14:modId xmlns:p14="http://schemas.microsoft.com/office/powerpoint/2010/main" val="3854157615"/>
                </p:ext>
              </p:extLst>
            </p:nvPr>
          </p:nvGraphicFramePr>
          <p:xfrm>
            <a:off x="2682" y="39"/>
            <a:ext cx="2611" cy="536"/>
          </p:xfrm>
          <a:graphic>
            <a:graphicData uri="http://schemas.openxmlformats.org/presentationml/2006/ole">
              <mc:AlternateContent xmlns:mc="http://schemas.openxmlformats.org/markup-compatibility/2006">
                <mc:Choice xmlns:v="urn:schemas-microsoft-com:vml" Requires="v">
                  <p:oleObj spid="_x0000_s245973" name="Equation" r:id="rId9" imgW="2158920" imgH="444240" progId="Equation.DSMT4">
                    <p:embed/>
                  </p:oleObj>
                </mc:Choice>
                <mc:Fallback>
                  <p:oleObj name="Equation" r:id="rId9" imgW="2158920" imgH="444240" progId="Equation.DSMT4">
                    <p:embed/>
                    <p:pic>
                      <p:nvPicPr>
                        <p:cNvPr id="0" name=""/>
                        <p:cNvPicPr>
                          <a:picLocks noChangeAspect="1" noChangeArrowheads="1"/>
                        </p:cNvPicPr>
                        <p:nvPr/>
                      </p:nvPicPr>
                      <p:blipFill>
                        <a:blip r:embed="rId10"/>
                        <a:srcRect/>
                        <a:stretch>
                          <a:fillRect/>
                        </a:stretch>
                      </p:blipFill>
                      <p:spPr bwMode="auto">
                        <a:xfrm>
                          <a:off x="2682" y="39"/>
                          <a:ext cx="2611" cy="5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4"/>
          <p:cNvGrpSpPr>
            <a:grpSpLocks/>
          </p:cNvGrpSpPr>
          <p:nvPr/>
        </p:nvGrpSpPr>
        <p:grpSpPr bwMode="auto">
          <a:xfrm>
            <a:off x="533401" y="3213100"/>
            <a:ext cx="5191125" cy="515938"/>
            <a:chOff x="107" y="0"/>
            <a:chExt cx="3270" cy="325"/>
          </a:xfrm>
        </p:grpSpPr>
        <p:sp>
          <p:nvSpPr>
            <p:cNvPr id="146447" name="Rectangle 15"/>
            <p:cNvSpPr>
              <a:spLocks noChangeArrowheads="1"/>
            </p:cNvSpPr>
            <p:nvPr/>
          </p:nvSpPr>
          <p:spPr bwMode="auto">
            <a:xfrm>
              <a:off x="107" y="0"/>
              <a:ext cx="3270" cy="291"/>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2. </a:t>
              </a:r>
              <a:r>
                <a:rPr lang="zh-CN" sz="2400" b="1" dirty="0">
                  <a:solidFill>
                    <a:srgbClr val="0000FF"/>
                  </a:solidFill>
                  <a:latin typeface="+mj-ea"/>
                  <a:ea typeface="+mj-ea"/>
                </a:rPr>
                <a:t>非负性</a:t>
              </a:r>
            </a:p>
          </p:txBody>
        </p:sp>
        <p:graphicFrame>
          <p:nvGraphicFramePr>
            <p:cNvPr id="146448" name="Object 16"/>
            <p:cNvGraphicFramePr>
              <a:graphicFrameLocks noChangeAspect="1"/>
            </p:cNvGraphicFramePr>
            <p:nvPr>
              <p:extLst>
                <p:ext uri="{D42A27DB-BD31-4B8C-83A1-F6EECF244321}">
                  <p14:modId xmlns:p14="http://schemas.microsoft.com/office/powerpoint/2010/main" val="3045671405"/>
                </p:ext>
              </p:extLst>
            </p:nvPr>
          </p:nvGraphicFramePr>
          <p:xfrm>
            <a:off x="1096" y="44"/>
            <a:ext cx="1056" cy="281"/>
          </p:xfrm>
          <a:graphic>
            <a:graphicData uri="http://schemas.openxmlformats.org/presentationml/2006/ole">
              <mc:AlternateContent xmlns:mc="http://schemas.openxmlformats.org/markup-compatibility/2006">
                <mc:Choice xmlns:v="urn:schemas-microsoft-com:vml" Requires="v">
                  <p:oleObj spid="_x0000_s245974" name="Equation" r:id="rId11" imgW="761760" imgH="203040" progId="Equation.DSMT4">
                    <p:embed/>
                  </p:oleObj>
                </mc:Choice>
                <mc:Fallback>
                  <p:oleObj name="Equation" r:id="rId11" imgW="761760" imgH="203040" progId="Equation.DSMT4">
                    <p:embed/>
                    <p:pic>
                      <p:nvPicPr>
                        <p:cNvPr id="0" name=""/>
                        <p:cNvPicPr>
                          <a:picLocks noChangeAspect="1" noChangeArrowheads="1"/>
                        </p:cNvPicPr>
                        <p:nvPr/>
                      </p:nvPicPr>
                      <p:blipFill>
                        <a:blip r:embed="rId12"/>
                        <a:srcRect/>
                        <a:stretch>
                          <a:fillRect/>
                        </a:stretch>
                      </p:blipFill>
                      <p:spPr bwMode="auto">
                        <a:xfrm>
                          <a:off x="1096" y="44"/>
                          <a:ext cx="1056"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17"/>
          <p:cNvGrpSpPr>
            <a:grpSpLocks/>
          </p:cNvGrpSpPr>
          <p:nvPr/>
        </p:nvGrpSpPr>
        <p:grpSpPr bwMode="auto">
          <a:xfrm>
            <a:off x="711200" y="3821113"/>
            <a:ext cx="7458075" cy="568325"/>
            <a:chOff x="0" y="0"/>
            <a:chExt cx="4698" cy="358"/>
          </a:xfrm>
        </p:grpSpPr>
        <p:sp>
          <p:nvSpPr>
            <p:cNvPr id="146450" name="Rectangle 18"/>
            <p:cNvSpPr>
              <a:spLocks noChangeArrowheads="1"/>
            </p:cNvSpPr>
            <p:nvPr/>
          </p:nvSpPr>
          <p:spPr bwMode="auto">
            <a:xfrm>
              <a:off x="0" y="0"/>
              <a:ext cx="3769" cy="291"/>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比较：</a:t>
              </a:r>
            </a:p>
          </p:txBody>
        </p:sp>
        <p:graphicFrame>
          <p:nvGraphicFramePr>
            <p:cNvPr id="146451" name="Object 19"/>
            <p:cNvGraphicFramePr>
              <a:graphicFrameLocks noChangeAspect="1"/>
            </p:cNvGraphicFramePr>
            <p:nvPr>
              <p:extLst>
                <p:ext uri="{D42A27DB-BD31-4B8C-83A1-F6EECF244321}">
                  <p14:modId xmlns:p14="http://schemas.microsoft.com/office/powerpoint/2010/main" val="2691395285"/>
                </p:ext>
              </p:extLst>
            </p:nvPr>
          </p:nvGraphicFramePr>
          <p:xfrm>
            <a:off x="680" y="25"/>
            <a:ext cx="809" cy="333"/>
          </p:xfrm>
          <a:graphic>
            <a:graphicData uri="http://schemas.openxmlformats.org/presentationml/2006/ole">
              <mc:AlternateContent xmlns:mc="http://schemas.openxmlformats.org/markup-compatibility/2006">
                <mc:Choice xmlns:v="urn:schemas-microsoft-com:vml" Requires="v">
                  <p:oleObj spid="_x0000_s245975" name="Equation" r:id="rId13" imgW="583920" imgH="241200" progId="Equation.DSMT4">
                    <p:embed/>
                  </p:oleObj>
                </mc:Choice>
                <mc:Fallback>
                  <p:oleObj name="Equation" r:id="rId13" imgW="583920" imgH="241200" progId="Equation.DSMT4">
                    <p:embed/>
                    <p:pic>
                      <p:nvPicPr>
                        <p:cNvPr id="0" name=""/>
                        <p:cNvPicPr>
                          <a:picLocks noChangeAspect="1" noChangeArrowheads="1"/>
                        </p:cNvPicPr>
                        <p:nvPr/>
                      </p:nvPicPr>
                      <p:blipFill>
                        <a:blip r:embed="rId14"/>
                        <a:srcRect/>
                        <a:stretch>
                          <a:fillRect/>
                        </a:stretch>
                      </p:blipFill>
                      <p:spPr bwMode="auto">
                        <a:xfrm>
                          <a:off x="680" y="25"/>
                          <a:ext cx="809" cy="33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53" name="Rectangle 21"/>
            <p:cNvSpPr>
              <a:spLocks noChangeArrowheads="1"/>
            </p:cNvSpPr>
            <p:nvPr/>
          </p:nvSpPr>
          <p:spPr bwMode="auto">
            <a:xfrm>
              <a:off x="1464" y="0"/>
              <a:ext cx="3234" cy="291"/>
            </a:xfrm>
            <a:prstGeom prst="rect">
              <a:avLst/>
            </a:prstGeom>
            <a:noFill/>
            <a:ln w="9525">
              <a:noFill/>
              <a:miter lim="800000"/>
              <a:headEnd/>
              <a:tailEnd/>
            </a:ln>
            <a:effectLst/>
          </p:spPr>
          <p:txBody>
            <a:bodyPr>
              <a:spAutoFit/>
            </a:bodyPr>
            <a:lstStyle/>
            <a:p>
              <a:r>
                <a:rPr lang="zh-CN" sz="2400" b="1">
                  <a:latin typeface="+mj-ea"/>
                  <a:ea typeface="+mj-ea"/>
                </a:rPr>
                <a:t>可正可负</a:t>
              </a:r>
            </a:p>
          </p:txBody>
        </p:sp>
      </p:grpSp>
      <p:sp>
        <p:nvSpPr>
          <p:cNvPr id="146454" name="Rectangle 22"/>
          <p:cNvSpPr>
            <a:spLocks noChangeArrowheads="1"/>
          </p:cNvSpPr>
          <p:nvPr/>
        </p:nvSpPr>
        <p:spPr bwMode="auto">
          <a:xfrm>
            <a:off x="711200" y="4411663"/>
            <a:ext cx="9261475" cy="461665"/>
          </a:xfrm>
          <a:prstGeom prst="rect">
            <a:avLst/>
          </a:prstGeom>
          <a:noFill/>
          <a:ln w="9525">
            <a:noFill/>
            <a:miter lim="800000"/>
            <a:headEnd/>
            <a:tailEnd/>
          </a:ln>
          <a:effectLst/>
        </p:spPr>
        <p:txBody>
          <a:bodyPr>
            <a:spAutoFit/>
          </a:bodyPr>
          <a:lstStyle/>
          <a:p>
            <a:r>
              <a:rPr lang="zh-CN" sz="2400" b="1">
                <a:latin typeface="+mj-ea"/>
                <a:ea typeface="+mj-ea"/>
              </a:rPr>
              <a:t>证明：利用平均互信息量的第三种形式</a:t>
            </a:r>
          </a:p>
        </p:txBody>
      </p:sp>
      <p:graphicFrame>
        <p:nvGraphicFramePr>
          <p:cNvPr id="146455" name="Object 23"/>
          <p:cNvGraphicFramePr>
            <a:graphicFrameLocks noChangeAspect="1"/>
          </p:cNvGraphicFramePr>
          <p:nvPr>
            <p:extLst>
              <p:ext uri="{D42A27DB-BD31-4B8C-83A1-F6EECF244321}">
                <p14:modId xmlns:p14="http://schemas.microsoft.com/office/powerpoint/2010/main" val="376719670"/>
              </p:ext>
            </p:extLst>
          </p:nvPr>
        </p:nvGraphicFramePr>
        <p:xfrm>
          <a:off x="701650" y="5038725"/>
          <a:ext cx="5670550" cy="1031875"/>
        </p:xfrm>
        <a:graphic>
          <a:graphicData uri="http://schemas.openxmlformats.org/presentationml/2006/ole">
            <mc:AlternateContent xmlns:mc="http://schemas.openxmlformats.org/markup-compatibility/2006">
              <mc:Choice xmlns:v="urn:schemas-microsoft-com:vml" Requires="v">
                <p:oleObj spid="_x0000_s245976" name="Equation" r:id="rId15" imgW="2577960" imgH="469800" progId="Equation.DSMT4">
                  <p:embed/>
                </p:oleObj>
              </mc:Choice>
              <mc:Fallback>
                <p:oleObj name="Equation" r:id="rId15" imgW="2577960" imgH="469800" progId="Equation.DSMT4">
                  <p:embed/>
                  <p:pic>
                    <p:nvPicPr>
                      <p:cNvPr id="0" name=""/>
                      <p:cNvPicPr>
                        <a:picLocks noChangeAspect="1" noChangeArrowheads="1"/>
                      </p:cNvPicPr>
                      <p:nvPr/>
                    </p:nvPicPr>
                    <p:blipFill>
                      <a:blip r:embed="rId16"/>
                      <a:srcRect/>
                      <a:stretch>
                        <a:fillRect/>
                      </a:stretch>
                    </p:blipFill>
                    <p:spPr bwMode="auto">
                      <a:xfrm>
                        <a:off x="701650" y="5038725"/>
                        <a:ext cx="5670550" cy="10318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6457" name="Rectangle 25"/>
          <p:cNvSpPr>
            <a:spLocks noChangeArrowheads="1"/>
          </p:cNvSpPr>
          <p:nvPr/>
        </p:nvSpPr>
        <p:spPr bwMode="auto">
          <a:xfrm>
            <a:off x="6256139" y="5248275"/>
            <a:ext cx="2492325" cy="461963"/>
          </a:xfrm>
          <a:prstGeom prst="rect">
            <a:avLst/>
          </a:prstGeom>
          <a:noFill/>
          <a:ln w="9525">
            <a:noFill/>
            <a:miter lim="800000"/>
            <a:headEnd/>
            <a:tailEnd/>
          </a:ln>
          <a:effectLst/>
        </p:spPr>
        <p:txBody>
          <a:bodyPr wrap="square">
            <a:spAutoFit/>
          </a:bodyPr>
          <a:lstStyle/>
          <a:p>
            <a:r>
              <a:rPr lang="zh-CN" sz="2400" b="1" dirty="0">
                <a:latin typeface="+mj-ea"/>
                <a:ea typeface="+mj-ea"/>
              </a:rPr>
              <a:t>两边同乘</a:t>
            </a:r>
            <a:r>
              <a:rPr lang="zh-CN" sz="2400" b="1" dirty="0" smtClean="0">
                <a:latin typeface="+mj-ea"/>
                <a:ea typeface="+mj-ea"/>
              </a:rPr>
              <a:t>以</a:t>
            </a:r>
            <a:r>
              <a:rPr lang="en-US" altLang="zh-CN" sz="2400" b="1" dirty="0" smtClean="0">
                <a:latin typeface="+mj-ea"/>
                <a:ea typeface="+mj-ea"/>
              </a:rPr>
              <a:t>-1</a:t>
            </a:r>
            <a:endParaRPr lang="zh-CN" sz="2400" b="1" dirty="0">
              <a:latin typeface="+mj-ea"/>
              <a:ea typeface="+mj-ea"/>
            </a:endParaRPr>
          </a:p>
        </p:txBody>
      </p:sp>
    </p:spTree>
    <p:extLst>
      <p:ext uri="{BB962C8B-B14F-4D97-AF65-F5344CB8AC3E}">
        <p14:creationId xmlns:p14="http://schemas.microsoft.com/office/powerpoint/2010/main" val="38787695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6454"/>
                                        </p:tgtEl>
                                        <p:attrNameLst>
                                          <p:attrName>style.visibility</p:attrName>
                                        </p:attrNameLst>
                                      </p:cBhvr>
                                      <p:to>
                                        <p:strVal val="visible"/>
                                      </p:to>
                                    </p:set>
                                    <p:animEffect transition="in" filter="wipe(left)">
                                      <p:cBhvr>
                                        <p:cTn id="27" dur="1000"/>
                                        <p:tgtEl>
                                          <p:spTgt spid="1464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6455"/>
                                        </p:tgtEl>
                                        <p:attrNameLst>
                                          <p:attrName>style.visibility</p:attrName>
                                        </p:attrNameLst>
                                      </p:cBhvr>
                                      <p:to>
                                        <p:strVal val="visible"/>
                                      </p:to>
                                    </p:set>
                                    <p:animEffect transition="in" filter="wipe(left)">
                                      <p:cBhvr>
                                        <p:cTn id="32" dur="1000"/>
                                        <p:tgtEl>
                                          <p:spTgt spid="146455"/>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146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54" grpId="0" autoUpdateAnimBg="0"/>
      <p:bldP spid="14645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椭圆 20"/>
          <p:cNvSpPr/>
          <p:nvPr/>
        </p:nvSpPr>
        <p:spPr>
          <a:xfrm>
            <a:off x="5580112" y="1015601"/>
            <a:ext cx="2304256" cy="1224136"/>
          </a:xfrm>
          <a:prstGeom prst="ellipse">
            <a:avLst/>
          </a:prstGeom>
          <a:noFill/>
          <a:ln w="28575">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5" name="标题 24"/>
          <p:cNvSpPr>
            <a:spLocks noGrp="1"/>
          </p:cNvSpPr>
          <p:nvPr>
            <p:ph type="title"/>
          </p:nvPr>
        </p:nvSpPr>
        <p:spPr/>
        <p:txBody>
          <a:bodyPr/>
          <a:lstStyle/>
          <a:p>
            <a:r>
              <a:rPr lang="zh-CN" altLang="en-US" dirty="0" smtClean="0"/>
              <a:t>平均互信息的性质（续）</a:t>
            </a:r>
            <a:endParaRPr lang="zh-CN" altLang="en-US" dirty="0"/>
          </a:p>
        </p:txBody>
      </p:sp>
      <p:grpSp>
        <p:nvGrpSpPr>
          <p:cNvPr id="2" name="Group 3"/>
          <p:cNvGrpSpPr>
            <a:grpSpLocks/>
          </p:cNvGrpSpPr>
          <p:nvPr/>
        </p:nvGrpSpPr>
        <p:grpSpPr bwMode="auto">
          <a:xfrm>
            <a:off x="574675" y="1124744"/>
            <a:ext cx="7750175" cy="1031875"/>
            <a:chOff x="0" y="0"/>
            <a:chExt cx="4882" cy="650"/>
          </a:xfrm>
        </p:grpSpPr>
        <p:graphicFrame>
          <p:nvGraphicFramePr>
            <p:cNvPr id="147460" name="Object 4"/>
            <p:cNvGraphicFramePr>
              <a:graphicFrameLocks noChangeAspect="1"/>
            </p:cNvGraphicFramePr>
            <p:nvPr>
              <p:extLst>
                <p:ext uri="{D42A27DB-BD31-4B8C-83A1-F6EECF244321}">
                  <p14:modId xmlns:p14="http://schemas.microsoft.com/office/powerpoint/2010/main" val="1140618980"/>
                </p:ext>
              </p:extLst>
            </p:nvPr>
          </p:nvGraphicFramePr>
          <p:xfrm>
            <a:off x="870" y="0"/>
            <a:ext cx="4012" cy="650"/>
          </p:xfrm>
          <a:graphic>
            <a:graphicData uri="http://schemas.openxmlformats.org/presentationml/2006/ole">
              <mc:AlternateContent xmlns:mc="http://schemas.openxmlformats.org/markup-compatibility/2006">
                <mc:Choice xmlns:v="urn:schemas-microsoft-com:vml" Requires="v">
                  <p:oleObj spid="_x0000_s218850" name="Equation" r:id="rId3" imgW="2895480" imgH="469800" progId="Equation.DSMT4">
                    <p:embed/>
                  </p:oleObj>
                </mc:Choice>
                <mc:Fallback>
                  <p:oleObj name="Equation" r:id="rId3" imgW="2895480" imgH="469800" progId="Equation.DSMT4">
                    <p:embed/>
                    <p:pic>
                      <p:nvPicPr>
                        <p:cNvPr id="0" name=""/>
                        <p:cNvPicPr>
                          <a:picLocks noChangeAspect="1" noChangeArrowheads="1"/>
                        </p:cNvPicPr>
                        <p:nvPr/>
                      </p:nvPicPr>
                      <p:blipFill>
                        <a:blip r:embed="rId4"/>
                        <a:srcRect/>
                        <a:stretch>
                          <a:fillRect/>
                        </a:stretch>
                      </p:blipFill>
                      <p:spPr bwMode="auto">
                        <a:xfrm>
                          <a:off x="870" y="0"/>
                          <a:ext cx="4012" cy="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7461" name="Rectangle 5"/>
            <p:cNvSpPr>
              <a:spLocks noChangeArrowheads="1"/>
            </p:cNvSpPr>
            <p:nvPr/>
          </p:nvSpPr>
          <p:spPr bwMode="auto">
            <a:xfrm>
              <a:off x="0" y="11"/>
              <a:ext cx="926" cy="523"/>
            </a:xfrm>
            <a:prstGeom prst="rect">
              <a:avLst/>
            </a:prstGeom>
            <a:noFill/>
            <a:ln w="9525">
              <a:noFill/>
              <a:miter lim="800000"/>
              <a:headEnd/>
              <a:tailEnd/>
            </a:ln>
            <a:effectLst/>
          </p:spPr>
          <p:txBody>
            <a:bodyPr>
              <a:spAutoFit/>
            </a:bodyPr>
            <a:lstStyle/>
            <a:p>
              <a:r>
                <a:rPr lang="zh-CN" sz="2400" b="1" dirty="0">
                  <a:latin typeface="+mj-ea"/>
                  <a:ea typeface="+mj-ea"/>
                </a:rPr>
                <a:t>接下来要证明：</a:t>
              </a:r>
            </a:p>
          </p:txBody>
        </p:sp>
      </p:grpSp>
      <p:grpSp>
        <p:nvGrpSpPr>
          <p:cNvPr id="3" name="Group 6"/>
          <p:cNvGrpSpPr>
            <a:grpSpLocks/>
          </p:cNvGrpSpPr>
          <p:nvPr/>
        </p:nvGrpSpPr>
        <p:grpSpPr bwMode="auto">
          <a:xfrm>
            <a:off x="574675" y="2277242"/>
            <a:ext cx="7885113" cy="473076"/>
            <a:chOff x="0" y="7"/>
            <a:chExt cx="4967" cy="298"/>
          </a:xfrm>
        </p:grpSpPr>
        <p:sp>
          <p:nvSpPr>
            <p:cNvPr id="147463" name="Rectangle 7"/>
            <p:cNvSpPr>
              <a:spLocks noChangeArrowheads="1"/>
            </p:cNvSpPr>
            <p:nvPr/>
          </p:nvSpPr>
          <p:spPr bwMode="auto">
            <a:xfrm>
              <a:off x="0" y="7"/>
              <a:ext cx="4967" cy="291"/>
            </a:xfrm>
            <a:prstGeom prst="rect">
              <a:avLst/>
            </a:prstGeom>
            <a:noFill/>
            <a:ln w="9525">
              <a:noFill/>
              <a:miter lim="800000"/>
              <a:headEnd/>
              <a:tailEnd/>
            </a:ln>
            <a:effectLst/>
          </p:spPr>
          <p:txBody>
            <a:bodyPr wrap="square">
              <a:spAutoFit/>
            </a:bodyPr>
            <a:lstStyle/>
            <a:p>
              <a:r>
                <a:rPr lang="zh-CN" sz="2400" b="1" dirty="0">
                  <a:latin typeface="+mj-ea"/>
                  <a:ea typeface="+mj-ea"/>
                </a:rPr>
                <a:t>接下来利用自然对数的性质</a:t>
              </a:r>
              <a:r>
                <a:rPr lang="zh-CN" altLang="zh-CN" sz="2400" b="1" dirty="0">
                  <a:latin typeface="+mj-ea"/>
                  <a:ea typeface="+mj-ea"/>
                </a:rPr>
                <a:t>:</a:t>
              </a:r>
            </a:p>
          </p:txBody>
        </p:sp>
        <p:graphicFrame>
          <p:nvGraphicFramePr>
            <p:cNvPr id="147464" name="Object 8"/>
            <p:cNvGraphicFramePr>
              <a:graphicFrameLocks noChangeAspect="1"/>
            </p:cNvGraphicFramePr>
            <p:nvPr/>
          </p:nvGraphicFramePr>
          <p:xfrm>
            <a:off x="2930" y="58"/>
            <a:ext cx="1020" cy="247"/>
          </p:xfrm>
          <a:graphic>
            <a:graphicData uri="http://schemas.openxmlformats.org/presentationml/2006/ole">
              <mc:AlternateContent xmlns:mc="http://schemas.openxmlformats.org/markup-compatibility/2006">
                <mc:Choice xmlns:v="urn:schemas-microsoft-com:vml" Requires="v">
                  <p:oleObj spid="_x0000_s218851" r:id="rId5" imgW="735323" imgH="177492" progId="Equation.DSMT4">
                    <p:embed/>
                  </p:oleObj>
                </mc:Choice>
                <mc:Fallback>
                  <p:oleObj r:id="rId5" imgW="735323" imgH="1774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 y="58"/>
                          <a:ext cx="1020" cy="24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47466" name="Object 10"/>
          <p:cNvGraphicFramePr>
            <a:graphicFrameLocks noChangeAspect="1"/>
          </p:cNvGraphicFramePr>
          <p:nvPr>
            <p:extLst>
              <p:ext uri="{D42A27DB-BD31-4B8C-83A1-F6EECF244321}">
                <p14:modId xmlns:p14="http://schemas.microsoft.com/office/powerpoint/2010/main" val="2138111036"/>
              </p:ext>
            </p:extLst>
          </p:nvPr>
        </p:nvGraphicFramePr>
        <p:xfrm>
          <a:off x="574675" y="2972445"/>
          <a:ext cx="1644650" cy="446087"/>
        </p:xfrm>
        <a:graphic>
          <a:graphicData uri="http://schemas.openxmlformats.org/presentationml/2006/ole">
            <mc:AlternateContent xmlns:mc="http://schemas.openxmlformats.org/markup-compatibility/2006">
              <mc:Choice xmlns:v="urn:schemas-microsoft-com:vml" Requires="v">
                <p:oleObj spid="_x0000_s218852" name="Equation" r:id="rId7" imgW="749160" imgH="203040" progId="Equation.DSMT4">
                  <p:embed/>
                </p:oleObj>
              </mc:Choice>
              <mc:Fallback>
                <p:oleObj name="Equation" r:id="rId7" imgW="749160" imgH="203040" progId="Equation.DSMT4">
                  <p:embed/>
                  <p:pic>
                    <p:nvPicPr>
                      <p:cNvPr id="0" name=""/>
                      <p:cNvPicPr>
                        <a:picLocks noChangeAspect="1" noChangeArrowheads="1"/>
                      </p:cNvPicPr>
                      <p:nvPr/>
                    </p:nvPicPr>
                    <p:blipFill>
                      <a:blip r:embed="rId8"/>
                      <a:srcRect/>
                      <a:stretch>
                        <a:fillRect/>
                      </a:stretch>
                    </p:blipFill>
                    <p:spPr bwMode="auto">
                      <a:xfrm>
                        <a:off x="574675" y="2972445"/>
                        <a:ext cx="1644650"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7" name="Object 11"/>
          <p:cNvGraphicFramePr>
            <a:graphicFrameLocks noChangeAspect="1"/>
          </p:cNvGraphicFramePr>
          <p:nvPr>
            <p:extLst>
              <p:ext uri="{D42A27DB-BD31-4B8C-83A1-F6EECF244321}">
                <p14:modId xmlns:p14="http://schemas.microsoft.com/office/powerpoint/2010/main" val="981611393"/>
              </p:ext>
            </p:extLst>
          </p:nvPr>
        </p:nvGraphicFramePr>
        <p:xfrm>
          <a:off x="2262188" y="2708920"/>
          <a:ext cx="5192712" cy="1033462"/>
        </p:xfrm>
        <a:graphic>
          <a:graphicData uri="http://schemas.openxmlformats.org/presentationml/2006/ole">
            <mc:AlternateContent xmlns:mc="http://schemas.openxmlformats.org/markup-compatibility/2006">
              <mc:Choice xmlns:v="urn:schemas-microsoft-com:vml" Requires="v">
                <p:oleObj spid="_x0000_s218853" name="Equation" r:id="rId9" imgW="2361960" imgH="469800" progId="Equation.DSMT4">
                  <p:embed/>
                </p:oleObj>
              </mc:Choice>
              <mc:Fallback>
                <p:oleObj name="Equation" r:id="rId9" imgW="2361960" imgH="469800" progId="Equation.DSMT4">
                  <p:embed/>
                  <p:pic>
                    <p:nvPicPr>
                      <p:cNvPr id="0" name=""/>
                      <p:cNvPicPr>
                        <a:picLocks noChangeAspect="1" noChangeArrowheads="1"/>
                      </p:cNvPicPr>
                      <p:nvPr/>
                    </p:nvPicPr>
                    <p:blipFill>
                      <a:blip r:embed="rId10"/>
                      <a:srcRect/>
                      <a:stretch>
                        <a:fillRect/>
                      </a:stretch>
                    </p:blipFill>
                    <p:spPr bwMode="auto">
                      <a:xfrm>
                        <a:off x="2262188" y="2708920"/>
                        <a:ext cx="5192712" cy="10334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8" name="Object 12"/>
          <p:cNvGraphicFramePr>
            <a:graphicFrameLocks noChangeAspect="1"/>
          </p:cNvGraphicFramePr>
          <p:nvPr>
            <p:extLst>
              <p:ext uri="{D42A27DB-BD31-4B8C-83A1-F6EECF244321}">
                <p14:modId xmlns:p14="http://schemas.microsoft.com/office/powerpoint/2010/main" val="699104470"/>
              </p:ext>
            </p:extLst>
          </p:nvPr>
        </p:nvGraphicFramePr>
        <p:xfrm>
          <a:off x="1900238" y="3573016"/>
          <a:ext cx="5922962" cy="977900"/>
        </p:xfrm>
        <a:graphic>
          <a:graphicData uri="http://schemas.openxmlformats.org/presentationml/2006/ole">
            <mc:AlternateContent xmlns:mc="http://schemas.openxmlformats.org/markup-compatibility/2006">
              <mc:Choice xmlns:v="urn:schemas-microsoft-com:vml" Requires="v">
                <p:oleObj spid="_x0000_s218854" name="Equation" r:id="rId11" imgW="2692080" imgH="444240" progId="Equation.DSMT4">
                  <p:embed/>
                </p:oleObj>
              </mc:Choice>
              <mc:Fallback>
                <p:oleObj name="Equation" r:id="rId11" imgW="2692080" imgH="444240" progId="Equation.DSMT4">
                  <p:embed/>
                  <p:pic>
                    <p:nvPicPr>
                      <p:cNvPr id="0" name=""/>
                      <p:cNvPicPr>
                        <a:picLocks noChangeAspect="1" noChangeArrowheads="1"/>
                      </p:cNvPicPr>
                      <p:nvPr/>
                    </p:nvPicPr>
                    <p:blipFill>
                      <a:blip r:embed="rId12"/>
                      <a:srcRect/>
                      <a:stretch>
                        <a:fillRect/>
                      </a:stretch>
                    </p:blipFill>
                    <p:spPr bwMode="auto">
                      <a:xfrm>
                        <a:off x="1900238" y="3573016"/>
                        <a:ext cx="5922962"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69" name="Object 13"/>
          <p:cNvGraphicFramePr>
            <a:graphicFrameLocks noChangeAspect="1"/>
          </p:cNvGraphicFramePr>
          <p:nvPr>
            <p:extLst>
              <p:ext uri="{D42A27DB-BD31-4B8C-83A1-F6EECF244321}">
                <p14:modId xmlns:p14="http://schemas.microsoft.com/office/powerpoint/2010/main" val="3768848426"/>
              </p:ext>
            </p:extLst>
          </p:nvPr>
        </p:nvGraphicFramePr>
        <p:xfrm>
          <a:off x="1765300" y="4437112"/>
          <a:ext cx="4694238" cy="977900"/>
        </p:xfrm>
        <a:graphic>
          <a:graphicData uri="http://schemas.openxmlformats.org/presentationml/2006/ole">
            <mc:AlternateContent xmlns:mc="http://schemas.openxmlformats.org/markup-compatibility/2006">
              <mc:Choice xmlns:v="urn:schemas-microsoft-com:vml" Requires="v">
                <p:oleObj spid="_x0000_s218855" name="Equation" r:id="rId13" imgW="2133360" imgH="444240" progId="Equation.DSMT4">
                  <p:embed/>
                </p:oleObj>
              </mc:Choice>
              <mc:Fallback>
                <p:oleObj name="Equation" r:id="rId13" imgW="2133360" imgH="444240" progId="Equation.DSMT4">
                  <p:embed/>
                  <p:pic>
                    <p:nvPicPr>
                      <p:cNvPr id="0" name=""/>
                      <p:cNvPicPr>
                        <a:picLocks noChangeAspect="1" noChangeArrowheads="1"/>
                      </p:cNvPicPr>
                      <p:nvPr/>
                    </p:nvPicPr>
                    <p:blipFill>
                      <a:blip r:embed="rId14"/>
                      <a:srcRect/>
                      <a:stretch>
                        <a:fillRect/>
                      </a:stretch>
                    </p:blipFill>
                    <p:spPr bwMode="auto">
                      <a:xfrm>
                        <a:off x="1765300" y="4437112"/>
                        <a:ext cx="4694238"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16"/>
          <p:cNvGrpSpPr>
            <a:grpSpLocks/>
          </p:cNvGrpSpPr>
          <p:nvPr/>
        </p:nvGrpSpPr>
        <p:grpSpPr bwMode="auto">
          <a:xfrm>
            <a:off x="360363" y="5397202"/>
            <a:ext cx="8315325" cy="1200150"/>
            <a:chOff x="0" y="0"/>
            <a:chExt cx="5238" cy="756"/>
          </a:xfrm>
        </p:grpSpPr>
        <p:sp>
          <p:nvSpPr>
            <p:cNvPr id="147473" name="Rectangle 17"/>
            <p:cNvSpPr>
              <a:spLocks noChangeArrowheads="1"/>
            </p:cNvSpPr>
            <p:nvPr/>
          </p:nvSpPr>
          <p:spPr bwMode="auto">
            <a:xfrm>
              <a:off x="0" y="127"/>
              <a:ext cx="1062" cy="523"/>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物理</a:t>
              </a:r>
            </a:p>
            <a:p>
              <a:r>
                <a:rPr lang="zh-CN" sz="2400" b="1" dirty="0">
                  <a:solidFill>
                    <a:srgbClr val="0000FF"/>
                  </a:solidFill>
                  <a:latin typeface="+mj-ea"/>
                  <a:ea typeface="+mj-ea"/>
                </a:rPr>
                <a:t>意义：</a:t>
              </a:r>
            </a:p>
          </p:txBody>
        </p:sp>
        <p:grpSp>
          <p:nvGrpSpPr>
            <p:cNvPr id="6" name="Group 18"/>
            <p:cNvGrpSpPr>
              <a:grpSpLocks/>
            </p:cNvGrpSpPr>
            <p:nvPr/>
          </p:nvGrpSpPr>
          <p:grpSpPr bwMode="auto">
            <a:xfrm>
              <a:off x="682" y="0"/>
              <a:ext cx="4556" cy="756"/>
              <a:chOff x="0" y="0"/>
              <a:chExt cx="4556" cy="756"/>
            </a:xfrm>
          </p:grpSpPr>
          <p:sp>
            <p:nvSpPr>
              <p:cNvPr id="147475" name="Rectangle 19"/>
              <p:cNvSpPr>
                <a:spLocks noChangeArrowheads="1"/>
              </p:cNvSpPr>
              <p:nvPr/>
            </p:nvSpPr>
            <p:spPr bwMode="auto">
              <a:xfrm>
                <a:off x="0" y="0"/>
                <a:ext cx="4556" cy="756"/>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r>
                  <a:rPr lang="zh-CN" sz="2400" b="1" dirty="0">
                    <a:latin typeface="+mj-ea"/>
                    <a:ea typeface="+mj-ea"/>
                  </a:rPr>
                  <a:t>从平均意义而言，通过随机变量    可间接获得一些关于    的信息，最差情况为 </a:t>
                </a:r>
                <a:r>
                  <a:rPr lang="en-US" altLang="zh-CN" sz="2400" b="1" dirty="0" smtClean="0">
                    <a:latin typeface="+mj-ea"/>
                    <a:ea typeface="+mj-ea"/>
                  </a:rPr>
                  <a:t>0</a:t>
                </a:r>
                <a:r>
                  <a:rPr lang="zh-CN" sz="2400" b="1" dirty="0" smtClean="0">
                    <a:latin typeface="+mj-ea"/>
                    <a:ea typeface="+mj-ea"/>
                  </a:rPr>
                  <a:t>  </a:t>
                </a:r>
                <a:r>
                  <a:rPr lang="zh-CN" sz="2400" b="1" dirty="0">
                    <a:latin typeface="+mj-ea"/>
                    <a:ea typeface="+mj-ea"/>
                  </a:rPr>
                  <a:t>。不会出现由于   的发生，使    的不确定度反而增加。</a:t>
                </a:r>
              </a:p>
            </p:txBody>
          </p:sp>
          <p:graphicFrame>
            <p:nvGraphicFramePr>
              <p:cNvPr id="147476" name="Object 20"/>
              <p:cNvGraphicFramePr>
                <a:graphicFrameLocks noChangeAspect="1"/>
              </p:cNvGraphicFramePr>
              <p:nvPr>
                <p:extLst>
                  <p:ext uri="{D42A27DB-BD31-4B8C-83A1-F6EECF244321}">
                    <p14:modId xmlns:p14="http://schemas.microsoft.com/office/powerpoint/2010/main" val="3766122340"/>
                  </p:ext>
                </p:extLst>
              </p:nvPr>
            </p:nvGraphicFramePr>
            <p:xfrm>
              <a:off x="2742" y="13"/>
              <a:ext cx="211" cy="229"/>
            </p:xfrm>
            <a:graphic>
              <a:graphicData uri="http://schemas.openxmlformats.org/presentationml/2006/ole">
                <mc:AlternateContent xmlns:mc="http://schemas.openxmlformats.org/markup-compatibility/2006">
                  <mc:Choice xmlns:v="urn:schemas-microsoft-com:vml" Requires="v">
                    <p:oleObj spid="_x0000_s218856" name="Equation" r:id="rId15" imgW="152280" imgH="164880" progId="Equation.DSMT4">
                      <p:embed/>
                    </p:oleObj>
                  </mc:Choice>
                  <mc:Fallback>
                    <p:oleObj name="Equation" r:id="rId15" imgW="152280" imgH="1648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2" y="13"/>
                            <a:ext cx="211"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7477" name="Object 21"/>
              <p:cNvGraphicFramePr>
                <a:graphicFrameLocks noChangeAspect="1"/>
              </p:cNvGraphicFramePr>
              <p:nvPr>
                <p:extLst>
                  <p:ext uri="{D42A27DB-BD31-4B8C-83A1-F6EECF244321}">
                    <p14:modId xmlns:p14="http://schemas.microsoft.com/office/powerpoint/2010/main" val="1048491497"/>
                  </p:ext>
                </p:extLst>
              </p:nvPr>
            </p:nvGraphicFramePr>
            <p:xfrm>
              <a:off x="410" y="263"/>
              <a:ext cx="246" cy="229"/>
            </p:xfrm>
            <a:graphic>
              <a:graphicData uri="http://schemas.openxmlformats.org/presentationml/2006/ole">
                <mc:AlternateContent xmlns:mc="http://schemas.openxmlformats.org/markup-compatibility/2006">
                  <mc:Choice xmlns:v="urn:schemas-microsoft-com:vml" Requires="v">
                    <p:oleObj spid="_x0000_s218857" name="Equation" r:id="rId17" imgW="177480" imgH="164880" progId="Equation.DSMT4">
                      <p:embed/>
                    </p:oleObj>
                  </mc:Choice>
                  <mc:Fallback>
                    <p:oleObj name="Equation" r:id="rId17" imgW="177480" imgH="164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0" y="263"/>
                            <a:ext cx="246" cy="22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aphicFrame>
        <p:nvGraphicFramePr>
          <p:cNvPr id="27" name="Object 20"/>
          <p:cNvGraphicFramePr>
            <a:graphicFrameLocks noChangeAspect="1"/>
          </p:cNvGraphicFramePr>
          <p:nvPr>
            <p:extLst>
              <p:ext uri="{D42A27DB-BD31-4B8C-83A1-F6EECF244321}">
                <p14:modId xmlns:p14="http://schemas.microsoft.com/office/powerpoint/2010/main" val="735277420"/>
              </p:ext>
            </p:extLst>
          </p:nvPr>
        </p:nvGraphicFramePr>
        <p:xfrm>
          <a:off x="7740352" y="5877272"/>
          <a:ext cx="334962" cy="363538"/>
        </p:xfrm>
        <a:graphic>
          <a:graphicData uri="http://schemas.openxmlformats.org/presentationml/2006/ole">
            <mc:AlternateContent xmlns:mc="http://schemas.openxmlformats.org/markup-compatibility/2006">
              <mc:Choice xmlns:v="urn:schemas-microsoft-com:vml" Requires="v">
                <p:oleObj spid="_x0000_s218858" name="Equation" r:id="rId19" imgW="152280" imgH="164880" progId="Equation.DSMT4">
                  <p:embed/>
                </p:oleObj>
              </mc:Choice>
              <mc:Fallback>
                <p:oleObj name="Equation" r:id="rId19" imgW="152280" imgH="1648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0352" y="5877272"/>
                        <a:ext cx="334962" cy="3635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21"/>
          <p:cNvGraphicFramePr>
            <a:graphicFrameLocks noChangeAspect="1"/>
          </p:cNvGraphicFramePr>
          <p:nvPr>
            <p:extLst>
              <p:ext uri="{D42A27DB-BD31-4B8C-83A1-F6EECF244321}">
                <p14:modId xmlns:p14="http://schemas.microsoft.com/office/powerpoint/2010/main" val="717628541"/>
              </p:ext>
            </p:extLst>
          </p:nvPr>
        </p:nvGraphicFramePr>
        <p:xfrm>
          <a:off x="2741315" y="6196755"/>
          <a:ext cx="390525" cy="363538"/>
        </p:xfrm>
        <a:graphic>
          <a:graphicData uri="http://schemas.openxmlformats.org/presentationml/2006/ole">
            <mc:AlternateContent xmlns:mc="http://schemas.openxmlformats.org/markup-compatibility/2006">
              <mc:Choice xmlns:v="urn:schemas-microsoft-com:vml" Requires="v">
                <p:oleObj spid="_x0000_s218859" name="Equation" r:id="rId20" imgW="177480" imgH="164880" progId="Equation.DSMT4">
                  <p:embed/>
                </p:oleObj>
              </mc:Choice>
              <mc:Fallback>
                <p:oleObj name="Equation" r:id="rId20" imgW="177480" imgH="164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1315" y="6196755"/>
                        <a:ext cx="390525" cy="3635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3" name="直接箭头连接符 22"/>
          <p:cNvCxnSpPr/>
          <p:nvPr/>
        </p:nvCxnSpPr>
        <p:spPr>
          <a:xfrm flipH="1">
            <a:off x="6444208" y="2239737"/>
            <a:ext cx="72008" cy="46918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9"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134</a:t>
            </a:fld>
            <a:endParaRPr lang="en-US" altLang="zh-CN" dirty="0"/>
          </a:p>
        </p:txBody>
      </p:sp>
    </p:spTree>
    <p:extLst>
      <p:ext uri="{BB962C8B-B14F-4D97-AF65-F5344CB8AC3E}">
        <p14:creationId xmlns:p14="http://schemas.microsoft.com/office/powerpoint/2010/main" val="18034088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47466"/>
                                        </p:tgtEl>
                                        <p:attrNameLst>
                                          <p:attrName>style.visibility</p:attrName>
                                        </p:attrNameLst>
                                      </p:cBhvr>
                                      <p:to>
                                        <p:strVal val="visible"/>
                                      </p:to>
                                    </p:set>
                                    <p:animEffect transition="in" filter="wipe(left)">
                                      <p:cBhvr>
                                        <p:cTn id="10" dur="1000"/>
                                        <p:tgtEl>
                                          <p:spTgt spid="147466"/>
                                        </p:tgtEl>
                                      </p:cBhvr>
                                    </p:animEffect>
                                  </p:childTnLst>
                                </p:cTn>
                              </p:par>
                              <p:par>
                                <p:cTn id="11" presetID="22" presetClass="entr" presetSubtype="8" fill="hold" nodeType="withEffect">
                                  <p:stCondLst>
                                    <p:cond delay="0"/>
                                  </p:stCondLst>
                                  <p:childTnLst>
                                    <p:set>
                                      <p:cBhvr>
                                        <p:cTn id="12" dur="1" fill="hold">
                                          <p:stCondLst>
                                            <p:cond delay="0"/>
                                          </p:stCondLst>
                                        </p:cTn>
                                        <p:tgtEl>
                                          <p:spTgt spid="147467"/>
                                        </p:tgtEl>
                                        <p:attrNameLst>
                                          <p:attrName>style.visibility</p:attrName>
                                        </p:attrNameLst>
                                      </p:cBhvr>
                                      <p:to>
                                        <p:strVal val="visible"/>
                                      </p:to>
                                    </p:set>
                                    <p:animEffect transition="in" filter="wipe(left)">
                                      <p:cBhvr>
                                        <p:cTn id="13" dur="1000"/>
                                        <p:tgtEl>
                                          <p:spTgt spid="147467"/>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468"/>
                                        </p:tgtEl>
                                        <p:attrNameLst>
                                          <p:attrName>style.visibility</p:attrName>
                                        </p:attrNameLst>
                                      </p:cBhvr>
                                      <p:to>
                                        <p:strVal val="visible"/>
                                      </p:to>
                                    </p:set>
                                    <p:animEffect transition="in" filter="wipe(left)">
                                      <p:cBhvr>
                                        <p:cTn id="22" dur="1000"/>
                                        <p:tgtEl>
                                          <p:spTgt spid="147468"/>
                                        </p:tgtEl>
                                      </p:cBhvr>
                                    </p:animEffect>
                                  </p:childTnLst>
                                </p:cTn>
                              </p:par>
                              <p:par>
                                <p:cTn id="23" presetID="22" presetClass="entr" presetSubtype="8" fill="hold" nodeType="withEffect">
                                  <p:stCondLst>
                                    <p:cond delay="0"/>
                                  </p:stCondLst>
                                  <p:childTnLst>
                                    <p:set>
                                      <p:cBhvr>
                                        <p:cTn id="24" dur="1" fill="hold">
                                          <p:stCondLst>
                                            <p:cond delay="0"/>
                                          </p:stCondLst>
                                        </p:cTn>
                                        <p:tgtEl>
                                          <p:spTgt spid="147469"/>
                                        </p:tgtEl>
                                        <p:attrNameLst>
                                          <p:attrName>style.visibility</p:attrName>
                                        </p:attrNameLst>
                                      </p:cBhvr>
                                      <p:to>
                                        <p:strVal val="visible"/>
                                      </p:to>
                                    </p:set>
                                    <p:animEffect transition="in" filter="wipe(left)">
                                      <p:cBhvr>
                                        <p:cTn id="25" dur="1000"/>
                                        <p:tgtEl>
                                          <p:spTgt spid="14746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24"/>
          <p:cNvSpPr>
            <a:spLocks noGrp="1"/>
          </p:cNvSpPr>
          <p:nvPr>
            <p:ph type="title"/>
          </p:nvPr>
        </p:nvSpPr>
        <p:spPr/>
        <p:txBody>
          <a:bodyPr/>
          <a:lstStyle/>
          <a:p>
            <a:r>
              <a:rPr lang="zh-CN" altLang="en-US" dirty="0" smtClean="0"/>
              <a:t>平均互信息的性质（续）</a:t>
            </a:r>
            <a:endParaRPr lang="zh-CN" altLang="en-US" dirty="0"/>
          </a:p>
        </p:txBody>
      </p:sp>
      <p:sp>
        <p:nvSpPr>
          <p:cNvPr id="148483" name="Rectangle 3"/>
          <p:cNvSpPr>
            <a:spLocks noChangeArrowheads="1"/>
          </p:cNvSpPr>
          <p:nvPr/>
        </p:nvSpPr>
        <p:spPr bwMode="auto">
          <a:xfrm>
            <a:off x="539552" y="1340768"/>
            <a:ext cx="35115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3. </a:t>
            </a:r>
            <a:r>
              <a:rPr lang="zh-CN" sz="2400" b="1" dirty="0">
                <a:solidFill>
                  <a:srgbClr val="0000FF"/>
                </a:solidFill>
                <a:latin typeface="+mj-ea"/>
                <a:ea typeface="+mj-ea"/>
              </a:rPr>
              <a:t>极值性</a:t>
            </a:r>
          </a:p>
        </p:txBody>
      </p:sp>
      <p:graphicFrame>
        <p:nvGraphicFramePr>
          <p:cNvPr id="148484" name="Object 4"/>
          <p:cNvGraphicFramePr>
            <a:graphicFrameLocks noChangeAspect="1"/>
          </p:cNvGraphicFramePr>
          <p:nvPr>
            <p:extLst>
              <p:ext uri="{D42A27DB-BD31-4B8C-83A1-F6EECF244321}">
                <p14:modId xmlns:p14="http://schemas.microsoft.com/office/powerpoint/2010/main" val="1362454634"/>
              </p:ext>
            </p:extLst>
          </p:nvPr>
        </p:nvGraphicFramePr>
        <p:xfrm>
          <a:off x="2389485" y="1196752"/>
          <a:ext cx="2373312" cy="949325"/>
        </p:xfrm>
        <a:graphic>
          <a:graphicData uri="http://schemas.openxmlformats.org/presentationml/2006/ole">
            <mc:AlternateContent xmlns:mc="http://schemas.openxmlformats.org/markup-compatibility/2006">
              <mc:Choice xmlns:v="urn:schemas-microsoft-com:vml" Requires="v">
                <p:oleObj spid="_x0000_s260130" name="Equation" r:id="rId3" imgW="1079280" imgH="431640" progId="Equation.DSMT4">
                  <p:embed/>
                </p:oleObj>
              </mc:Choice>
              <mc:Fallback>
                <p:oleObj name="Equation" r:id="rId3" imgW="1079280" imgH="431640" progId="Equation.DSMT4">
                  <p:embed/>
                  <p:pic>
                    <p:nvPicPr>
                      <p:cNvPr id="0" name=""/>
                      <p:cNvPicPr>
                        <a:picLocks noChangeAspect="1" noChangeArrowheads="1"/>
                      </p:cNvPicPr>
                      <p:nvPr/>
                    </p:nvPicPr>
                    <p:blipFill>
                      <a:blip r:embed="rId4"/>
                      <a:srcRect/>
                      <a:stretch>
                        <a:fillRect/>
                      </a:stretch>
                    </p:blipFill>
                    <p:spPr bwMode="auto">
                      <a:xfrm>
                        <a:off x="2389485" y="1196752"/>
                        <a:ext cx="2373312" cy="9493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494010" y="2130573"/>
            <a:ext cx="5224462" cy="1076325"/>
            <a:chOff x="0" y="0"/>
            <a:chExt cx="3291" cy="678"/>
          </a:xfrm>
        </p:grpSpPr>
        <p:sp>
          <p:nvSpPr>
            <p:cNvPr id="148486" name="Rectangle 6"/>
            <p:cNvSpPr>
              <a:spLocks noChangeArrowheads="1"/>
            </p:cNvSpPr>
            <p:nvPr/>
          </p:nvSpPr>
          <p:spPr bwMode="auto">
            <a:xfrm>
              <a:off x="0" y="0"/>
              <a:ext cx="1613" cy="291"/>
            </a:xfrm>
            <a:prstGeom prst="rect">
              <a:avLst/>
            </a:prstGeom>
            <a:noFill/>
            <a:ln w="9525">
              <a:noFill/>
              <a:miter lim="800000"/>
              <a:headEnd/>
              <a:tailEnd/>
            </a:ln>
            <a:effectLst/>
          </p:spPr>
          <p:txBody>
            <a:bodyPr>
              <a:spAutoFit/>
            </a:bodyPr>
            <a:lstStyle/>
            <a:p>
              <a:r>
                <a:rPr lang="zh-CN" sz="2400" b="1">
                  <a:latin typeface="+mj-ea"/>
                  <a:ea typeface="+mj-ea"/>
                </a:rPr>
                <a:t>证明：</a:t>
              </a:r>
            </a:p>
          </p:txBody>
        </p:sp>
        <p:grpSp>
          <p:nvGrpSpPr>
            <p:cNvPr id="3" name="Group 7"/>
            <p:cNvGrpSpPr>
              <a:grpSpLocks noChangeAspect="1"/>
            </p:cNvGrpSpPr>
            <p:nvPr/>
          </p:nvGrpSpPr>
          <p:grpSpPr bwMode="auto">
            <a:xfrm>
              <a:off x="772" y="43"/>
              <a:ext cx="2519" cy="635"/>
              <a:chOff x="-10" y="0"/>
              <a:chExt cx="2519" cy="635"/>
            </a:xfrm>
          </p:grpSpPr>
          <p:graphicFrame>
            <p:nvGraphicFramePr>
              <p:cNvPr id="148488" name="Object 8"/>
              <p:cNvGraphicFramePr>
                <a:graphicFrameLocks noChangeAspect="1"/>
              </p:cNvGraphicFramePr>
              <p:nvPr>
                <p:extLst>
                  <p:ext uri="{D42A27DB-BD31-4B8C-83A1-F6EECF244321}">
                    <p14:modId xmlns:p14="http://schemas.microsoft.com/office/powerpoint/2010/main" val="2972973680"/>
                  </p:ext>
                </p:extLst>
              </p:nvPr>
            </p:nvGraphicFramePr>
            <p:xfrm>
              <a:off x="-10" y="0"/>
              <a:ext cx="2519" cy="281"/>
            </p:xfrm>
            <a:graphic>
              <a:graphicData uri="http://schemas.openxmlformats.org/presentationml/2006/ole">
                <mc:AlternateContent xmlns:mc="http://schemas.openxmlformats.org/markup-compatibility/2006">
                  <mc:Choice xmlns:v="urn:schemas-microsoft-com:vml" Requires="v">
                    <p:oleObj spid="_x0000_s260131" name="Equation" r:id="rId5" imgW="1815840" imgH="203040" progId="Equation.DSMT4">
                      <p:embed/>
                    </p:oleObj>
                  </mc:Choice>
                  <mc:Fallback>
                    <p:oleObj name="Equation" r:id="rId5" imgW="1815840" imgH="203040" progId="Equation.DSMT4">
                      <p:embed/>
                      <p:pic>
                        <p:nvPicPr>
                          <p:cNvPr id="0" name=""/>
                          <p:cNvPicPr>
                            <a:picLocks noChangeAspect="1" noChangeArrowheads="1"/>
                          </p:cNvPicPr>
                          <p:nvPr/>
                        </p:nvPicPr>
                        <p:blipFill>
                          <a:blip r:embed="rId6"/>
                          <a:srcRect/>
                          <a:stretch>
                            <a:fillRect/>
                          </a:stretch>
                        </p:blipFill>
                        <p:spPr bwMode="auto">
                          <a:xfrm>
                            <a:off x="-10" y="0"/>
                            <a:ext cx="251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89" name="Object 9"/>
              <p:cNvGraphicFramePr>
                <a:graphicFrameLocks noChangeAspect="1"/>
              </p:cNvGraphicFramePr>
              <p:nvPr>
                <p:extLst>
                  <p:ext uri="{D42A27DB-BD31-4B8C-83A1-F6EECF244321}">
                    <p14:modId xmlns:p14="http://schemas.microsoft.com/office/powerpoint/2010/main" val="3190664079"/>
                  </p:ext>
                </p:extLst>
              </p:nvPr>
            </p:nvGraphicFramePr>
            <p:xfrm>
              <a:off x="-1" y="354"/>
              <a:ext cx="2466" cy="281"/>
            </p:xfrm>
            <a:graphic>
              <a:graphicData uri="http://schemas.openxmlformats.org/presentationml/2006/ole">
                <mc:AlternateContent xmlns:mc="http://schemas.openxmlformats.org/markup-compatibility/2006">
                  <mc:Choice xmlns:v="urn:schemas-microsoft-com:vml" Requires="v">
                    <p:oleObj spid="_x0000_s260132" name="Equation" r:id="rId7" imgW="1777680" imgH="203040" progId="Equation.DSMT4">
                      <p:embed/>
                    </p:oleObj>
                  </mc:Choice>
                  <mc:Fallback>
                    <p:oleObj name="Equation" r:id="rId7" imgW="1777680" imgH="203040" progId="Equation.DSMT4">
                      <p:embed/>
                      <p:pic>
                        <p:nvPicPr>
                          <p:cNvPr id="0" name=""/>
                          <p:cNvPicPr>
                            <a:picLocks noChangeAspect="1" noChangeArrowheads="1"/>
                          </p:cNvPicPr>
                          <p:nvPr/>
                        </p:nvPicPr>
                        <p:blipFill>
                          <a:blip r:embed="rId8"/>
                          <a:srcRect/>
                          <a:stretch>
                            <a:fillRect/>
                          </a:stretch>
                        </p:blipFill>
                        <p:spPr bwMode="auto">
                          <a:xfrm>
                            <a:off x="-1" y="354"/>
                            <a:ext cx="2466"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148491" name="Rectangle 11"/>
          <p:cNvSpPr>
            <a:spLocks noChangeArrowheads="1"/>
          </p:cNvSpPr>
          <p:nvPr/>
        </p:nvSpPr>
        <p:spPr bwMode="auto">
          <a:xfrm>
            <a:off x="5868145" y="2391271"/>
            <a:ext cx="3275856" cy="461665"/>
          </a:xfrm>
          <a:prstGeom prst="rect">
            <a:avLst/>
          </a:prstGeom>
          <a:noFill/>
          <a:ln w="9525">
            <a:noFill/>
            <a:miter lim="800000"/>
            <a:headEnd/>
            <a:tailEnd/>
          </a:ln>
          <a:effectLst/>
        </p:spPr>
        <p:txBody>
          <a:bodyPr wrap="square">
            <a:spAutoFit/>
          </a:bodyPr>
          <a:lstStyle/>
          <a:p>
            <a:r>
              <a:rPr lang="zh-CN" sz="2400" b="1" dirty="0">
                <a:latin typeface="+mj-ea"/>
                <a:ea typeface="+mj-ea"/>
              </a:rPr>
              <a:t>条件熵有什么性质？</a:t>
            </a:r>
          </a:p>
        </p:txBody>
      </p:sp>
      <p:grpSp>
        <p:nvGrpSpPr>
          <p:cNvPr id="5" name="Group 13"/>
          <p:cNvGrpSpPr>
            <a:grpSpLocks noChangeAspect="1"/>
          </p:cNvGrpSpPr>
          <p:nvPr/>
        </p:nvGrpSpPr>
        <p:grpSpPr bwMode="auto">
          <a:xfrm>
            <a:off x="1548110" y="3356992"/>
            <a:ext cx="4710113" cy="1023938"/>
            <a:chOff x="639" y="38"/>
            <a:chExt cx="2967" cy="645"/>
          </a:xfrm>
        </p:grpSpPr>
        <p:graphicFrame>
          <p:nvGraphicFramePr>
            <p:cNvPr id="148494" name="Object 14"/>
            <p:cNvGraphicFramePr>
              <a:graphicFrameLocks noChangeAspect="1"/>
            </p:cNvGraphicFramePr>
            <p:nvPr>
              <p:extLst>
                <p:ext uri="{D42A27DB-BD31-4B8C-83A1-F6EECF244321}">
                  <p14:modId xmlns:p14="http://schemas.microsoft.com/office/powerpoint/2010/main" val="3735224365"/>
                </p:ext>
              </p:extLst>
            </p:nvPr>
          </p:nvGraphicFramePr>
          <p:xfrm>
            <a:off x="775" y="38"/>
            <a:ext cx="2326" cy="282"/>
          </p:xfrm>
          <a:graphic>
            <a:graphicData uri="http://schemas.openxmlformats.org/presentationml/2006/ole">
              <mc:AlternateContent xmlns:mc="http://schemas.openxmlformats.org/markup-compatibility/2006">
                <mc:Choice xmlns:v="urn:schemas-microsoft-com:vml" Requires="v">
                  <p:oleObj spid="_x0000_s260133" name="Equation" r:id="rId9" imgW="1968480" imgH="203040" progId="Equation.DSMT4">
                    <p:embed/>
                  </p:oleObj>
                </mc:Choice>
                <mc:Fallback>
                  <p:oleObj name="Equation" r:id="rId9" imgW="1968480" imgH="203040" progId="Equation.DSMT4">
                    <p:embed/>
                    <p:pic>
                      <p:nvPicPr>
                        <p:cNvPr id="0" name=""/>
                        <p:cNvPicPr>
                          <a:picLocks noChangeAspect="1" noChangeArrowheads="1"/>
                        </p:cNvPicPr>
                        <p:nvPr/>
                      </p:nvPicPr>
                      <p:blipFill>
                        <a:blip r:embed="rId10"/>
                        <a:srcRect/>
                        <a:stretch>
                          <a:fillRect/>
                        </a:stretch>
                      </p:blipFill>
                      <p:spPr bwMode="auto">
                        <a:xfrm>
                          <a:off x="775" y="38"/>
                          <a:ext cx="2326"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8495" name="Object 15"/>
            <p:cNvGraphicFramePr>
              <a:graphicFrameLocks noChangeAspect="1"/>
            </p:cNvGraphicFramePr>
            <p:nvPr>
              <p:extLst>
                <p:ext uri="{D42A27DB-BD31-4B8C-83A1-F6EECF244321}">
                  <p14:modId xmlns:p14="http://schemas.microsoft.com/office/powerpoint/2010/main" val="1708784819"/>
                </p:ext>
              </p:extLst>
            </p:nvPr>
          </p:nvGraphicFramePr>
          <p:xfrm>
            <a:off x="639" y="401"/>
            <a:ext cx="2967" cy="282"/>
          </p:xfrm>
          <a:graphic>
            <a:graphicData uri="http://schemas.openxmlformats.org/presentationml/2006/ole">
              <mc:AlternateContent xmlns:mc="http://schemas.openxmlformats.org/markup-compatibility/2006">
                <mc:Choice xmlns:v="urn:schemas-microsoft-com:vml" Requires="v">
                  <p:oleObj spid="_x0000_s260134" name="Equation" r:id="rId11" imgW="2336760" imgH="203040" progId="Equation.DSMT4">
                    <p:embed/>
                  </p:oleObj>
                </mc:Choice>
                <mc:Fallback>
                  <p:oleObj name="Equation" r:id="rId11" imgW="2336760" imgH="203040" progId="Equation.DSMT4">
                    <p:embed/>
                    <p:pic>
                      <p:nvPicPr>
                        <p:cNvPr id="0" name=""/>
                        <p:cNvPicPr>
                          <a:picLocks noChangeAspect="1" noChangeArrowheads="1"/>
                        </p:cNvPicPr>
                        <p:nvPr/>
                      </p:nvPicPr>
                      <p:blipFill>
                        <a:blip r:embed="rId12"/>
                        <a:srcRect/>
                        <a:stretch>
                          <a:fillRect/>
                        </a:stretch>
                      </p:blipFill>
                      <p:spPr bwMode="auto">
                        <a:xfrm>
                          <a:off x="639" y="401"/>
                          <a:ext cx="2967"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16"/>
          <p:cNvGrpSpPr>
            <a:grpSpLocks/>
          </p:cNvGrpSpPr>
          <p:nvPr/>
        </p:nvGrpSpPr>
        <p:grpSpPr bwMode="auto">
          <a:xfrm>
            <a:off x="755576" y="4653136"/>
            <a:ext cx="7908925" cy="1627188"/>
            <a:chOff x="272" y="-408"/>
            <a:chExt cx="4982" cy="1025"/>
          </a:xfrm>
        </p:grpSpPr>
        <p:sp>
          <p:nvSpPr>
            <p:cNvPr id="148497" name="Rectangle 17"/>
            <p:cNvSpPr>
              <a:spLocks noChangeArrowheads="1"/>
            </p:cNvSpPr>
            <p:nvPr/>
          </p:nvSpPr>
          <p:spPr bwMode="auto">
            <a:xfrm>
              <a:off x="272" y="-408"/>
              <a:ext cx="1225" cy="291"/>
            </a:xfrm>
            <a:prstGeom prst="rect">
              <a:avLst/>
            </a:prstGeom>
            <a:noFill/>
            <a:ln w="9525">
              <a:noFill/>
              <a:miter lim="800000"/>
              <a:headEnd/>
              <a:tailEnd/>
            </a:ln>
            <a:effectLst/>
          </p:spPr>
          <p:txBody>
            <a:bodyPr wrap="square">
              <a:spAutoFit/>
            </a:bodyPr>
            <a:lstStyle/>
            <a:p>
              <a:r>
                <a:rPr lang="zh-CN" sz="2400" b="1" dirty="0" smtClean="0">
                  <a:solidFill>
                    <a:srgbClr val="0000FF"/>
                  </a:solidFill>
                  <a:latin typeface="+mj-ea"/>
                  <a:ea typeface="+mj-ea"/>
                </a:rPr>
                <a:t>物理意义</a:t>
              </a:r>
              <a:r>
                <a:rPr lang="zh-CN" sz="2400" b="1" dirty="0">
                  <a:solidFill>
                    <a:srgbClr val="0000FF"/>
                  </a:solidFill>
                  <a:latin typeface="+mj-ea"/>
                  <a:ea typeface="+mj-ea"/>
                </a:rPr>
                <a:t>：</a:t>
              </a:r>
            </a:p>
          </p:txBody>
        </p:sp>
        <p:grpSp>
          <p:nvGrpSpPr>
            <p:cNvPr id="7" name="Group 18"/>
            <p:cNvGrpSpPr>
              <a:grpSpLocks/>
            </p:cNvGrpSpPr>
            <p:nvPr/>
          </p:nvGrpSpPr>
          <p:grpSpPr bwMode="auto">
            <a:xfrm>
              <a:off x="643" y="0"/>
              <a:ext cx="4611" cy="617"/>
              <a:chOff x="0" y="0"/>
              <a:chExt cx="4611" cy="617"/>
            </a:xfrm>
          </p:grpSpPr>
          <p:sp>
            <p:nvSpPr>
              <p:cNvPr id="148499" name="Rectangle 19"/>
              <p:cNvSpPr>
                <a:spLocks noChangeArrowheads="1"/>
              </p:cNvSpPr>
              <p:nvPr/>
            </p:nvSpPr>
            <p:spPr bwMode="auto">
              <a:xfrm>
                <a:off x="0" y="0"/>
                <a:ext cx="4611" cy="61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20000"/>
                  </a:lnSpc>
                </a:pPr>
                <a:r>
                  <a:rPr lang="zh-CN" sz="2400" b="1" dirty="0">
                    <a:latin typeface="+mj-ea"/>
                    <a:ea typeface="+mj-ea"/>
                  </a:rPr>
                  <a:t>信宿  </a:t>
                </a:r>
                <a:r>
                  <a:rPr lang="en-US" altLang="zh-CN" sz="2400" b="1" dirty="0" smtClean="0">
                    <a:latin typeface="Times New Roman" pitchFamily="18" charset="0"/>
                    <a:ea typeface="+mj-ea"/>
                    <a:cs typeface="Times New Roman" pitchFamily="18" charset="0"/>
                  </a:rPr>
                  <a:t>Y</a:t>
                </a:r>
                <a:r>
                  <a:rPr lang="zh-CN" sz="2400" b="1" dirty="0" smtClean="0">
                    <a:latin typeface="+mj-ea"/>
                    <a:ea typeface="+mj-ea"/>
                  </a:rPr>
                  <a:t>  </a:t>
                </a:r>
                <a:r>
                  <a:rPr lang="zh-CN" sz="2400" b="1" dirty="0">
                    <a:latin typeface="+mj-ea"/>
                    <a:ea typeface="+mj-ea"/>
                  </a:rPr>
                  <a:t>通过信道获得的关于信源  </a:t>
                </a:r>
                <a:r>
                  <a:rPr lang="en-US" altLang="zh-CN" sz="2400" b="1" dirty="0" smtClean="0">
                    <a:latin typeface="Times New Roman" pitchFamily="18" charset="0"/>
                    <a:ea typeface="+mj-ea"/>
                    <a:cs typeface="Times New Roman" pitchFamily="18" charset="0"/>
                  </a:rPr>
                  <a:t>X</a:t>
                </a:r>
                <a:r>
                  <a:rPr lang="zh-CN" sz="2400" b="1" dirty="0" smtClean="0">
                    <a:latin typeface="+mj-ea"/>
                    <a:ea typeface="+mj-ea"/>
                  </a:rPr>
                  <a:t> </a:t>
                </a:r>
                <a:r>
                  <a:rPr lang="zh-CN" sz="2400" b="1" dirty="0">
                    <a:latin typeface="+mj-ea"/>
                    <a:ea typeface="+mj-ea"/>
                  </a:rPr>
                  <a:t>的信息至多是</a:t>
                </a:r>
              </a:p>
              <a:p>
                <a:pPr>
                  <a:lnSpc>
                    <a:spcPct val="120000"/>
                  </a:lnSpc>
                </a:pPr>
                <a:r>
                  <a:rPr lang="zh-CN" sz="2400" b="1" dirty="0">
                    <a:latin typeface="+mj-ea"/>
                    <a:ea typeface="+mj-ea"/>
                  </a:rPr>
                  <a:t>信源熵           </a:t>
                </a:r>
                <a:r>
                  <a:rPr lang="zh-CN" sz="2400" b="1" dirty="0" smtClean="0">
                    <a:latin typeface="+mj-ea"/>
                    <a:ea typeface="+mj-ea"/>
                  </a:rPr>
                  <a:t>；反过来</a:t>
                </a:r>
                <a:r>
                  <a:rPr lang="zh-CN" altLang="en-US" sz="2400" b="1" dirty="0" smtClean="0">
                    <a:latin typeface="+mj-ea"/>
                    <a:ea typeface="+mj-ea"/>
                  </a:rPr>
                  <a:t>一样</a:t>
                </a:r>
                <a:r>
                  <a:rPr lang="zh-CN" sz="2400" b="1" dirty="0" smtClean="0">
                    <a:latin typeface="+mj-ea"/>
                    <a:ea typeface="+mj-ea"/>
                  </a:rPr>
                  <a:t>。</a:t>
                </a:r>
                <a:endParaRPr lang="zh-CN" sz="2400" b="1" dirty="0">
                  <a:latin typeface="+mj-ea"/>
                  <a:ea typeface="+mj-ea"/>
                </a:endParaRPr>
              </a:p>
            </p:txBody>
          </p:sp>
          <p:graphicFrame>
            <p:nvGraphicFramePr>
              <p:cNvPr id="148502" name="Object 22"/>
              <p:cNvGraphicFramePr>
                <a:graphicFrameLocks noChangeAspect="1"/>
              </p:cNvGraphicFramePr>
              <p:nvPr>
                <p:extLst>
                  <p:ext uri="{D42A27DB-BD31-4B8C-83A1-F6EECF244321}">
                    <p14:modId xmlns:p14="http://schemas.microsoft.com/office/powerpoint/2010/main" val="410435469"/>
                  </p:ext>
                </p:extLst>
              </p:nvPr>
            </p:nvGraphicFramePr>
            <p:xfrm>
              <a:off x="756" y="313"/>
              <a:ext cx="598" cy="282"/>
            </p:xfrm>
            <a:graphic>
              <a:graphicData uri="http://schemas.openxmlformats.org/presentationml/2006/ole">
                <mc:AlternateContent xmlns:mc="http://schemas.openxmlformats.org/markup-compatibility/2006">
                  <mc:Choice xmlns:v="urn:schemas-microsoft-com:vml" Requires="v">
                    <p:oleObj spid="_x0000_s260135" name="Equation" r:id="rId13" imgW="431640" imgH="203040" progId="Equation.DSMT4">
                      <p:embed/>
                    </p:oleObj>
                  </mc:Choice>
                  <mc:Fallback>
                    <p:oleObj name="Equation" r:id="rId13" imgW="43164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 y="313"/>
                            <a:ext cx="598"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26"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135</a:t>
            </a:fld>
            <a:endParaRPr lang="en-US" altLang="zh-CN" dirty="0"/>
          </a:p>
        </p:txBody>
      </p:sp>
    </p:spTree>
    <p:extLst>
      <p:ext uri="{BB962C8B-B14F-4D97-AF65-F5344CB8AC3E}">
        <p14:creationId xmlns:p14="http://schemas.microsoft.com/office/powerpoint/2010/main" val="24828922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849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1"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极值性讨论</a:t>
            </a:r>
            <a:endParaRPr lang="zh-CN" altLang="en-US" dirty="0"/>
          </a:p>
        </p:txBody>
      </p:sp>
      <p:sp>
        <p:nvSpPr>
          <p:cNvPr id="4" name="内容占位符 3"/>
          <p:cNvSpPr>
            <a:spLocks noGrp="1"/>
          </p:cNvSpPr>
          <p:nvPr>
            <p:ph idx="1"/>
          </p:nvPr>
        </p:nvSpPr>
        <p:spPr/>
        <p:txBody>
          <a:bodyPr/>
          <a:lstStyle/>
          <a:p>
            <a:r>
              <a:rPr lang="zh-CN" altLang="zh-CN" dirty="0" smtClean="0">
                <a:solidFill>
                  <a:srgbClr val="0000FF"/>
                </a:solidFill>
                <a:latin typeface="+mj-ea"/>
              </a:rPr>
              <a:t>问题</a:t>
            </a:r>
            <a:r>
              <a:rPr lang="zh-CN" altLang="zh-CN" dirty="0" smtClean="0">
                <a:latin typeface="+mj-ea"/>
              </a:rPr>
              <a:t>：</a:t>
            </a:r>
            <a:r>
              <a:rPr lang="zh-CN" altLang="zh-CN" dirty="0" smtClean="0"/>
              <a:t>以上两个式子中，何时等式成立？ </a:t>
            </a:r>
            <a:endParaRPr lang="zh-CN" altLang="zh-CN" dirty="0" smtClean="0">
              <a:latin typeface="+mj-ea"/>
            </a:endParaRPr>
          </a:p>
          <a:p>
            <a:r>
              <a:rPr lang="zh-CN" altLang="zh-CN" dirty="0" smtClean="0">
                <a:solidFill>
                  <a:srgbClr val="0000FF"/>
                </a:solidFill>
                <a:latin typeface="+mj-ea"/>
              </a:rPr>
              <a:t>分析</a:t>
            </a:r>
            <a:r>
              <a:rPr lang="zh-CN" altLang="zh-CN" dirty="0" smtClean="0">
                <a:latin typeface="+mj-ea"/>
              </a:rPr>
              <a:t>：</a:t>
            </a:r>
            <a:r>
              <a:rPr lang="zh-CN" altLang="en-US" dirty="0" smtClean="0">
                <a:latin typeface="+mj-ea"/>
              </a:rPr>
              <a:t>因为</a:t>
            </a:r>
            <a:endParaRPr lang="en-US" altLang="zh-CN" dirty="0" smtClean="0">
              <a:latin typeface="+mj-ea"/>
            </a:endParaRPr>
          </a:p>
          <a:p>
            <a:endParaRPr lang="en-US" altLang="zh-CN" dirty="0" smtClean="0">
              <a:latin typeface="+mj-ea"/>
            </a:endParaRPr>
          </a:p>
          <a:p>
            <a:r>
              <a:rPr lang="zh-CN" altLang="en-US" dirty="0" smtClean="0">
                <a:latin typeface="+mj-ea"/>
              </a:rPr>
              <a:t>分别讨论</a:t>
            </a:r>
            <a:endParaRPr lang="en-US" altLang="zh-CN" dirty="0" smtClean="0">
              <a:latin typeface="+mj-ea"/>
            </a:endParaRPr>
          </a:p>
          <a:p>
            <a:r>
              <a:rPr lang="zh-CN" altLang="zh-CN" dirty="0" smtClean="0">
                <a:latin typeface="+mj-ea"/>
              </a:rPr>
              <a:t>(1) 当                 </a:t>
            </a:r>
            <a:r>
              <a:rPr lang="en-US" altLang="zh-CN" dirty="0" smtClean="0">
                <a:latin typeface="+mj-ea"/>
              </a:rPr>
              <a:t>     </a:t>
            </a:r>
            <a:r>
              <a:rPr lang="zh-CN" altLang="zh-CN" dirty="0" smtClean="0">
                <a:latin typeface="+mj-ea"/>
              </a:rPr>
              <a:t>时，            </a:t>
            </a:r>
            <a:r>
              <a:rPr lang="en-US" altLang="zh-CN" dirty="0" smtClean="0">
                <a:latin typeface="+mj-ea"/>
              </a:rPr>
              <a:t>  </a:t>
            </a:r>
            <a:r>
              <a:rPr lang="zh-CN" altLang="zh-CN" dirty="0" smtClean="0">
                <a:latin typeface="+mj-ea"/>
              </a:rPr>
              <a:t>取得最大</a:t>
            </a:r>
            <a:r>
              <a:rPr lang="en-US" altLang="zh-CN" dirty="0" smtClean="0">
                <a:latin typeface="+mj-ea"/>
              </a:rPr>
              <a:t>  </a:t>
            </a:r>
            <a:r>
              <a:rPr lang="zh-CN" altLang="zh-CN" dirty="0" smtClean="0">
                <a:latin typeface="+mj-ea"/>
              </a:rPr>
              <a:t>        。</a:t>
            </a:r>
          </a:p>
          <a:p>
            <a:endParaRPr lang="zh-CN" altLang="en-US" dirty="0"/>
          </a:p>
        </p:txBody>
      </p:sp>
      <p:sp>
        <p:nvSpPr>
          <p:cNvPr id="3" name="灯片编号占位符 2"/>
          <p:cNvSpPr>
            <a:spLocks noGrp="1"/>
          </p:cNvSpPr>
          <p:nvPr>
            <p:ph type="sldNum" sz="quarter" idx="12"/>
          </p:nvPr>
        </p:nvSpPr>
        <p:spPr/>
        <p:txBody>
          <a:bodyPr/>
          <a:lstStyle/>
          <a:p>
            <a:fld id="{E31375A4-56A4-47D6-9801-1991572033F7}" type="slidenum">
              <a:rPr lang="en-US" smtClean="0"/>
              <a:pPr/>
              <a:t>136</a:t>
            </a:fld>
            <a:endParaRPr lang="en-US"/>
          </a:p>
        </p:txBody>
      </p:sp>
      <p:graphicFrame>
        <p:nvGraphicFramePr>
          <p:cNvPr id="5" name="Object 26"/>
          <p:cNvGraphicFramePr>
            <a:graphicFrameLocks noChangeAspect="1"/>
          </p:cNvGraphicFramePr>
          <p:nvPr>
            <p:extLst>
              <p:ext uri="{D42A27DB-BD31-4B8C-83A1-F6EECF244321}">
                <p14:modId xmlns:p14="http://schemas.microsoft.com/office/powerpoint/2010/main" val="2490521715"/>
              </p:ext>
            </p:extLst>
          </p:nvPr>
        </p:nvGraphicFramePr>
        <p:xfrm>
          <a:off x="1707083" y="3629397"/>
          <a:ext cx="1928813" cy="447675"/>
        </p:xfrm>
        <a:graphic>
          <a:graphicData uri="http://schemas.openxmlformats.org/presentationml/2006/ole">
            <mc:AlternateContent xmlns:mc="http://schemas.openxmlformats.org/markup-compatibility/2006">
              <mc:Choice xmlns:v="urn:schemas-microsoft-com:vml" Requires="v">
                <p:oleObj spid="_x0000_s246994" name="Equation" r:id="rId3" imgW="876240" imgH="203040" progId="Equation.DSMT4">
                  <p:embed/>
                </p:oleObj>
              </mc:Choice>
              <mc:Fallback>
                <p:oleObj name="Equation" r:id="rId3" imgW="876240" imgH="203040" progId="Equation.DSMT4">
                  <p:embed/>
                  <p:pic>
                    <p:nvPicPr>
                      <p:cNvPr id="0" name=""/>
                      <p:cNvPicPr>
                        <a:picLocks noChangeAspect="1" noChangeArrowheads="1"/>
                      </p:cNvPicPr>
                      <p:nvPr/>
                    </p:nvPicPr>
                    <p:blipFill>
                      <a:blip r:embed="rId4"/>
                      <a:srcRect/>
                      <a:stretch>
                        <a:fillRect/>
                      </a:stretch>
                    </p:blipFill>
                    <p:spPr bwMode="auto">
                      <a:xfrm>
                        <a:off x="1707083" y="3629397"/>
                        <a:ext cx="1928813"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7"/>
          <p:cNvGraphicFramePr>
            <a:graphicFrameLocks noChangeAspect="1"/>
          </p:cNvGraphicFramePr>
          <p:nvPr>
            <p:extLst>
              <p:ext uri="{D42A27DB-BD31-4B8C-83A1-F6EECF244321}">
                <p14:modId xmlns:p14="http://schemas.microsoft.com/office/powerpoint/2010/main" val="2742164212"/>
              </p:ext>
            </p:extLst>
          </p:nvPr>
        </p:nvGraphicFramePr>
        <p:xfrm>
          <a:off x="4262933" y="3573016"/>
          <a:ext cx="1173163" cy="446088"/>
        </p:xfrm>
        <a:graphic>
          <a:graphicData uri="http://schemas.openxmlformats.org/presentationml/2006/ole">
            <mc:AlternateContent xmlns:mc="http://schemas.openxmlformats.org/markup-compatibility/2006">
              <mc:Choice xmlns:v="urn:schemas-microsoft-com:vml" Requires="v">
                <p:oleObj spid="_x0000_s246995" name="Equation" r:id="rId5" imgW="533160" imgH="203040" progId="Equation.DSMT4">
                  <p:embed/>
                </p:oleObj>
              </mc:Choice>
              <mc:Fallback>
                <p:oleObj name="Equation" r:id="rId5" imgW="533160" imgH="203040" progId="Equation.DSMT4">
                  <p:embed/>
                  <p:pic>
                    <p:nvPicPr>
                      <p:cNvPr id="0" name=""/>
                      <p:cNvPicPr>
                        <a:picLocks noChangeAspect="1" noChangeArrowheads="1"/>
                      </p:cNvPicPr>
                      <p:nvPr/>
                    </p:nvPicPr>
                    <p:blipFill>
                      <a:blip r:embed="rId6"/>
                      <a:srcRect/>
                      <a:stretch>
                        <a:fillRect/>
                      </a:stretch>
                    </p:blipFill>
                    <p:spPr bwMode="auto">
                      <a:xfrm>
                        <a:off x="4262933" y="3573016"/>
                        <a:ext cx="1173163"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28"/>
          <p:cNvGraphicFramePr>
            <a:graphicFrameLocks noChangeAspect="1"/>
          </p:cNvGraphicFramePr>
          <p:nvPr>
            <p:extLst>
              <p:ext uri="{D42A27DB-BD31-4B8C-83A1-F6EECF244321}">
                <p14:modId xmlns:p14="http://schemas.microsoft.com/office/powerpoint/2010/main" val="277262043"/>
              </p:ext>
            </p:extLst>
          </p:nvPr>
        </p:nvGraphicFramePr>
        <p:xfrm>
          <a:off x="6719019" y="3573016"/>
          <a:ext cx="949325" cy="446088"/>
        </p:xfrm>
        <a:graphic>
          <a:graphicData uri="http://schemas.openxmlformats.org/presentationml/2006/ole">
            <mc:AlternateContent xmlns:mc="http://schemas.openxmlformats.org/markup-compatibility/2006">
              <mc:Choice xmlns:v="urn:schemas-microsoft-com:vml" Requires="v">
                <p:oleObj spid="_x0000_s246996" name="Equation" r:id="rId7" imgW="431640" imgH="203040" progId="Equation.DSMT4">
                  <p:embed/>
                </p:oleObj>
              </mc:Choice>
              <mc:Fallback>
                <p:oleObj name="Equation" r:id="rId7" imgW="431640" imgH="203040" progId="Equation.DSMT4">
                  <p:embed/>
                  <p:pic>
                    <p:nvPicPr>
                      <p:cNvPr id="0" name=""/>
                      <p:cNvPicPr>
                        <a:picLocks noChangeAspect="1" noChangeArrowheads="1"/>
                      </p:cNvPicPr>
                      <p:nvPr/>
                    </p:nvPicPr>
                    <p:blipFill>
                      <a:blip r:embed="rId8"/>
                      <a:srcRect/>
                      <a:stretch>
                        <a:fillRect/>
                      </a:stretch>
                    </p:blipFill>
                    <p:spPr bwMode="auto">
                      <a:xfrm>
                        <a:off x="6719019" y="3573016"/>
                        <a:ext cx="94932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2"/>
          <p:cNvSpPr>
            <a:spLocks noChangeArrowheads="1"/>
          </p:cNvSpPr>
          <p:nvPr/>
        </p:nvSpPr>
        <p:spPr bwMode="auto">
          <a:xfrm>
            <a:off x="1259632" y="4191471"/>
            <a:ext cx="6768752" cy="461665"/>
          </a:xfrm>
          <a:prstGeom prst="rect">
            <a:avLst/>
          </a:prstGeom>
          <a:noFill/>
          <a:ln w="9525">
            <a:noFill/>
            <a:miter lim="800000"/>
            <a:headEnd/>
            <a:tailEnd/>
          </a:ln>
          <a:effectLst/>
        </p:spPr>
        <p:txBody>
          <a:bodyPr wrap="square">
            <a:spAutoFit/>
          </a:bodyPr>
          <a:lstStyle/>
          <a:p>
            <a:r>
              <a:rPr lang="zh-CN" altLang="en-US" sz="2400" b="1" dirty="0" smtClean="0">
                <a:solidFill>
                  <a:srgbClr val="0000FF"/>
                </a:solidFill>
                <a:latin typeface="+mj-ea"/>
                <a:ea typeface="+mj-ea"/>
              </a:rPr>
              <a:t>转化为</a:t>
            </a:r>
            <a:r>
              <a:rPr lang="zh-CN" altLang="en-US" sz="2400" b="1" dirty="0" smtClean="0">
                <a:latin typeface="+mj-ea"/>
                <a:ea typeface="+mj-ea"/>
              </a:rPr>
              <a:t>：</a:t>
            </a:r>
            <a:r>
              <a:rPr lang="zh-CN" sz="2400" b="1" dirty="0" smtClean="0">
                <a:latin typeface="+mj-ea"/>
                <a:ea typeface="+mj-ea"/>
              </a:rPr>
              <a:t>损失</a:t>
            </a:r>
            <a:r>
              <a:rPr lang="zh-CN" sz="2400" b="1" dirty="0">
                <a:latin typeface="+mj-ea"/>
                <a:ea typeface="+mj-ea"/>
              </a:rPr>
              <a:t>熵                </a:t>
            </a:r>
            <a:r>
              <a:rPr lang="en-US" altLang="zh-CN" sz="2400" b="1" dirty="0" smtClean="0">
                <a:latin typeface="+mj-ea"/>
                <a:ea typeface="+mj-ea"/>
              </a:rPr>
              <a:t>  </a:t>
            </a:r>
            <a:r>
              <a:rPr lang="zh-CN" sz="2400" b="1" dirty="0" smtClean="0">
                <a:latin typeface="+mj-ea"/>
                <a:ea typeface="+mj-ea"/>
              </a:rPr>
              <a:t>什么</a:t>
            </a:r>
            <a:r>
              <a:rPr lang="zh-CN" sz="2400" b="1" dirty="0">
                <a:latin typeface="+mj-ea"/>
                <a:ea typeface="+mj-ea"/>
              </a:rPr>
              <a:t>情况下等于零？</a:t>
            </a:r>
          </a:p>
        </p:txBody>
      </p:sp>
      <p:graphicFrame>
        <p:nvGraphicFramePr>
          <p:cNvPr id="9" name="Object 4"/>
          <p:cNvGraphicFramePr>
            <a:graphicFrameLocks noChangeAspect="1"/>
          </p:cNvGraphicFramePr>
          <p:nvPr>
            <p:extLst>
              <p:ext uri="{D42A27DB-BD31-4B8C-83A1-F6EECF244321}">
                <p14:modId xmlns:p14="http://schemas.microsoft.com/office/powerpoint/2010/main" val="2819860402"/>
              </p:ext>
            </p:extLst>
          </p:nvPr>
        </p:nvGraphicFramePr>
        <p:xfrm>
          <a:off x="3563888" y="4221088"/>
          <a:ext cx="1422400" cy="446087"/>
        </p:xfrm>
        <a:graphic>
          <a:graphicData uri="http://schemas.openxmlformats.org/presentationml/2006/ole">
            <mc:AlternateContent xmlns:mc="http://schemas.openxmlformats.org/markup-compatibility/2006">
              <mc:Choice xmlns:v="urn:schemas-microsoft-com:vml" Requires="v">
                <p:oleObj spid="_x0000_s246997" name="Equation" r:id="rId9" imgW="647640" imgH="203040" progId="Equation.DSMT4">
                  <p:embed/>
                </p:oleObj>
              </mc:Choice>
              <mc:Fallback>
                <p:oleObj name="Equation" r:id="rId9" imgW="647640" imgH="203040" progId="Equation.DSMT4">
                  <p:embed/>
                  <p:pic>
                    <p:nvPicPr>
                      <p:cNvPr id="0" name=""/>
                      <p:cNvPicPr>
                        <a:picLocks noChangeAspect="1" noChangeArrowheads="1"/>
                      </p:cNvPicPr>
                      <p:nvPr/>
                    </p:nvPicPr>
                    <p:blipFill>
                      <a:blip r:embed="rId10"/>
                      <a:srcRect/>
                      <a:stretch>
                        <a:fillRect/>
                      </a:stretch>
                    </p:blipFill>
                    <p:spPr bwMode="auto">
                      <a:xfrm>
                        <a:off x="3563888" y="4221088"/>
                        <a:ext cx="1422400"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6"/>
          <p:cNvSpPr>
            <a:spLocks noChangeArrowheads="1"/>
          </p:cNvSpPr>
          <p:nvPr/>
        </p:nvSpPr>
        <p:spPr bwMode="auto">
          <a:xfrm>
            <a:off x="1331640" y="4869160"/>
            <a:ext cx="6192688" cy="461963"/>
          </a:xfrm>
          <a:prstGeom prst="rect">
            <a:avLst/>
          </a:prstGeom>
          <a:noFill/>
          <a:ln w="9525">
            <a:noFill/>
            <a:miter lim="800000"/>
            <a:headEnd/>
            <a:tailEnd/>
          </a:ln>
          <a:effectLst/>
        </p:spPr>
        <p:txBody>
          <a:bodyPr wrap="square">
            <a:spAutoFit/>
          </a:bodyPr>
          <a:lstStyle/>
          <a:p>
            <a:r>
              <a:rPr lang="zh-CN" sz="2400" b="1" dirty="0">
                <a:latin typeface="+mj-ea"/>
                <a:ea typeface="+mj-ea"/>
              </a:rPr>
              <a:t>要求：已知 </a:t>
            </a:r>
            <a:r>
              <a:rPr lang="en-US" altLang="zh-CN" sz="2400" b="1" i="1" dirty="0" smtClean="0">
                <a:latin typeface="Times New Roman" pitchFamily="18" charset="0"/>
                <a:ea typeface="+mj-ea"/>
                <a:cs typeface="Times New Roman" pitchFamily="18" charset="0"/>
              </a:rPr>
              <a:t>Y</a:t>
            </a:r>
            <a:r>
              <a:rPr lang="zh-CN" sz="2400" b="1" dirty="0" smtClean="0">
                <a:latin typeface="+mj-ea"/>
                <a:ea typeface="+mj-ea"/>
              </a:rPr>
              <a:t>  </a:t>
            </a:r>
            <a:r>
              <a:rPr lang="zh-CN" sz="2400" b="1" dirty="0">
                <a:latin typeface="+mj-ea"/>
                <a:ea typeface="+mj-ea"/>
              </a:rPr>
              <a:t>时</a:t>
            </a:r>
            <a:r>
              <a:rPr lang="zh-CN" sz="2400" b="1" dirty="0" smtClean="0">
                <a:latin typeface="+mj-ea"/>
                <a:ea typeface="+mj-ea"/>
              </a:rPr>
              <a:t>，</a:t>
            </a:r>
            <a:r>
              <a:rPr lang="en-US" altLang="zh-CN" sz="2400" b="1" i="1" dirty="0" smtClean="0">
                <a:latin typeface="Times New Roman" pitchFamily="18" charset="0"/>
                <a:ea typeface="+mj-ea"/>
                <a:cs typeface="Times New Roman" pitchFamily="18" charset="0"/>
              </a:rPr>
              <a:t>X</a:t>
            </a:r>
            <a:r>
              <a:rPr lang="zh-CN" sz="2400" b="1" dirty="0" smtClean="0">
                <a:latin typeface="+mj-ea"/>
                <a:ea typeface="+mj-ea"/>
              </a:rPr>
              <a:t>  </a:t>
            </a:r>
            <a:r>
              <a:rPr lang="zh-CN" sz="2400" b="1" dirty="0">
                <a:latin typeface="+mj-ea"/>
                <a:ea typeface="+mj-ea"/>
              </a:rPr>
              <a:t>跟着完全确定。</a:t>
            </a:r>
          </a:p>
        </p:txBody>
      </p:sp>
      <p:graphicFrame>
        <p:nvGraphicFramePr>
          <p:cNvPr id="368649" name="Object 9"/>
          <p:cNvGraphicFramePr>
            <a:graphicFrameLocks noChangeAspect="1"/>
          </p:cNvGraphicFramePr>
          <p:nvPr>
            <p:extLst>
              <p:ext uri="{D42A27DB-BD31-4B8C-83A1-F6EECF244321}">
                <p14:modId xmlns:p14="http://schemas.microsoft.com/office/powerpoint/2010/main" val="1980557013"/>
              </p:ext>
            </p:extLst>
          </p:nvPr>
        </p:nvGraphicFramePr>
        <p:xfrm>
          <a:off x="6554688" y="1831603"/>
          <a:ext cx="1228725" cy="949325"/>
        </p:xfrm>
        <a:graphic>
          <a:graphicData uri="http://schemas.openxmlformats.org/presentationml/2006/ole">
            <mc:AlternateContent xmlns:mc="http://schemas.openxmlformats.org/markup-compatibility/2006">
              <mc:Choice xmlns:v="urn:schemas-microsoft-com:vml" Requires="v">
                <p:oleObj spid="_x0000_s246998" name="Equation" r:id="rId11" imgW="558720" imgH="431640" progId="Equation.DSMT4">
                  <p:embed/>
                </p:oleObj>
              </mc:Choice>
              <mc:Fallback>
                <p:oleObj name="Equation" r:id="rId11" imgW="558720" imgH="431640" progId="Equation.DSMT4">
                  <p:embed/>
                  <p:pic>
                    <p:nvPicPr>
                      <p:cNvPr id="0" name=""/>
                      <p:cNvPicPr>
                        <a:picLocks noChangeAspect="1" noChangeArrowheads="1"/>
                      </p:cNvPicPr>
                      <p:nvPr/>
                    </p:nvPicPr>
                    <p:blipFill>
                      <a:blip r:embed="rId12"/>
                      <a:srcRect/>
                      <a:stretch>
                        <a:fillRect/>
                      </a:stretch>
                    </p:blipFill>
                    <p:spPr bwMode="auto">
                      <a:xfrm>
                        <a:off x="6554688" y="1831603"/>
                        <a:ext cx="1228725" cy="9493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8"/>
          <p:cNvGraphicFramePr>
            <a:graphicFrameLocks noChangeAspect="1"/>
          </p:cNvGraphicFramePr>
          <p:nvPr>
            <p:extLst>
              <p:ext uri="{D42A27DB-BD31-4B8C-83A1-F6EECF244321}">
                <p14:modId xmlns:p14="http://schemas.microsoft.com/office/powerpoint/2010/main" val="34800691"/>
              </p:ext>
            </p:extLst>
          </p:nvPr>
        </p:nvGraphicFramePr>
        <p:xfrm>
          <a:off x="2483768" y="1830784"/>
          <a:ext cx="3998912" cy="446088"/>
        </p:xfrm>
        <a:graphic>
          <a:graphicData uri="http://schemas.openxmlformats.org/presentationml/2006/ole">
            <mc:AlternateContent xmlns:mc="http://schemas.openxmlformats.org/markup-compatibility/2006">
              <mc:Choice xmlns:v="urn:schemas-microsoft-com:vml" Requires="v">
                <p:oleObj spid="_x0000_s246999" name="Equation" r:id="rId13" imgW="1815840" imgH="203040" progId="Equation.DSMT4">
                  <p:embed/>
                </p:oleObj>
              </mc:Choice>
              <mc:Fallback>
                <p:oleObj name="Equation" r:id="rId13" imgW="1815840" imgH="203040" progId="Equation.DSMT4">
                  <p:embed/>
                  <p:pic>
                    <p:nvPicPr>
                      <p:cNvPr id="0" name=""/>
                      <p:cNvPicPr>
                        <a:picLocks noChangeAspect="1" noChangeArrowheads="1"/>
                      </p:cNvPicPr>
                      <p:nvPr/>
                    </p:nvPicPr>
                    <p:blipFill>
                      <a:blip r:embed="rId14"/>
                      <a:srcRect/>
                      <a:stretch>
                        <a:fillRect/>
                      </a:stretch>
                    </p:blipFill>
                    <p:spPr bwMode="auto">
                      <a:xfrm>
                        <a:off x="2483768" y="1830784"/>
                        <a:ext cx="3998912"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3753382975"/>
              </p:ext>
            </p:extLst>
          </p:nvPr>
        </p:nvGraphicFramePr>
        <p:xfrm>
          <a:off x="2567905" y="2276872"/>
          <a:ext cx="3914775" cy="446088"/>
        </p:xfrm>
        <a:graphic>
          <a:graphicData uri="http://schemas.openxmlformats.org/presentationml/2006/ole">
            <mc:AlternateContent xmlns:mc="http://schemas.openxmlformats.org/markup-compatibility/2006">
              <mc:Choice xmlns:v="urn:schemas-microsoft-com:vml" Requires="v">
                <p:oleObj spid="_x0000_s247000" name="Equation" r:id="rId15" imgW="1777680" imgH="203040" progId="Equation.DSMT4">
                  <p:embed/>
                </p:oleObj>
              </mc:Choice>
              <mc:Fallback>
                <p:oleObj name="Equation" r:id="rId15" imgW="1777680" imgH="203040" progId="Equation.DSMT4">
                  <p:embed/>
                  <p:pic>
                    <p:nvPicPr>
                      <p:cNvPr id="0" name=""/>
                      <p:cNvPicPr>
                        <a:picLocks noChangeAspect="1" noChangeArrowheads="1"/>
                      </p:cNvPicPr>
                      <p:nvPr/>
                    </p:nvPicPr>
                    <p:blipFill>
                      <a:blip r:embed="rId16"/>
                      <a:srcRect/>
                      <a:stretch>
                        <a:fillRect/>
                      </a:stretch>
                    </p:blipFill>
                    <p:spPr bwMode="auto">
                      <a:xfrm>
                        <a:off x="2567905" y="2276872"/>
                        <a:ext cx="391477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96942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normAutofit/>
          </a:bodyPr>
          <a:lstStyle/>
          <a:p>
            <a:pPr lvl="0"/>
            <a:r>
              <a:rPr lang="zh-CN" altLang="en-US" dirty="0" smtClean="0"/>
              <a:t>极值性讨论（续）</a:t>
            </a:r>
            <a:endParaRPr lang="zh-CN" altLang="en-US" dirty="0"/>
          </a:p>
        </p:txBody>
      </p:sp>
      <p:grpSp>
        <p:nvGrpSpPr>
          <p:cNvPr id="3" name="Group 9"/>
          <p:cNvGrpSpPr>
            <a:grpSpLocks/>
          </p:cNvGrpSpPr>
          <p:nvPr/>
        </p:nvGrpSpPr>
        <p:grpSpPr bwMode="auto">
          <a:xfrm>
            <a:off x="611188" y="1557270"/>
            <a:ext cx="8532813" cy="3206750"/>
            <a:chOff x="275" y="-606"/>
            <a:chExt cx="5375" cy="2020"/>
          </a:xfrm>
        </p:grpSpPr>
        <p:sp>
          <p:nvSpPr>
            <p:cNvPr id="149514" name="Rectangle 10"/>
            <p:cNvSpPr>
              <a:spLocks noChangeArrowheads="1"/>
            </p:cNvSpPr>
            <p:nvPr/>
          </p:nvSpPr>
          <p:spPr bwMode="auto">
            <a:xfrm>
              <a:off x="275" y="-606"/>
              <a:ext cx="5375" cy="291"/>
            </a:xfrm>
            <a:prstGeom prst="rect">
              <a:avLst/>
            </a:prstGeom>
            <a:noFill/>
            <a:ln w="9525">
              <a:noFill/>
              <a:miter lim="800000"/>
              <a:headEnd/>
              <a:tailEnd/>
            </a:ln>
            <a:effectLst/>
          </p:spPr>
          <p:txBody>
            <a:bodyPr wrap="square">
              <a:spAutoFit/>
            </a:bodyPr>
            <a:lstStyle/>
            <a:p>
              <a:r>
                <a:rPr lang="zh-CN" sz="2400" b="1" dirty="0" smtClean="0">
                  <a:latin typeface="+mj-ea"/>
                  <a:ea typeface="+mj-ea"/>
                </a:rPr>
                <a:t>以下信道是否符合要求？</a:t>
              </a:r>
              <a:endParaRPr lang="zh-CN" sz="2400" b="1" dirty="0">
                <a:latin typeface="+mj-ea"/>
                <a:ea typeface="+mj-ea"/>
              </a:endParaRPr>
            </a:p>
          </p:txBody>
        </p:sp>
        <p:graphicFrame>
          <p:nvGraphicFramePr>
            <p:cNvPr id="149515" name="Object 11"/>
            <p:cNvGraphicFramePr>
              <a:graphicFrameLocks noChangeAspect="1"/>
            </p:cNvGraphicFramePr>
            <p:nvPr>
              <p:extLst>
                <p:ext uri="{D42A27DB-BD31-4B8C-83A1-F6EECF244321}">
                  <p14:modId xmlns:p14="http://schemas.microsoft.com/office/powerpoint/2010/main" val="3977544212"/>
                </p:ext>
              </p:extLst>
            </p:nvPr>
          </p:nvGraphicFramePr>
          <p:xfrm>
            <a:off x="484" y="-107"/>
            <a:ext cx="1747" cy="1521"/>
          </p:xfrm>
          <a:graphic>
            <a:graphicData uri="http://schemas.openxmlformats.org/presentationml/2006/ole">
              <mc:AlternateContent xmlns:mc="http://schemas.openxmlformats.org/markup-compatibility/2006">
                <mc:Choice xmlns:v="urn:schemas-microsoft-com:vml" Requires="v">
                  <p:oleObj spid="_x0000_s182626" name="Visio" r:id="rId3" imgW="1795107" imgH="1380980" progId="Visio.Drawing.11">
                    <p:embed/>
                  </p:oleObj>
                </mc:Choice>
                <mc:Fallback>
                  <p:oleObj name="Visio" r:id="rId3" imgW="1795107" imgH="1380980" progId="Visio.Drawing.11">
                    <p:embed/>
                    <p:pic>
                      <p:nvPicPr>
                        <p:cNvPr id="0" name=""/>
                        <p:cNvPicPr>
                          <a:picLocks noChangeAspect="1" noChangeArrowheads="1"/>
                        </p:cNvPicPr>
                        <p:nvPr/>
                      </p:nvPicPr>
                      <p:blipFill>
                        <a:blip r:embed="rId4"/>
                        <a:srcRect/>
                        <a:stretch>
                          <a:fillRect/>
                        </a:stretch>
                      </p:blipFill>
                      <p:spPr bwMode="auto">
                        <a:xfrm>
                          <a:off x="484" y="-107"/>
                          <a:ext cx="1747" cy="152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12"/>
          <p:cNvGrpSpPr>
            <a:grpSpLocks/>
          </p:cNvGrpSpPr>
          <p:nvPr/>
        </p:nvGrpSpPr>
        <p:grpSpPr bwMode="auto">
          <a:xfrm>
            <a:off x="3140075" y="4221088"/>
            <a:ext cx="749300" cy="889000"/>
            <a:chOff x="0" y="0"/>
            <a:chExt cx="472" cy="560"/>
          </a:xfrm>
        </p:grpSpPr>
        <p:sp>
          <p:nvSpPr>
            <p:cNvPr id="149517" name="Line 13"/>
            <p:cNvSpPr>
              <a:spLocks noChangeShapeType="1"/>
            </p:cNvSpPr>
            <p:nvPr/>
          </p:nvSpPr>
          <p:spPr bwMode="auto">
            <a:xfrm>
              <a:off x="0" y="47"/>
              <a:ext cx="472" cy="472"/>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sp>
          <p:nvSpPr>
            <p:cNvPr id="149518" name="Line 14"/>
            <p:cNvSpPr>
              <a:spLocks noChangeShapeType="1"/>
            </p:cNvSpPr>
            <p:nvPr/>
          </p:nvSpPr>
          <p:spPr bwMode="auto">
            <a:xfrm flipH="1">
              <a:off x="57" y="0"/>
              <a:ext cx="344" cy="560"/>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grpSp>
      <p:graphicFrame>
        <p:nvGraphicFramePr>
          <p:cNvPr id="149519" name="Object 15"/>
          <p:cNvGraphicFramePr>
            <a:graphicFrameLocks noChangeAspect="1"/>
          </p:cNvGraphicFramePr>
          <p:nvPr>
            <p:extLst>
              <p:ext uri="{D42A27DB-BD31-4B8C-83A1-F6EECF244321}">
                <p14:modId xmlns:p14="http://schemas.microsoft.com/office/powerpoint/2010/main" val="3486953805"/>
              </p:ext>
            </p:extLst>
          </p:nvPr>
        </p:nvGraphicFramePr>
        <p:xfrm>
          <a:off x="5402742" y="1844824"/>
          <a:ext cx="2338926" cy="3196983"/>
        </p:xfrm>
        <a:graphic>
          <a:graphicData uri="http://schemas.openxmlformats.org/presentationml/2006/ole">
            <mc:AlternateContent xmlns:mc="http://schemas.openxmlformats.org/markup-compatibility/2006">
              <mc:Choice xmlns:v="urn:schemas-microsoft-com:vml" Requires="v">
                <p:oleObj spid="_x0000_s182627" name="Visio" r:id="rId5" imgW="1802935" imgH="2182413" progId="Visio.Drawing.11">
                  <p:embed/>
                </p:oleObj>
              </mc:Choice>
              <mc:Fallback>
                <p:oleObj name="Visio" r:id="rId5" imgW="1802935" imgH="2182413" progId="Visio.Drawing.11">
                  <p:embed/>
                  <p:pic>
                    <p:nvPicPr>
                      <p:cNvPr id="0" name=""/>
                      <p:cNvPicPr>
                        <a:picLocks noChangeAspect="1" noChangeArrowheads="1"/>
                      </p:cNvPicPr>
                      <p:nvPr/>
                    </p:nvPicPr>
                    <p:blipFill>
                      <a:blip r:embed="rId6"/>
                      <a:srcRect/>
                      <a:stretch>
                        <a:fillRect/>
                      </a:stretch>
                    </p:blipFill>
                    <p:spPr bwMode="auto">
                      <a:xfrm>
                        <a:off x="5402742" y="1844824"/>
                        <a:ext cx="2338926" cy="31969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6"/>
          <p:cNvGrpSpPr>
            <a:grpSpLocks/>
          </p:cNvGrpSpPr>
          <p:nvPr/>
        </p:nvGrpSpPr>
        <p:grpSpPr bwMode="auto">
          <a:xfrm>
            <a:off x="7499350" y="4365104"/>
            <a:ext cx="776288" cy="838200"/>
            <a:chOff x="0" y="0"/>
            <a:chExt cx="489" cy="528"/>
          </a:xfrm>
        </p:grpSpPr>
        <p:sp>
          <p:nvSpPr>
            <p:cNvPr id="149521" name="Line 17"/>
            <p:cNvSpPr>
              <a:spLocks noChangeShapeType="1"/>
            </p:cNvSpPr>
            <p:nvPr/>
          </p:nvSpPr>
          <p:spPr bwMode="auto">
            <a:xfrm>
              <a:off x="0" y="416"/>
              <a:ext cx="192" cy="111"/>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sp>
          <p:nvSpPr>
            <p:cNvPr id="149522" name="Line 18"/>
            <p:cNvSpPr>
              <a:spLocks noChangeShapeType="1"/>
            </p:cNvSpPr>
            <p:nvPr/>
          </p:nvSpPr>
          <p:spPr bwMode="auto">
            <a:xfrm flipV="1">
              <a:off x="184" y="0"/>
              <a:ext cx="305" cy="528"/>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grpSp>
      <p:sp>
        <p:nvSpPr>
          <p:cNvPr id="149523" name="Rectangle 19"/>
          <p:cNvSpPr>
            <a:spLocks noChangeArrowheads="1"/>
          </p:cNvSpPr>
          <p:nvPr/>
        </p:nvSpPr>
        <p:spPr bwMode="auto">
          <a:xfrm>
            <a:off x="746621" y="5445224"/>
            <a:ext cx="7857827" cy="978729"/>
          </a:xfrm>
          <a:prstGeom prst="rect">
            <a:avLst/>
          </a:prstGeom>
          <a:noFill/>
          <a:ln w="9525">
            <a:noFill/>
            <a:miter lim="800000"/>
            <a:headEnd/>
            <a:tailEnd/>
          </a:ln>
          <a:effectLst/>
        </p:spPr>
        <p:txBody>
          <a:bodyPr wrap="square">
            <a:spAutoFit/>
          </a:bodyPr>
          <a:lstStyle/>
          <a:p>
            <a:pPr>
              <a:lnSpc>
                <a:spcPct val="120000"/>
              </a:lnSpc>
            </a:pPr>
            <a:r>
              <a:rPr lang="zh-CN" sz="2400" b="1" dirty="0">
                <a:latin typeface="+mj-ea"/>
                <a:ea typeface="+mj-ea"/>
              </a:rPr>
              <a:t>要求：每条输出消息只能对应一条输入消息；但一条</a:t>
            </a:r>
          </a:p>
          <a:p>
            <a:pPr>
              <a:lnSpc>
                <a:spcPct val="120000"/>
              </a:lnSpc>
            </a:pPr>
            <a:r>
              <a:rPr lang="zh-CN" sz="2400" b="1" dirty="0">
                <a:latin typeface="+mj-ea"/>
                <a:ea typeface="+mj-ea"/>
              </a:rPr>
              <a:t>          输入消息可以对应多条输出消息。（无损信道）</a:t>
            </a:r>
          </a:p>
        </p:txBody>
      </p:sp>
      <p:sp>
        <p:nvSpPr>
          <p:cNvPr id="17" name="标题 24"/>
          <p:cNvSpPr txBox="1">
            <a:spLocks/>
          </p:cNvSpPr>
          <p:nvPr/>
        </p:nvSpPr>
        <p:spPr>
          <a:xfrm>
            <a:off x="539552" y="188640"/>
            <a:ext cx="8064896" cy="81156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3400" b="1" i="0" u="none" strike="noStrike" kern="1200" cap="none" spc="0" normalizeH="0" baseline="0" noProof="0" dirty="0">
              <a:ln>
                <a:noFill/>
              </a:ln>
              <a:solidFill>
                <a:srgbClr val="00B0F0"/>
              </a:solidFill>
              <a:effectLst/>
              <a:uLnTx/>
              <a:uFillTx/>
              <a:latin typeface="Century Schoolbook" pitchFamily="18" charset="0"/>
              <a:ea typeface="微软雅黑" pitchFamily="34" charset="-122"/>
              <a:cs typeface="+mj-cs"/>
            </a:endParaRPr>
          </a:p>
        </p:txBody>
      </p:sp>
      <p:sp>
        <p:nvSpPr>
          <p:cNvPr id="24"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137</a:t>
            </a:fld>
            <a:endParaRPr lang="en-US" altLang="zh-CN" dirty="0"/>
          </a:p>
        </p:txBody>
      </p:sp>
    </p:spTree>
    <p:extLst>
      <p:ext uri="{BB962C8B-B14F-4D97-AF65-F5344CB8AC3E}">
        <p14:creationId xmlns:p14="http://schemas.microsoft.com/office/powerpoint/2010/main" val="38568921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519"/>
                                        </p:tgtEl>
                                        <p:attrNameLst>
                                          <p:attrName>style.visibility</p:attrName>
                                        </p:attrNameLst>
                                      </p:cBhvr>
                                      <p:to>
                                        <p:strVal val="visible"/>
                                      </p:to>
                                    </p:set>
                                    <p:animEffect transition="in" filter="wipe(left)">
                                      <p:cBhvr>
                                        <p:cTn id="17" dur="1000"/>
                                        <p:tgtEl>
                                          <p:spTgt spid="1495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9523"/>
                                        </p:tgtEl>
                                        <p:attrNameLst>
                                          <p:attrName>style.visibility</p:attrName>
                                        </p:attrNameLst>
                                      </p:cBhvr>
                                      <p:to>
                                        <p:strVal val="visible"/>
                                      </p:to>
                                    </p:set>
                                    <p:animEffect transition="in" filter="wipe(left)">
                                      <p:cBhvr>
                                        <p:cTn id="27" dur="1000"/>
                                        <p:tgtEl>
                                          <p:spTgt spid="149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23"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6"/>
          <p:cNvSpPr>
            <a:spLocks noGrp="1"/>
          </p:cNvSpPr>
          <p:nvPr>
            <p:ph type="title"/>
          </p:nvPr>
        </p:nvSpPr>
        <p:spPr/>
        <p:txBody>
          <a:bodyPr/>
          <a:lstStyle/>
          <a:p>
            <a:r>
              <a:rPr lang="zh-CN" altLang="en-US" dirty="0" smtClean="0"/>
              <a:t>极值性讨论（续）</a:t>
            </a:r>
            <a:endParaRPr lang="zh-CN" altLang="en-US" dirty="0"/>
          </a:p>
        </p:txBody>
      </p:sp>
      <p:grpSp>
        <p:nvGrpSpPr>
          <p:cNvPr id="2" name="Group 4"/>
          <p:cNvGrpSpPr>
            <a:grpSpLocks/>
          </p:cNvGrpSpPr>
          <p:nvPr/>
        </p:nvGrpSpPr>
        <p:grpSpPr bwMode="auto">
          <a:xfrm>
            <a:off x="568323" y="1196977"/>
            <a:ext cx="8035925" cy="461961"/>
            <a:chOff x="237" y="-269"/>
            <a:chExt cx="5062" cy="291"/>
          </a:xfrm>
        </p:grpSpPr>
        <p:sp>
          <p:nvSpPr>
            <p:cNvPr id="150533" name="Rectangle 5"/>
            <p:cNvSpPr>
              <a:spLocks noChangeArrowheads="1"/>
            </p:cNvSpPr>
            <p:nvPr/>
          </p:nvSpPr>
          <p:spPr bwMode="auto">
            <a:xfrm>
              <a:off x="237" y="-269"/>
              <a:ext cx="5062" cy="291"/>
            </a:xfrm>
            <a:prstGeom prst="rect">
              <a:avLst/>
            </a:prstGeom>
            <a:noFill/>
            <a:ln w="9525">
              <a:noFill/>
              <a:miter lim="800000"/>
              <a:headEnd/>
              <a:tailEnd/>
            </a:ln>
            <a:effectLst/>
          </p:spPr>
          <p:txBody>
            <a:bodyPr wrap="square">
              <a:spAutoFit/>
            </a:bodyPr>
            <a:lstStyle/>
            <a:p>
              <a:r>
                <a:rPr lang="zh-CN" altLang="zh-CN" sz="2400" b="1" dirty="0" smtClean="0">
                  <a:latin typeface="+mj-ea"/>
                  <a:ea typeface="+mj-ea"/>
                </a:rPr>
                <a:t>(</a:t>
              </a:r>
              <a:r>
                <a:rPr lang="zh-CN" altLang="zh-CN" sz="2400" b="1" dirty="0">
                  <a:latin typeface="+mj-ea"/>
                  <a:ea typeface="+mj-ea"/>
                </a:rPr>
                <a:t>2) </a:t>
              </a:r>
              <a:r>
                <a:rPr lang="zh-CN" sz="2400" b="1" dirty="0">
                  <a:latin typeface="+mj-ea"/>
                  <a:ea typeface="+mj-ea"/>
                </a:rPr>
                <a:t>当                     时，            取得最大值          。</a:t>
              </a:r>
            </a:p>
          </p:txBody>
        </p:sp>
        <p:graphicFrame>
          <p:nvGraphicFramePr>
            <p:cNvPr id="150534" name="Object 6"/>
            <p:cNvGraphicFramePr>
              <a:graphicFrameLocks noChangeAspect="1"/>
            </p:cNvGraphicFramePr>
            <p:nvPr>
              <p:extLst>
                <p:ext uri="{D42A27DB-BD31-4B8C-83A1-F6EECF244321}">
                  <p14:modId xmlns:p14="http://schemas.microsoft.com/office/powerpoint/2010/main" val="4173471420"/>
                </p:ext>
              </p:extLst>
            </p:nvPr>
          </p:nvGraphicFramePr>
          <p:xfrm>
            <a:off x="2351" y="-269"/>
            <a:ext cx="739" cy="281"/>
          </p:xfrm>
          <a:graphic>
            <a:graphicData uri="http://schemas.openxmlformats.org/presentationml/2006/ole">
              <mc:AlternateContent xmlns:mc="http://schemas.openxmlformats.org/markup-compatibility/2006">
                <mc:Choice xmlns:v="urn:schemas-microsoft-com:vml" Requires="v">
                  <p:oleObj spid="_x0000_s261154"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srcRect/>
                        <a:stretch>
                          <a:fillRect/>
                        </a:stretch>
                      </p:blipFill>
                      <p:spPr bwMode="auto">
                        <a:xfrm>
                          <a:off x="2351" y="-269"/>
                          <a:ext cx="7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0535" name="Object 7"/>
            <p:cNvGraphicFramePr>
              <a:graphicFrameLocks noChangeAspect="1"/>
            </p:cNvGraphicFramePr>
            <p:nvPr>
              <p:extLst>
                <p:ext uri="{D42A27DB-BD31-4B8C-83A1-F6EECF244321}">
                  <p14:modId xmlns:p14="http://schemas.microsoft.com/office/powerpoint/2010/main" val="655543361"/>
                </p:ext>
              </p:extLst>
            </p:nvPr>
          </p:nvGraphicFramePr>
          <p:xfrm>
            <a:off x="4029" y="-269"/>
            <a:ext cx="563" cy="281"/>
          </p:xfrm>
          <a:graphic>
            <a:graphicData uri="http://schemas.openxmlformats.org/presentationml/2006/ole">
              <mc:AlternateContent xmlns:mc="http://schemas.openxmlformats.org/markup-compatibility/2006">
                <mc:Choice xmlns:v="urn:schemas-microsoft-com:vml" Requires="v">
                  <p:oleObj spid="_x0000_s261155" name="Equation" r:id="rId5" imgW="406080" imgH="203040" progId="Equation.DSMT4">
                    <p:embed/>
                  </p:oleObj>
                </mc:Choice>
                <mc:Fallback>
                  <p:oleObj name="Equation" r:id="rId5" imgW="406080" imgH="203040" progId="Equation.DSMT4">
                    <p:embed/>
                    <p:pic>
                      <p:nvPicPr>
                        <p:cNvPr id="0" name=""/>
                        <p:cNvPicPr>
                          <a:picLocks noChangeAspect="1" noChangeArrowheads="1"/>
                        </p:cNvPicPr>
                        <p:nvPr/>
                      </p:nvPicPr>
                      <p:blipFill>
                        <a:blip r:embed="rId6"/>
                        <a:srcRect/>
                        <a:stretch>
                          <a:fillRect/>
                        </a:stretch>
                      </p:blipFill>
                      <p:spPr bwMode="auto">
                        <a:xfrm>
                          <a:off x="4029" y="-269"/>
                          <a:ext cx="563"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50541" name="Object 13"/>
          <p:cNvGraphicFramePr>
            <a:graphicFrameLocks noChangeAspect="1"/>
          </p:cNvGraphicFramePr>
          <p:nvPr>
            <p:extLst>
              <p:ext uri="{D42A27DB-BD31-4B8C-83A1-F6EECF244321}">
                <p14:modId xmlns:p14="http://schemas.microsoft.com/office/powerpoint/2010/main" val="347668897"/>
              </p:ext>
            </p:extLst>
          </p:nvPr>
        </p:nvGraphicFramePr>
        <p:xfrm>
          <a:off x="1475656" y="1253133"/>
          <a:ext cx="1928812" cy="447675"/>
        </p:xfrm>
        <a:graphic>
          <a:graphicData uri="http://schemas.openxmlformats.org/presentationml/2006/ole">
            <mc:AlternateContent xmlns:mc="http://schemas.openxmlformats.org/markup-compatibility/2006">
              <mc:Choice xmlns:v="urn:schemas-microsoft-com:vml" Requires="v">
                <p:oleObj spid="_x0000_s261156" name="Equation" r:id="rId7" imgW="876240" imgH="203040" progId="Equation.DSMT4">
                  <p:embed/>
                </p:oleObj>
              </mc:Choice>
              <mc:Fallback>
                <p:oleObj name="Equation" r:id="rId7" imgW="876240" imgH="203040" progId="Equation.DSMT4">
                  <p:embed/>
                  <p:pic>
                    <p:nvPicPr>
                      <p:cNvPr id="0" name=""/>
                      <p:cNvPicPr>
                        <a:picLocks noChangeAspect="1" noChangeArrowheads="1"/>
                      </p:cNvPicPr>
                      <p:nvPr/>
                    </p:nvPicPr>
                    <p:blipFill>
                      <a:blip r:embed="rId8"/>
                      <a:srcRect/>
                      <a:stretch>
                        <a:fillRect/>
                      </a:stretch>
                    </p:blipFill>
                    <p:spPr bwMode="auto">
                      <a:xfrm>
                        <a:off x="1475656" y="1253133"/>
                        <a:ext cx="1928812"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4"/>
          <p:cNvGrpSpPr>
            <a:grpSpLocks/>
          </p:cNvGrpSpPr>
          <p:nvPr/>
        </p:nvGrpSpPr>
        <p:grpSpPr bwMode="auto">
          <a:xfrm>
            <a:off x="1043608" y="1772816"/>
            <a:ext cx="6370638" cy="461963"/>
            <a:chOff x="0" y="0"/>
            <a:chExt cx="4013" cy="291"/>
          </a:xfrm>
        </p:grpSpPr>
        <p:sp>
          <p:nvSpPr>
            <p:cNvPr id="150543" name="Rectangle 15"/>
            <p:cNvSpPr>
              <a:spLocks noChangeArrowheads="1"/>
            </p:cNvSpPr>
            <p:nvPr/>
          </p:nvSpPr>
          <p:spPr bwMode="auto">
            <a:xfrm>
              <a:off x="0" y="0"/>
              <a:ext cx="4013" cy="291"/>
            </a:xfrm>
            <a:prstGeom prst="rect">
              <a:avLst/>
            </a:prstGeom>
            <a:noFill/>
            <a:ln w="9525">
              <a:noFill/>
              <a:miter lim="800000"/>
              <a:headEnd/>
              <a:tailEnd/>
            </a:ln>
            <a:effectLst/>
          </p:spPr>
          <p:txBody>
            <a:bodyPr>
              <a:spAutoFit/>
            </a:bodyPr>
            <a:lstStyle/>
            <a:p>
              <a:r>
                <a:rPr lang="zh-CN" altLang="en-US" sz="2400" b="1" dirty="0" smtClean="0">
                  <a:solidFill>
                    <a:srgbClr val="0000FF"/>
                  </a:solidFill>
                  <a:latin typeface="+mj-ea"/>
                  <a:ea typeface="+mj-ea"/>
                </a:rPr>
                <a:t>转化为</a:t>
              </a:r>
              <a:r>
                <a:rPr lang="zh-CN" altLang="en-US" sz="2400" b="1" dirty="0" smtClean="0">
                  <a:latin typeface="+mj-ea"/>
                  <a:ea typeface="+mj-ea"/>
                </a:rPr>
                <a:t>：</a:t>
              </a:r>
              <a:r>
                <a:rPr lang="zh-CN" sz="2400" b="1" dirty="0" smtClean="0">
                  <a:latin typeface="+mj-ea"/>
                  <a:ea typeface="+mj-ea"/>
                </a:rPr>
                <a:t>噪声</a:t>
              </a:r>
              <a:r>
                <a:rPr lang="zh-CN" sz="2400" b="1" dirty="0">
                  <a:latin typeface="+mj-ea"/>
                  <a:ea typeface="+mj-ea"/>
                </a:rPr>
                <a:t>熵                什么情况下等于零？</a:t>
              </a:r>
            </a:p>
          </p:txBody>
        </p:sp>
        <p:graphicFrame>
          <p:nvGraphicFramePr>
            <p:cNvPr id="150544" name="Object 16"/>
            <p:cNvGraphicFramePr>
              <a:graphicFrameLocks noChangeAspect="1"/>
            </p:cNvGraphicFramePr>
            <p:nvPr>
              <p:extLst>
                <p:ext uri="{D42A27DB-BD31-4B8C-83A1-F6EECF244321}">
                  <p14:modId xmlns:p14="http://schemas.microsoft.com/office/powerpoint/2010/main" val="1131129315"/>
                </p:ext>
              </p:extLst>
            </p:nvPr>
          </p:nvGraphicFramePr>
          <p:xfrm>
            <a:off x="1417" y="0"/>
            <a:ext cx="896" cy="281"/>
          </p:xfrm>
          <a:graphic>
            <a:graphicData uri="http://schemas.openxmlformats.org/presentationml/2006/ole">
              <mc:AlternateContent xmlns:mc="http://schemas.openxmlformats.org/markup-compatibility/2006">
                <mc:Choice xmlns:v="urn:schemas-microsoft-com:vml" Requires="v">
                  <p:oleObj spid="_x0000_s261157" name="Equation" r:id="rId9" imgW="647640" imgH="203040" progId="Equation.DSMT4">
                    <p:embed/>
                  </p:oleObj>
                </mc:Choice>
                <mc:Fallback>
                  <p:oleObj name="Equation" r:id="rId9" imgW="647640" imgH="203040" progId="Equation.DSMT4">
                    <p:embed/>
                    <p:pic>
                      <p:nvPicPr>
                        <p:cNvPr id="0" name=""/>
                        <p:cNvPicPr>
                          <a:picLocks noChangeAspect="1" noChangeArrowheads="1"/>
                        </p:cNvPicPr>
                        <p:nvPr/>
                      </p:nvPicPr>
                      <p:blipFill>
                        <a:blip r:embed="rId10"/>
                        <a:srcRect/>
                        <a:stretch>
                          <a:fillRect/>
                        </a:stretch>
                      </p:blipFill>
                      <p:spPr bwMode="auto">
                        <a:xfrm>
                          <a:off x="1417" y="0"/>
                          <a:ext cx="896"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0546" name="Rectangle 18"/>
          <p:cNvSpPr>
            <a:spLocks noChangeArrowheads="1"/>
          </p:cNvSpPr>
          <p:nvPr/>
        </p:nvSpPr>
        <p:spPr bwMode="auto">
          <a:xfrm>
            <a:off x="1043608" y="2318965"/>
            <a:ext cx="7400925" cy="461963"/>
          </a:xfrm>
          <a:prstGeom prst="rect">
            <a:avLst/>
          </a:prstGeom>
          <a:noFill/>
          <a:ln w="9525">
            <a:noFill/>
            <a:miter lim="800000"/>
            <a:headEnd/>
            <a:tailEnd/>
          </a:ln>
          <a:effectLst/>
        </p:spPr>
        <p:txBody>
          <a:bodyPr>
            <a:spAutoFit/>
          </a:bodyPr>
          <a:lstStyle/>
          <a:p>
            <a:r>
              <a:rPr lang="zh-CN" sz="2400" b="1" dirty="0">
                <a:latin typeface="+mj-ea"/>
                <a:ea typeface="+mj-ea"/>
              </a:rPr>
              <a:t>要求：已知 </a:t>
            </a:r>
            <a:r>
              <a:rPr lang="en-US" altLang="zh-CN" sz="2400" b="1" i="1" dirty="0" smtClean="0">
                <a:latin typeface="Times New Roman" pitchFamily="18" charset="0"/>
                <a:ea typeface="+mj-ea"/>
                <a:cs typeface="Times New Roman" pitchFamily="18" charset="0"/>
              </a:rPr>
              <a:t>X</a:t>
            </a:r>
            <a:r>
              <a:rPr lang="zh-CN" sz="2400" b="1" dirty="0" smtClean="0">
                <a:latin typeface="+mj-ea"/>
                <a:ea typeface="+mj-ea"/>
              </a:rPr>
              <a:t> </a:t>
            </a:r>
            <a:r>
              <a:rPr lang="zh-CN" sz="2400" b="1" dirty="0">
                <a:latin typeface="+mj-ea"/>
                <a:ea typeface="+mj-ea"/>
              </a:rPr>
              <a:t>时</a:t>
            </a:r>
            <a:r>
              <a:rPr lang="zh-CN" sz="2400" b="1" dirty="0" smtClean="0">
                <a:latin typeface="+mj-ea"/>
                <a:ea typeface="+mj-ea"/>
              </a:rPr>
              <a:t>，</a:t>
            </a:r>
            <a:r>
              <a:rPr lang="en-US" altLang="zh-CN" sz="2400" b="1" i="1" dirty="0" smtClean="0">
                <a:latin typeface="Times New Roman" pitchFamily="18" charset="0"/>
                <a:ea typeface="+mj-ea"/>
                <a:cs typeface="Times New Roman" pitchFamily="18" charset="0"/>
              </a:rPr>
              <a:t>Y</a:t>
            </a:r>
            <a:r>
              <a:rPr lang="zh-CN" sz="2400" b="1" dirty="0" smtClean="0">
                <a:latin typeface="+mj-ea"/>
                <a:ea typeface="+mj-ea"/>
              </a:rPr>
              <a:t> </a:t>
            </a:r>
            <a:r>
              <a:rPr lang="zh-CN" sz="2400" b="1" dirty="0">
                <a:latin typeface="+mj-ea"/>
                <a:ea typeface="+mj-ea"/>
              </a:rPr>
              <a:t>跟着完全确定。</a:t>
            </a:r>
          </a:p>
        </p:txBody>
      </p:sp>
      <p:grpSp>
        <p:nvGrpSpPr>
          <p:cNvPr id="5" name="Group 21"/>
          <p:cNvGrpSpPr>
            <a:grpSpLocks/>
          </p:cNvGrpSpPr>
          <p:nvPr/>
        </p:nvGrpSpPr>
        <p:grpSpPr bwMode="auto">
          <a:xfrm>
            <a:off x="3275856" y="3573016"/>
            <a:ext cx="749300" cy="889000"/>
            <a:chOff x="0" y="0"/>
            <a:chExt cx="472" cy="560"/>
          </a:xfrm>
        </p:grpSpPr>
        <p:sp>
          <p:nvSpPr>
            <p:cNvPr id="150550" name="Line 22"/>
            <p:cNvSpPr>
              <a:spLocks noChangeShapeType="1"/>
            </p:cNvSpPr>
            <p:nvPr/>
          </p:nvSpPr>
          <p:spPr bwMode="auto">
            <a:xfrm>
              <a:off x="0" y="47"/>
              <a:ext cx="472" cy="472"/>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sp>
          <p:nvSpPr>
            <p:cNvPr id="150551" name="Line 23"/>
            <p:cNvSpPr>
              <a:spLocks noChangeShapeType="1"/>
            </p:cNvSpPr>
            <p:nvPr/>
          </p:nvSpPr>
          <p:spPr bwMode="auto">
            <a:xfrm flipH="1">
              <a:off x="57" y="0"/>
              <a:ext cx="344" cy="560"/>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grpSp>
      <p:graphicFrame>
        <p:nvGraphicFramePr>
          <p:cNvPr id="150552" name="Object 24"/>
          <p:cNvGraphicFramePr>
            <a:graphicFrameLocks noChangeAspect="1"/>
          </p:cNvGraphicFramePr>
          <p:nvPr>
            <p:extLst>
              <p:ext uri="{D42A27DB-BD31-4B8C-83A1-F6EECF244321}">
                <p14:modId xmlns:p14="http://schemas.microsoft.com/office/powerpoint/2010/main" val="1269813181"/>
              </p:ext>
            </p:extLst>
          </p:nvPr>
        </p:nvGraphicFramePr>
        <p:xfrm>
          <a:off x="1547664" y="2715746"/>
          <a:ext cx="1944216" cy="2657470"/>
        </p:xfrm>
        <a:graphic>
          <a:graphicData uri="http://schemas.openxmlformats.org/presentationml/2006/ole">
            <mc:AlternateContent xmlns:mc="http://schemas.openxmlformats.org/markup-compatibility/2006">
              <mc:Choice xmlns:v="urn:schemas-microsoft-com:vml" Requires="v">
                <p:oleObj spid="_x0000_s261158" name="Visio" r:id="rId11" imgW="1802935" imgH="2182413" progId="Visio.Drawing.11">
                  <p:embed/>
                </p:oleObj>
              </mc:Choice>
              <mc:Fallback>
                <p:oleObj name="Visio" r:id="rId11" imgW="1802935" imgH="2182413" progId="Visio.Drawing.11">
                  <p:embed/>
                  <p:pic>
                    <p:nvPicPr>
                      <p:cNvPr id="0" name=""/>
                      <p:cNvPicPr>
                        <a:picLocks noChangeAspect="1" noChangeArrowheads="1"/>
                      </p:cNvPicPr>
                      <p:nvPr/>
                    </p:nvPicPr>
                    <p:blipFill>
                      <a:blip r:embed="rId12"/>
                      <a:srcRect/>
                      <a:stretch>
                        <a:fillRect/>
                      </a:stretch>
                    </p:blipFill>
                    <p:spPr bwMode="auto">
                      <a:xfrm>
                        <a:off x="1547664" y="2715746"/>
                        <a:ext cx="1944216" cy="265747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0553" name="Object 25"/>
          <p:cNvGraphicFramePr>
            <a:graphicFrameLocks noChangeAspect="1"/>
          </p:cNvGraphicFramePr>
          <p:nvPr>
            <p:extLst>
              <p:ext uri="{D42A27DB-BD31-4B8C-83A1-F6EECF244321}">
                <p14:modId xmlns:p14="http://schemas.microsoft.com/office/powerpoint/2010/main" val="3131495141"/>
              </p:ext>
            </p:extLst>
          </p:nvPr>
        </p:nvGraphicFramePr>
        <p:xfrm>
          <a:off x="5364088" y="3140968"/>
          <a:ext cx="2076450" cy="1808163"/>
        </p:xfrm>
        <a:graphic>
          <a:graphicData uri="http://schemas.openxmlformats.org/presentationml/2006/ole">
            <mc:AlternateContent xmlns:mc="http://schemas.openxmlformats.org/markup-compatibility/2006">
              <mc:Choice xmlns:v="urn:schemas-microsoft-com:vml" Requires="v">
                <p:oleObj spid="_x0000_s261159" name="Visio" r:id="rId13" imgW="1795107" imgH="1380980" progId="Visio.Drawing.11">
                  <p:embed/>
                </p:oleObj>
              </mc:Choice>
              <mc:Fallback>
                <p:oleObj name="Visio" r:id="rId13" imgW="1795107" imgH="1380980" progId="Visio.Drawing.11">
                  <p:embed/>
                  <p:pic>
                    <p:nvPicPr>
                      <p:cNvPr id="0" name=""/>
                      <p:cNvPicPr>
                        <a:picLocks noChangeAspect="1" noChangeArrowheads="1"/>
                      </p:cNvPicPr>
                      <p:nvPr/>
                    </p:nvPicPr>
                    <p:blipFill>
                      <a:blip r:embed="rId14"/>
                      <a:srcRect/>
                      <a:stretch>
                        <a:fillRect/>
                      </a:stretch>
                    </p:blipFill>
                    <p:spPr bwMode="auto">
                      <a:xfrm>
                        <a:off x="5364088" y="3140968"/>
                        <a:ext cx="2076450" cy="18081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26"/>
          <p:cNvGrpSpPr>
            <a:grpSpLocks/>
          </p:cNvGrpSpPr>
          <p:nvPr/>
        </p:nvGrpSpPr>
        <p:grpSpPr bwMode="auto">
          <a:xfrm>
            <a:off x="7308304" y="3645024"/>
            <a:ext cx="776287" cy="838200"/>
            <a:chOff x="0" y="0"/>
            <a:chExt cx="489" cy="528"/>
          </a:xfrm>
        </p:grpSpPr>
        <p:sp>
          <p:nvSpPr>
            <p:cNvPr id="150555" name="Line 27"/>
            <p:cNvSpPr>
              <a:spLocks noChangeShapeType="1"/>
            </p:cNvSpPr>
            <p:nvPr/>
          </p:nvSpPr>
          <p:spPr bwMode="auto">
            <a:xfrm>
              <a:off x="0" y="416"/>
              <a:ext cx="192" cy="111"/>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sp>
          <p:nvSpPr>
            <p:cNvPr id="150556" name="Line 28"/>
            <p:cNvSpPr>
              <a:spLocks noChangeShapeType="1"/>
            </p:cNvSpPr>
            <p:nvPr/>
          </p:nvSpPr>
          <p:spPr bwMode="auto">
            <a:xfrm flipV="1">
              <a:off x="184" y="0"/>
              <a:ext cx="305" cy="528"/>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grpSp>
      <p:sp>
        <p:nvSpPr>
          <p:cNvPr id="150557" name="Rectangle 29"/>
          <p:cNvSpPr>
            <a:spLocks noChangeArrowheads="1"/>
          </p:cNvSpPr>
          <p:nvPr/>
        </p:nvSpPr>
        <p:spPr bwMode="auto">
          <a:xfrm>
            <a:off x="971600" y="5373216"/>
            <a:ext cx="7637735" cy="978729"/>
          </a:xfrm>
          <a:prstGeom prst="rect">
            <a:avLst/>
          </a:prstGeom>
          <a:noFill/>
          <a:ln w="9525">
            <a:noFill/>
            <a:miter lim="800000"/>
            <a:headEnd/>
            <a:tailEnd/>
          </a:ln>
          <a:effectLst/>
        </p:spPr>
        <p:txBody>
          <a:bodyPr wrap="square">
            <a:spAutoFit/>
          </a:bodyPr>
          <a:lstStyle/>
          <a:p>
            <a:pPr algn="ctr">
              <a:lnSpc>
                <a:spcPct val="120000"/>
              </a:lnSpc>
            </a:pPr>
            <a:r>
              <a:rPr lang="zh-CN" sz="2400" b="1" dirty="0">
                <a:latin typeface="+mj-ea"/>
                <a:ea typeface="+mj-ea"/>
              </a:rPr>
              <a:t>要求</a:t>
            </a:r>
            <a:r>
              <a:rPr lang="zh-CN" sz="2400" b="1" dirty="0" smtClean="0">
                <a:latin typeface="+mj-ea"/>
                <a:ea typeface="+mj-ea"/>
              </a:rPr>
              <a:t>：每</a:t>
            </a:r>
            <a:r>
              <a:rPr lang="zh-CN" sz="2400" b="1" dirty="0">
                <a:latin typeface="+mj-ea"/>
                <a:ea typeface="+mj-ea"/>
              </a:rPr>
              <a:t>条输入消息只能对应一条输出消息；但一条</a:t>
            </a:r>
            <a:r>
              <a:rPr lang="zh-CN" sz="2400" b="1" dirty="0" smtClean="0">
                <a:latin typeface="+mj-ea"/>
                <a:ea typeface="+mj-ea"/>
              </a:rPr>
              <a:t>输</a:t>
            </a:r>
            <a:r>
              <a:rPr lang="en-US" altLang="zh-CN" sz="2400" b="1" dirty="0" smtClean="0">
                <a:latin typeface="+mj-ea"/>
                <a:ea typeface="+mj-ea"/>
              </a:rPr>
              <a:t>          </a:t>
            </a:r>
            <a:r>
              <a:rPr lang="zh-CN" sz="2400" b="1" dirty="0" smtClean="0">
                <a:latin typeface="+mj-ea"/>
                <a:ea typeface="+mj-ea"/>
              </a:rPr>
              <a:t>出</a:t>
            </a:r>
            <a:r>
              <a:rPr lang="zh-CN" sz="2400" b="1" dirty="0">
                <a:latin typeface="+mj-ea"/>
                <a:ea typeface="+mj-ea"/>
              </a:rPr>
              <a:t>消息可以对应多条输入消息。（无噪信道）</a:t>
            </a:r>
          </a:p>
        </p:txBody>
      </p:sp>
      <p:sp>
        <p:nvSpPr>
          <p:cNvPr id="29"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138</a:t>
            </a:fld>
            <a:endParaRPr lang="en-US" altLang="zh-CN" dirty="0"/>
          </a:p>
        </p:txBody>
      </p:sp>
    </p:spTree>
    <p:extLst>
      <p:ext uri="{BB962C8B-B14F-4D97-AF65-F5344CB8AC3E}">
        <p14:creationId xmlns:p14="http://schemas.microsoft.com/office/powerpoint/2010/main" val="19146718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54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0552"/>
                                        </p:tgtEl>
                                        <p:attrNameLst>
                                          <p:attrName>style.visibility</p:attrName>
                                        </p:attrNameLst>
                                      </p:cBhvr>
                                      <p:to>
                                        <p:strVal val="visible"/>
                                      </p:to>
                                    </p:set>
                                    <p:animEffect transition="in" filter="wipe(left)">
                                      <p:cBhvr>
                                        <p:cTn id="16" dur="1000"/>
                                        <p:tgtEl>
                                          <p:spTgt spid="15055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0553"/>
                                        </p:tgtEl>
                                        <p:attrNameLst>
                                          <p:attrName>style.visibility</p:attrName>
                                        </p:attrNameLst>
                                      </p:cBhvr>
                                      <p:to>
                                        <p:strVal val="visible"/>
                                      </p:to>
                                    </p:set>
                                    <p:animEffect transition="in" filter="wipe(left)">
                                      <p:cBhvr>
                                        <p:cTn id="26" dur="1000"/>
                                        <p:tgtEl>
                                          <p:spTgt spid="1505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50557"/>
                                        </p:tgtEl>
                                        <p:attrNameLst>
                                          <p:attrName>style.visibility</p:attrName>
                                        </p:attrNameLst>
                                      </p:cBhvr>
                                      <p:to>
                                        <p:strVal val="visible"/>
                                      </p:to>
                                    </p:set>
                                    <p:animEffect transition="in" filter="wipe(up)">
                                      <p:cBhvr>
                                        <p:cTn id="36" dur="1000"/>
                                        <p:tgtEl>
                                          <p:spTgt spid="150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6" grpId="0"/>
      <p:bldP spid="150557" grpId="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dirty="0" smtClean="0"/>
              <a:t>极值性讨论（续）</a:t>
            </a:r>
            <a:endParaRPr lang="zh-CN" altLang="en-US" dirty="0"/>
          </a:p>
        </p:txBody>
      </p:sp>
      <p:grpSp>
        <p:nvGrpSpPr>
          <p:cNvPr id="2" name="Group 2"/>
          <p:cNvGrpSpPr>
            <a:grpSpLocks/>
          </p:cNvGrpSpPr>
          <p:nvPr/>
        </p:nvGrpSpPr>
        <p:grpSpPr bwMode="auto">
          <a:xfrm>
            <a:off x="624656" y="1340768"/>
            <a:ext cx="8051800" cy="979488"/>
            <a:chOff x="0" y="0"/>
            <a:chExt cx="5072" cy="617"/>
          </a:xfrm>
        </p:grpSpPr>
        <p:sp>
          <p:nvSpPr>
            <p:cNvPr id="151555" name="Rectangle 3"/>
            <p:cNvSpPr>
              <a:spLocks noChangeArrowheads="1"/>
            </p:cNvSpPr>
            <p:nvPr/>
          </p:nvSpPr>
          <p:spPr bwMode="auto">
            <a:xfrm>
              <a:off x="0" y="0"/>
              <a:ext cx="5072" cy="617"/>
            </a:xfrm>
            <a:prstGeom prst="rect">
              <a:avLst/>
            </a:prstGeom>
            <a:noFill/>
            <a:ln w="9525">
              <a:noFill/>
              <a:miter lim="800000"/>
              <a:headEnd/>
              <a:tailEnd/>
            </a:ln>
            <a:effectLst/>
          </p:spPr>
          <p:txBody>
            <a:bodyPr wrap="square">
              <a:spAutoFit/>
            </a:bodyPr>
            <a:lstStyle/>
            <a:p>
              <a:pPr>
                <a:lnSpc>
                  <a:spcPct val="120000"/>
                </a:lnSpc>
              </a:pPr>
              <a:r>
                <a:rPr lang="zh-CN" sz="2400" b="1" dirty="0">
                  <a:solidFill>
                    <a:srgbClr val="0000FF"/>
                  </a:solidFill>
                  <a:latin typeface="+mj-ea"/>
                  <a:ea typeface="+mj-ea"/>
                </a:rPr>
                <a:t>问题</a:t>
              </a:r>
              <a:r>
                <a:rPr lang="zh-CN" sz="2400" b="1" dirty="0">
                  <a:latin typeface="+mj-ea"/>
                  <a:ea typeface="+mj-ea"/>
                </a:rPr>
                <a:t>：当要求                      和                      同时满足时</a:t>
              </a:r>
              <a:r>
                <a:rPr lang="zh-CN" altLang="zh-CN" sz="2400" b="1" dirty="0">
                  <a:latin typeface="+mj-ea"/>
                  <a:ea typeface="+mj-ea"/>
                </a:rPr>
                <a:t>,</a:t>
              </a:r>
            </a:p>
            <a:p>
              <a:pPr>
                <a:lnSpc>
                  <a:spcPct val="120000"/>
                </a:lnSpc>
              </a:pPr>
              <a:r>
                <a:rPr lang="zh-CN" altLang="zh-CN" sz="2400" b="1" dirty="0">
                  <a:latin typeface="+mj-ea"/>
                  <a:ea typeface="+mj-ea"/>
                </a:rPr>
                <a:t>            </a:t>
              </a:r>
              <a:r>
                <a:rPr lang="zh-CN" sz="2400" b="1" dirty="0">
                  <a:latin typeface="+mj-ea"/>
                  <a:ea typeface="+mj-ea"/>
                </a:rPr>
                <a:t>对应什么类型的信道？</a:t>
              </a:r>
            </a:p>
          </p:txBody>
        </p:sp>
        <p:graphicFrame>
          <p:nvGraphicFramePr>
            <p:cNvPr id="151556" name="Object 4"/>
            <p:cNvGraphicFramePr>
              <a:graphicFrameLocks noChangeAspect="1"/>
            </p:cNvGraphicFramePr>
            <p:nvPr>
              <p:extLst>
                <p:ext uri="{D42A27DB-BD31-4B8C-83A1-F6EECF244321}">
                  <p14:modId xmlns:p14="http://schemas.microsoft.com/office/powerpoint/2010/main" val="3531695656"/>
                </p:ext>
              </p:extLst>
            </p:nvPr>
          </p:nvGraphicFramePr>
          <p:xfrm>
            <a:off x="1216" y="63"/>
            <a:ext cx="1214" cy="282"/>
          </p:xfrm>
          <a:graphic>
            <a:graphicData uri="http://schemas.openxmlformats.org/presentationml/2006/ole">
              <mc:AlternateContent xmlns:mc="http://schemas.openxmlformats.org/markup-compatibility/2006">
                <mc:Choice xmlns:v="urn:schemas-microsoft-com:vml" Requires="v">
                  <p:oleObj spid="_x0000_s184850" name="Equation" r:id="rId3" imgW="876240" imgH="203040" progId="Equation.DSMT4">
                    <p:embed/>
                  </p:oleObj>
                </mc:Choice>
                <mc:Fallback>
                  <p:oleObj name="Equation" r:id="rId3" imgW="876240" imgH="203040" progId="Equation.DSMT4">
                    <p:embed/>
                    <p:pic>
                      <p:nvPicPr>
                        <p:cNvPr id="0" name=""/>
                        <p:cNvPicPr>
                          <a:picLocks noChangeAspect="1" noChangeArrowheads="1"/>
                        </p:cNvPicPr>
                        <p:nvPr/>
                      </p:nvPicPr>
                      <p:blipFill>
                        <a:blip r:embed="rId4"/>
                        <a:srcRect/>
                        <a:stretch>
                          <a:fillRect/>
                        </a:stretch>
                      </p:blipFill>
                      <p:spPr bwMode="auto">
                        <a:xfrm>
                          <a:off x="1216" y="63"/>
                          <a:ext cx="1214"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1557" name="Object 5"/>
            <p:cNvGraphicFramePr>
              <a:graphicFrameLocks noChangeAspect="1"/>
            </p:cNvGraphicFramePr>
            <p:nvPr>
              <p:extLst>
                <p:ext uri="{D42A27DB-BD31-4B8C-83A1-F6EECF244321}">
                  <p14:modId xmlns:p14="http://schemas.microsoft.com/office/powerpoint/2010/main" val="640232106"/>
                </p:ext>
              </p:extLst>
            </p:nvPr>
          </p:nvGraphicFramePr>
          <p:xfrm>
            <a:off x="2668" y="72"/>
            <a:ext cx="1215" cy="282"/>
          </p:xfrm>
          <a:graphic>
            <a:graphicData uri="http://schemas.openxmlformats.org/presentationml/2006/ole">
              <mc:AlternateContent xmlns:mc="http://schemas.openxmlformats.org/markup-compatibility/2006">
                <mc:Choice xmlns:v="urn:schemas-microsoft-com:vml" Requires="v">
                  <p:oleObj spid="_x0000_s184851" name="Equation" r:id="rId5" imgW="876240" imgH="203040" progId="Equation.DSMT4">
                    <p:embed/>
                  </p:oleObj>
                </mc:Choice>
                <mc:Fallback>
                  <p:oleObj name="Equation" r:id="rId5" imgW="876240" imgH="203040" progId="Equation.DSMT4">
                    <p:embed/>
                    <p:pic>
                      <p:nvPicPr>
                        <p:cNvPr id="0" name=""/>
                        <p:cNvPicPr>
                          <a:picLocks noChangeAspect="1" noChangeArrowheads="1"/>
                        </p:cNvPicPr>
                        <p:nvPr/>
                      </p:nvPicPr>
                      <p:blipFill>
                        <a:blip r:embed="rId6"/>
                        <a:srcRect/>
                        <a:stretch>
                          <a:fillRect/>
                        </a:stretch>
                      </p:blipFill>
                      <p:spPr bwMode="auto">
                        <a:xfrm>
                          <a:off x="2668" y="72"/>
                          <a:ext cx="1215"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1568" name="Rectangle 16"/>
          <p:cNvSpPr>
            <a:spLocks noChangeArrowheads="1"/>
          </p:cNvSpPr>
          <p:nvPr/>
        </p:nvSpPr>
        <p:spPr bwMode="auto">
          <a:xfrm>
            <a:off x="683569" y="2492896"/>
            <a:ext cx="7488832" cy="461665"/>
          </a:xfrm>
          <a:prstGeom prst="rect">
            <a:avLst/>
          </a:prstGeom>
          <a:noFill/>
          <a:ln w="9525">
            <a:noFill/>
            <a:miter lim="800000"/>
            <a:headEnd/>
            <a:tailEnd/>
          </a:ln>
          <a:effectLst/>
        </p:spPr>
        <p:txBody>
          <a:bodyPr wrap="square">
            <a:spAutoFit/>
          </a:bodyPr>
          <a:lstStyle/>
          <a:p>
            <a:r>
              <a:rPr lang="zh-CN" sz="2400" b="1" dirty="0">
                <a:solidFill>
                  <a:srgbClr val="0000FF"/>
                </a:solidFill>
                <a:latin typeface="+mj-ea"/>
                <a:ea typeface="+mj-ea"/>
              </a:rPr>
              <a:t>回答</a:t>
            </a:r>
            <a:r>
              <a:rPr lang="zh-CN" sz="2400" b="1" dirty="0">
                <a:latin typeface="+mj-ea"/>
                <a:ea typeface="+mj-ea"/>
              </a:rPr>
              <a:t>：一一对应信道（无噪无损信道）。</a:t>
            </a:r>
          </a:p>
        </p:txBody>
      </p:sp>
      <p:graphicFrame>
        <p:nvGraphicFramePr>
          <p:cNvPr id="151569" name="Object 17"/>
          <p:cNvGraphicFramePr>
            <a:graphicFrameLocks noChangeAspect="1"/>
          </p:cNvGraphicFramePr>
          <p:nvPr>
            <p:extLst>
              <p:ext uri="{D42A27DB-BD31-4B8C-83A1-F6EECF244321}">
                <p14:modId xmlns:p14="http://schemas.microsoft.com/office/powerpoint/2010/main" val="3667716347"/>
              </p:ext>
            </p:extLst>
          </p:nvPr>
        </p:nvGraphicFramePr>
        <p:xfrm>
          <a:off x="369470" y="3140968"/>
          <a:ext cx="8290474" cy="3030662"/>
        </p:xfrm>
        <a:graphic>
          <a:graphicData uri="http://schemas.openxmlformats.org/presentationml/2006/ole">
            <mc:AlternateContent xmlns:mc="http://schemas.openxmlformats.org/markup-compatibility/2006">
              <mc:Choice xmlns:v="urn:schemas-microsoft-com:vml" Requires="v">
                <p:oleObj spid="_x0000_s184852" name="Visio" r:id="rId7" imgW="6704521" imgH="2269871" progId="Visio.Drawing.11">
                  <p:embed/>
                </p:oleObj>
              </mc:Choice>
              <mc:Fallback>
                <p:oleObj name="Visio" r:id="rId7" imgW="6704521" imgH="2269871" progId="Visio.Drawing.11">
                  <p:embed/>
                  <p:pic>
                    <p:nvPicPr>
                      <p:cNvPr id="0" name=""/>
                      <p:cNvPicPr>
                        <a:picLocks noChangeAspect="1" noChangeArrowheads="1"/>
                      </p:cNvPicPr>
                      <p:nvPr/>
                    </p:nvPicPr>
                    <p:blipFill>
                      <a:blip r:embed="rId8"/>
                      <a:srcRect/>
                      <a:stretch>
                        <a:fillRect/>
                      </a:stretch>
                    </p:blipFill>
                    <p:spPr bwMode="auto">
                      <a:xfrm>
                        <a:off x="369470" y="3140968"/>
                        <a:ext cx="8290474" cy="30306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139</a:t>
            </a:fld>
            <a:endParaRPr lang="en-US" altLang="zh-CN" dirty="0"/>
          </a:p>
        </p:txBody>
      </p:sp>
    </p:spTree>
    <p:extLst>
      <p:ext uri="{BB962C8B-B14F-4D97-AF65-F5344CB8AC3E}">
        <p14:creationId xmlns:p14="http://schemas.microsoft.com/office/powerpoint/2010/main" val="157019093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1568"/>
                                        </p:tgtEl>
                                        <p:attrNameLst>
                                          <p:attrName>style.visibility</p:attrName>
                                        </p:attrNameLst>
                                      </p:cBhvr>
                                      <p:to>
                                        <p:strVal val="visible"/>
                                      </p:to>
                                    </p:set>
                                    <p:animEffect transition="in" filter="wipe(left)">
                                      <p:cBhvr>
                                        <p:cTn id="12" dur="1000"/>
                                        <p:tgtEl>
                                          <p:spTgt spid="1515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1569"/>
                                        </p:tgtEl>
                                        <p:attrNameLst>
                                          <p:attrName>style.visibility</p:attrName>
                                        </p:attrNameLst>
                                      </p:cBhvr>
                                      <p:to>
                                        <p:strVal val="visible"/>
                                      </p:to>
                                    </p:set>
                                    <p:animEffect transition="in" filter="wipe(left)">
                                      <p:cBhvr>
                                        <p:cTn id="17" dur="1000"/>
                                        <p:tgtEl>
                                          <p:spTgt spid="151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6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zh-CN" altLang="en-US" smtClean="0"/>
              <a:t>信源的分类</a:t>
            </a:r>
            <a:endParaRPr lang="zh-CN" altLang="en-US"/>
          </a:p>
        </p:txBody>
      </p:sp>
      <p:graphicFrame>
        <p:nvGraphicFramePr>
          <p:cNvPr id="124931" name="Object 3"/>
          <p:cNvGraphicFramePr>
            <a:graphicFrameLocks noGrp="1" noChangeAspect="1"/>
          </p:cNvGraphicFramePr>
          <p:nvPr>
            <p:ph sz="half" idx="1"/>
            <p:extLst>
              <p:ext uri="{D42A27DB-BD31-4B8C-83A1-F6EECF244321}">
                <p14:modId xmlns:p14="http://schemas.microsoft.com/office/powerpoint/2010/main" val="70146802"/>
              </p:ext>
            </p:extLst>
          </p:nvPr>
        </p:nvGraphicFramePr>
        <p:xfrm>
          <a:off x="6991305" y="1773386"/>
          <a:ext cx="1152128" cy="568173"/>
        </p:xfrm>
        <a:graphic>
          <a:graphicData uri="http://schemas.openxmlformats.org/presentationml/2006/ole">
            <mc:AlternateContent xmlns:mc="http://schemas.openxmlformats.org/markup-compatibility/2006">
              <mc:Choice xmlns:v="urn:schemas-microsoft-com:vml" Requires="v">
                <p:oleObj spid="_x0000_s104812" name="Equation" r:id="rId4" imgW="927000" imgH="457200" progId="Equation.DSMT4">
                  <p:embed/>
                </p:oleObj>
              </mc:Choice>
              <mc:Fallback>
                <p:oleObj name="Equation" r:id="rId4" imgW="927000" imgH="457200" progId="Equation.DSMT4">
                  <p:embed/>
                  <p:pic>
                    <p:nvPicPr>
                      <p:cNvPr id="0" name="Picture 2"/>
                      <p:cNvPicPr>
                        <a:picLocks noGrp="1" noChangeAspect="1" noChangeArrowheads="1"/>
                      </p:cNvPicPr>
                      <p:nvPr/>
                    </p:nvPicPr>
                    <p:blipFill>
                      <a:blip r:embed="rId5"/>
                      <a:srcRect/>
                      <a:stretch>
                        <a:fillRect/>
                      </a:stretch>
                    </p:blipFill>
                    <p:spPr bwMode="auto">
                      <a:xfrm>
                        <a:off x="6991305" y="1773386"/>
                        <a:ext cx="1152128" cy="5681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44" name="Object 16"/>
          <p:cNvGraphicFramePr>
            <a:graphicFrameLocks noGrp="1" noChangeAspect="1"/>
          </p:cNvGraphicFramePr>
          <p:nvPr>
            <p:ph sz="half" idx="2"/>
            <p:extLst>
              <p:ext uri="{D42A27DB-BD31-4B8C-83A1-F6EECF244321}">
                <p14:modId xmlns:p14="http://schemas.microsoft.com/office/powerpoint/2010/main" val="937086538"/>
              </p:ext>
            </p:extLst>
          </p:nvPr>
        </p:nvGraphicFramePr>
        <p:xfrm>
          <a:off x="5208165" y="1196752"/>
          <a:ext cx="2543897" cy="558775"/>
        </p:xfrm>
        <a:graphic>
          <a:graphicData uri="http://schemas.openxmlformats.org/presentationml/2006/ole">
            <mc:AlternateContent xmlns:mc="http://schemas.openxmlformats.org/markup-compatibility/2006">
              <mc:Choice xmlns:v="urn:schemas-microsoft-com:vml" Requires="v">
                <p:oleObj spid="_x0000_s104813" name="Equation" r:id="rId6" imgW="2197080" imgH="482400" progId="Equation.DSMT4">
                  <p:embed/>
                </p:oleObj>
              </mc:Choice>
              <mc:Fallback>
                <p:oleObj name="Equation" r:id="rId6" imgW="2197080" imgH="482400" progId="Equation.DSMT4">
                  <p:embed/>
                  <p:pic>
                    <p:nvPicPr>
                      <p:cNvPr id="0" name="Picture 3"/>
                      <p:cNvPicPr>
                        <a:picLocks noGrp="1" noChangeAspect="1" noChangeArrowheads="1"/>
                      </p:cNvPicPr>
                      <p:nvPr/>
                    </p:nvPicPr>
                    <p:blipFill>
                      <a:blip r:embed="rId7"/>
                      <a:srcRect/>
                      <a:stretch>
                        <a:fillRect/>
                      </a:stretch>
                    </p:blipFill>
                    <p:spPr bwMode="auto">
                      <a:xfrm>
                        <a:off x="5208165" y="1196752"/>
                        <a:ext cx="2543897" cy="558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932" name="Rectangle 4"/>
          <p:cNvSpPr>
            <a:spLocks noChangeArrowheads="1"/>
          </p:cNvSpPr>
          <p:nvPr/>
        </p:nvSpPr>
        <p:spPr bwMode="auto">
          <a:xfrm>
            <a:off x="539750" y="5085408"/>
            <a:ext cx="3814763" cy="935037"/>
          </a:xfrm>
          <a:prstGeom prst="rect">
            <a:avLst/>
          </a:prstGeom>
          <a:ln>
            <a:headEnd/>
            <a:tailEnd type="none" w="lg" len="lg"/>
          </a:ln>
        </p:spPr>
        <p:style>
          <a:lnRef idx="0">
            <a:schemeClr val="accent1"/>
          </a:lnRef>
          <a:fillRef idx="3">
            <a:schemeClr val="accent1"/>
          </a:fillRef>
          <a:effectRef idx="3">
            <a:schemeClr val="accent1"/>
          </a:effectRef>
          <a:fontRef idx="minor">
            <a:schemeClr val="lt1"/>
          </a:fontRef>
        </p:style>
        <p:txBody>
          <a:bodyPr wrap="none" anchor="ctr"/>
          <a:lstStyle/>
          <a:p>
            <a:pPr algn="ctr"/>
            <a:r>
              <a:rPr lang="zh-CN" altLang="en-US" sz="2000" b="1" dirty="0">
                <a:latin typeface="Century Schoolbook" pitchFamily="18" charset="0"/>
                <a:ea typeface="+mj-ea"/>
              </a:rPr>
              <a:t>随机过程</a:t>
            </a:r>
            <a:r>
              <a:rPr lang="en-US" altLang="zh-CN" sz="2000" b="1" dirty="0">
                <a:latin typeface="Century Schoolbook" pitchFamily="18" charset="0"/>
                <a:ea typeface="+mj-ea"/>
              </a:rPr>
              <a:t>{x(t)}</a:t>
            </a:r>
            <a:r>
              <a:rPr lang="zh-CN" altLang="en-US" sz="2000" b="1" dirty="0">
                <a:latin typeface="Century Schoolbook" pitchFamily="18" charset="0"/>
                <a:ea typeface="+mj-ea"/>
              </a:rPr>
              <a:t>：随机波形信源</a:t>
            </a:r>
          </a:p>
          <a:p>
            <a:pPr algn="ctr"/>
            <a:r>
              <a:rPr lang="zh-CN" altLang="en-US" b="1" dirty="0">
                <a:latin typeface="Century Schoolbook" pitchFamily="18" charset="0"/>
                <a:ea typeface="+mj-ea"/>
              </a:rPr>
              <a:t>信源输出的消息是时间（或空间）上</a:t>
            </a:r>
          </a:p>
          <a:p>
            <a:pPr algn="ctr"/>
            <a:r>
              <a:rPr lang="zh-CN" altLang="en-US" b="1" dirty="0">
                <a:latin typeface="Century Schoolbook" pitchFamily="18" charset="0"/>
                <a:ea typeface="+mj-ea"/>
              </a:rPr>
              <a:t>和取值上都是连续的函数</a:t>
            </a:r>
          </a:p>
        </p:txBody>
      </p:sp>
      <p:sp>
        <p:nvSpPr>
          <p:cNvPr id="124933" name="Rectangle 5"/>
          <p:cNvSpPr>
            <a:spLocks noChangeArrowheads="1"/>
          </p:cNvSpPr>
          <p:nvPr/>
        </p:nvSpPr>
        <p:spPr bwMode="auto">
          <a:xfrm>
            <a:off x="4571999" y="4221088"/>
            <a:ext cx="4392488" cy="1331838"/>
          </a:xfrm>
          <a:prstGeom prst="rect">
            <a:avLst/>
          </a:prstGeom>
          <a:ln>
            <a:headEnd/>
            <a:tailEnd type="none" w="lg" len="lg"/>
          </a:ln>
        </p:spPr>
        <p:style>
          <a:lnRef idx="1">
            <a:schemeClr val="accent4"/>
          </a:lnRef>
          <a:fillRef idx="2">
            <a:schemeClr val="accent4"/>
          </a:fillRef>
          <a:effectRef idx="1">
            <a:schemeClr val="accent4"/>
          </a:effectRef>
          <a:fontRef idx="minor">
            <a:schemeClr val="dk1"/>
          </a:fontRef>
        </p:style>
        <p:txBody>
          <a:bodyPr wrap="square" anchor="ctr">
            <a:noAutofit/>
          </a:bodyPr>
          <a:lstStyle/>
          <a:p>
            <a:r>
              <a:rPr lang="zh-CN" altLang="en-US" b="1" dirty="0">
                <a:latin typeface="Century Schoolbook" pitchFamily="18" charset="0"/>
                <a:ea typeface="+mj-ea"/>
              </a:rPr>
              <a:t>离散无记忆信源的</a:t>
            </a:r>
            <a:r>
              <a:rPr lang="en-US" altLang="zh-CN" b="1" dirty="0">
                <a:latin typeface="Century Schoolbook" pitchFamily="18" charset="0"/>
                <a:ea typeface="+mj-ea"/>
              </a:rPr>
              <a:t>N</a:t>
            </a:r>
            <a:r>
              <a:rPr lang="zh-CN" altLang="en-US" b="1" dirty="0">
                <a:latin typeface="Century Schoolbook" pitchFamily="18" charset="0"/>
                <a:ea typeface="+mj-ea"/>
              </a:rPr>
              <a:t>次扩展信源：输出</a:t>
            </a:r>
            <a:r>
              <a:rPr lang="zh-CN" altLang="en-US" b="1" dirty="0" smtClean="0">
                <a:latin typeface="Century Schoolbook" pitchFamily="18" charset="0"/>
                <a:ea typeface="+mj-ea"/>
              </a:rPr>
              <a:t>的平稳</a:t>
            </a:r>
            <a:r>
              <a:rPr lang="zh-CN" altLang="en-US" b="1" dirty="0">
                <a:latin typeface="Century Schoolbook" pitchFamily="18" charset="0"/>
                <a:ea typeface="+mj-ea"/>
              </a:rPr>
              <a:t>随机序列</a:t>
            </a:r>
            <a:r>
              <a:rPr lang="en-US" altLang="zh-CN" b="1" dirty="0">
                <a:latin typeface="Century Schoolbook" pitchFamily="18" charset="0"/>
                <a:ea typeface="+mj-ea"/>
              </a:rPr>
              <a:t>X</a:t>
            </a:r>
            <a:r>
              <a:rPr lang="zh-CN" altLang="en-US" b="1" dirty="0">
                <a:latin typeface="Century Schoolbook" pitchFamily="18" charset="0"/>
                <a:ea typeface="+mj-ea"/>
              </a:rPr>
              <a:t>中各随机变量统计独立</a:t>
            </a:r>
            <a:r>
              <a:rPr lang="zh-CN" altLang="en-US" b="1" dirty="0" smtClean="0">
                <a:latin typeface="Century Schoolbook" pitchFamily="18" charset="0"/>
                <a:ea typeface="+mj-ea"/>
              </a:rPr>
              <a:t>。每个</a:t>
            </a:r>
            <a:r>
              <a:rPr lang="zh-CN" altLang="en-US" b="1" dirty="0">
                <a:latin typeface="Century Schoolbook" pitchFamily="18" charset="0"/>
                <a:ea typeface="+mj-ea"/>
              </a:rPr>
              <a:t>随机变量</a:t>
            </a:r>
            <a:r>
              <a:rPr lang="en-US" altLang="zh-CN" b="1" dirty="0">
                <a:latin typeface="Century Schoolbook" pitchFamily="18" charset="0"/>
                <a:ea typeface="+mj-ea"/>
              </a:rPr>
              <a:t>x</a:t>
            </a:r>
            <a:r>
              <a:rPr lang="en-US" altLang="zh-CN" b="1" baseline="-25000" dirty="0">
                <a:latin typeface="Century Schoolbook" pitchFamily="18" charset="0"/>
                <a:ea typeface="+mj-ea"/>
              </a:rPr>
              <a:t>i</a:t>
            </a:r>
            <a:r>
              <a:rPr lang="zh-CN" altLang="en-US" b="1" dirty="0">
                <a:latin typeface="Century Schoolbook" pitchFamily="18" charset="0"/>
                <a:ea typeface="+mj-ea"/>
              </a:rPr>
              <a:t>取值于同一概率空间</a:t>
            </a:r>
            <a:r>
              <a:rPr lang="zh-CN" altLang="en-US" b="1" dirty="0" smtClean="0">
                <a:latin typeface="Century Schoolbook" pitchFamily="18" charset="0"/>
                <a:ea typeface="+mj-ea"/>
              </a:rPr>
              <a:t>。每</a:t>
            </a:r>
            <a:r>
              <a:rPr lang="en-US" altLang="zh-CN" b="1" dirty="0">
                <a:latin typeface="Century Schoolbook" pitchFamily="18" charset="0"/>
                <a:ea typeface="+mj-ea"/>
              </a:rPr>
              <a:t>N</a:t>
            </a:r>
            <a:r>
              <a:rPr lang="zh-CN" altLang="en-US" b="1" dirty="0">
                <a:latin typeface="Century Schoolbook" pitchFamily="18" charset="0"/>
                <a:ea typeface="+mj-ea"/>
              </a:rPr>
              <a:t>个符号构成一组，等效为一个新的信源</a:t>
            </a:r>
          </a:p>
        </p:txBody>
      </p:sp>
      <p:sp>
        <p:nvSpPr>
          <p:cNvPr id="124934" name="Rectangle 6"/>
          <p:cNvSpPr>
            <a:spLocks noChangeArrowheads="1"/>
          </p:cNvSpPr>
          <p:nvPr/>
        </p:nvSpPr>
        <p:spPr bwMode="auto">
          <a:xfrm>
            <a:off x="611560" y="1323330"/>
            <a:ext cx="720725" cy="863600"/>
          </a:xfrm>
          <a:prstGeom prst="rect">
            <a:avLst/>
          </a:prstGeom>
          <a:ln>
            <a:headEnd/>
            <a:tailEnd type="none" w="lg" len="lg"/>
          </a:ln>
        </p:spPr>
        <p:style>
          <a:lnRef idx="0">
            <a:schemeClr val="accent1"/>
          </a:lnRef>
          <a:fillRef idx="3">
            <a:schemeClr val="accent1"/>
          </a:fillRef>
          <a:effectRef idx="3">
            <a:schemeClr val="accent1"/>
          </a:effectRef>
          <a:fontRef idx="minor">
            <a:schemeClr val="lt1"/>
          </a:fontRef>
        </p:style>
        <p:txBody>
          <a:bodyPr wrap="none" anchor="ctr"/>
          <a:lstStyle/>
          <a:p>
            <a:pPr algn="ctr"/>
            <a:r>
              <a:rPr lang="zh-CN" altLang="en-US" sz="2000" b="1">
                <a:latin typeface="Century Schoolbook" pitchFamily="18" charset="0"/>
                <a:ea typeface="+mj-ea"/>
              </a:rPr>
              <a:t>随机</a:t>
            </a:r>
          </a:p>
          <a:p>
            <a:pPr algn="ctr"/>
            <a:r>
              <a:rPr lang="zh-CN" altLang="en-US" sz="2000" b="1">
                <a:latin typeface="Century Schoolbook" pitchFamily="18" charset="0"/>
                <a:ea typeface="+mj-ea"/>
              </a:rPr>
              <a:t>变量</a:t>
            </a:r>
          </a:p>
        </p:txBody>
      </p:sp>
      <p:sp>
        <p:nvSpPr>
          <p:cNvPr id="124935" name="Rectangle 7"/>
          <p:cNvSpPr>
            <a:spLocks noChangeArrowheads="1"/>
          </p:cNvSpPr>
          <p:nvPr/>
        </p:nvSpPr>
        <p:spPr bwMode="auto">
          <a:xfrm>
            <a:off x="1548185" y="1323330"/>
            <a:ext cx="3598862" cy="360363"/>
          </a:xfrm>
          <a:prstGeom prst="rect">
            <a:avLst/>
          </a:prstGeom>
          <a:ln>
            <a:headEnd/>
            <a:tailEnd type="none" w="lg" len="lg"/>
          </a:ln>
        </p:spPr>
        <p:style>
          <a:lnRef idx="0">
            <a:schemeClr val="accent2"/>
          </a:lnRef>
          <a:fillRef idx="3">
            <a:schemeClr val="accent2"/>
          </a:fillRef>
          <a:effectRef idx="3">
            <a:schemeClr val="accent2"/>
          </a:effectRef>
          <a:fontRef idx="minor">
            <a:schemeClr val="lt1"/>
          </a:fontRef>
        </p:style>
        <p:txBody>
          <a:bodyPr wrap="none" anchor="ctr"/>
          <a:lstStyle/>
          <a:p>
            <a:pPr algn="ctr"/>
            <a:r>
              <a:rPr lang="zh-CN" altLang="en-US" sz="2000" b="1" dirty="0">
                <a:latin typeface="Century Schoolbook" pitchFamily="18" charset="0"/>
                <a:ea typeface="+mj-ea"/>
              </a:rPr>
              <a:t>离散信源</a:t>
            </a:r>
            <a:r>
              <a:rPr lang="zh-CN" altLang="en-US" b="1" dirty="0">
                <a:latin typeface="Century Schoolbook" pitchFamily="18" charset="0"/>
                <a:ea typeface="+mj-ea"/>
              </a:rPr>
              <a:t>：可能输出的消息数有限</a:t>
            </a:r>
          </a:p>
        </p:txBody>
      </p:sp>
      <p:sp>
        <p:nvSpPr>
          <p:cNvPr id="124936" name="Rectangle 8"/>
          <p:cNvSpPr>
            <a:spLocks noChangeArrowheads="1"/>
          </p:cNvSpPr>
          <p:nvPr/>
        </p:nvSpPr>
        <p:spPr bwMode="auto">
          <a:xfrm>
            <a:off x="1548184" y="1828155"/>
            <a:ext cx="5184055" cy="360363"/>
          </a:xfrm>
          <a:prstGeom prst="rect">
            <a:avLst/>
          </a:prstGeom>
          <a:ln>
            <a:headEnd/>
            <a:tailEnd type="none" w="lg" len="lg"/>
          </a:ln>
        </p:spPr>
        <p:style>
          <a:lnRef idx="0">
            <a:schemeClr val="accent2"/>
          </a:lnRef>
          <a:fillRef idx="3">
            <a:schemeClr val="accent2"/>
          </a:fillRef>
          <a:effectRef idx="3">
            <a:schemeClr val="accent2"/>
          </a:effectRef>
          <a:fontRef idx="minor">
            <a:schemeClr val="lt1"/>
          </a:fontRef>
        </p:style>
        <p:txBody>
          <a:bodyPr wrap="none" anchor="ctr"/>
          <a:lstStyle/>
          <a:p>
            <a:pPr algn="ctr"/>
            <a:r>
              <a:rPr lang="zh-CN" altLang="en-US" sz="2000" b="1" dirty="0">
                <a:latin typeface="Century Schoolbook" pitchFamily="18" charset="0"/>
                <a:ea typeface="+mj-ea"/>
              </a:rPr>
              <a:t>连续信源</a:t>
            </a:r>
            <a:r>
              <a:rPr lang="zh-CN" altLang="en-US" b="1" dirty="0">
                <a:latin typeface="Century Schoolbook" pitchFamily="18" charset="0"/>
                <a:ea typeface="+mj-ea"/>
              </a:rPr>
              <a:t>：可能输出的消息数是无限的或不可数的</a:t>
            </a:r>
          </a:p>
        </p:txBody>
      </p:sp>
      <p:sp>
        <p:nvSpPr>
          <p:cNvPr id="124937" name="Rectangle 9"/>
          <p:cNvSpPr>
            <a:spLocks noChangeArrowheads="1"/>
          </p:cNvSpPr>
          <p:nvPr/>
        </p:nvSpPr>
        <p:spPr bwMode="auto">
          <a:xfrm>
            <a:off x="1549400" y="2708920"/>
            <a:ext cx="935038" cy="790575"/>
          </a:xfrm>
          <a:prstGeom prst="rect">
            <a:avLst/>
          </a:prstGeom>
          <a:ln>
            <a:headEnd/>
            <a:tailEnd type="none" w="lg" len="lg"/>
          </a:ln>
        </p:spPr>
        <p:style>
          <a:lnRef idx="1">
            <a:schemeClr val="accent5"/>
          </a:lnRef>
          <a:fillRef idx="2">
            <a:schemeClr val="accent5"/>
          </a:fillRef>
          <a:effectRef idx="1">
            <a:schemeClr val="accent5"/>
          </a:effectRef>
          <a:fontRef idx="minor">
            <a:schemeClr val="dk1"/>
          </a:fontRef>
        </p:style>
        <p:txBody>
          <a:bodyPr wrap="none" anchor="ctr"/>
          <a:lstStyle/>
          <a:p>
            <a:pPr algn="ctr"/>
            <a:r>
              <a:rPr lang="zh-CN" altLang="en-US" sz="2000" b="1" dirty="0">
                <a:latin typeface="Century Schoolbook" pitchFamily="18" charset="0"/>
                <a:ea typeface="+mj-ea"/>
              </a:rPr>
              <a:t>非平稳</a:t>
            </a:r>
          </a:p>
          <a:p>
            <a:pPr algn="ctr"/>
            <a:r>
              <a:rPr lang="zh-CN" altLang="en-US" sz="2000" b="1" dirty="0">
                <a:latin typeface="Century Schoolbook" pitchFamily="18" charset="0"/>
                <a:ea typeface="+mj-ea"/>
              </a:rPr>
              <a:t>信源</a:t>
            </a:r>
          </a:p>
        </p:txBody>
      </p:sp>
      <p:sp>
        <p:nvSpPr>
          <p:cNvPr id="124938" name="Rectangle 10"/>
          <p:cNvSpPr>
            <a:spLocks noChangeArrowheads="1"/>
          </p:cNvSpPr>
          <p:nvPr/>
        </p:nvSpPr>
        <p:spPr bwMode="auto">
          <a:xfrm>
            <a:off x="1547813" y="3788717"/>
            <a:ext cx="935037" cy="792163"/>
          </a:xfrm>
          <a:prstGeom prst="rect">
            <a:avLst/>
          </a:prstGeom>
          <a:ln>
            <a:headEnd/>
            <a:tailEnd type="none" w="lg" len="lg"/>
          </a:ln>
        </p:spPr>
        <p:style>
          <a:lnRef idx="0">
            <a:schemeClr val="accent4"/>
          </a:lnRef>
          <a:fillRef idx="3">
            <a:schemeClr val="accent4"/>
          </a:fillRef>
          <a:effectRef idx="3">
            <a:schemeClr val="accent4"/>
          </a:effectRef>
          <a:fontRef idx="minor">
            <a:schemeClr val="lt1"/>
          </a:fontRef>
        </p:style>
        <p:txBody>
          <a:bodyPr wrap="none" anchor="ctr"/>
          <a:lstStyle/>
          <a:p>
            <a:pPr algn="ctr"/>
            <a:r>
              <a:rPr lang="zh-CN" altLang="en-US" sz="2000" b="1" dirty="0">
                <a:latin typeface="Century Schoolbook" pitchFamily="18" charset="0"/>
                <a:ea typeface="+mj-ea"/>
              </a:rPr>
              <a:t>平稳</a:t>
            </a:r>
          </a:p>
          <a:p>
            <a:pPr algn="ctr"/>
            <a:r>
              <a:rPr lang="zh-CN" altLang="en-US" sz="2000" b="1" dirty="0">
                <a:latin typeface="Century Schoolbook" pitchFamily="18" charset="0"/>
                <a:ea typeface="+mj-ea"/>
              </a:rPr>
              <a:t>信源</a:t>
            </a:r>
          </a:p>
        </p:txBody>
      </p:sp>
      <p:sp>
        <p:nvSpPr>
          <p:cNvPr id="124939" name="Rectangle 11"/>
          <p:cNvSpPr>
            <a:spLocks noChangeArrowheads="1"/>
          </p:cNvSpPr>
          <p:nvPr/>
        </p:nvSpPr>
        <p:spPr bwMode="auto">
          <a:xfrm>
            <a:off x="2555875" y="4423023"/>
            <a:ext cx="1655763" cy="360362"/>
          </a:xfrm>
          <a:prstGeom prst="rect">
            <a:avLst/>
          </a:prstGeom>
          <a:ln>
            <a:headEnd/>
            <a:tailEnd type="none" w="lg" len="lg"/>
          </a:ln>
        </p:spPr>
        <p:style>
          <a:lnRef idx="0">
            <a:schemeClr val="accent4"/>
          </a:lnRef>
          <a:fillRef idx="3">
            <a:schemeClr val="accent4"/>
          </a:fillRef>
          <a:effectRef idx="3">
            <a:schemeClr val="accent4"/>
          </a:effectRef>
          <a:fontRef idx="minor">
            <a:schemeClr val="lt1"/>
          </a:fontRef>
        </p:style>
        <p:txBody>
          <a:bodyPr wrap="none" anchor="ctr"/>
          <a:lstStyle/>
          <a:p>
            <a:pPr algn="ctr"/>
            <a:r>
              <a:rPr lang="zh-CN" altLang="en-US" b="1" dirty="0">
                <a:latin typeface="Century Schoolbook" pitchFamily="18" charset="0"/>
                <a:ea typeface="+mj-ea"/>
              </a:rPr>
              <a:t>连续平稳信源</a:t>
            </a:r>
          </a:p>
        </p:txBody>
      </p:sp>
      <p:sp>
        <p:nvSpPr>
          <p:cNvPr id="124940" name="Rectangle 12"/>
          <p:cNvSpPr>
            <a:spLocks noChangeArrowheads="1"/>
          </p:cNvSpPr>
          <p:nvPr/>
        </p:nvSpPr>
        <p:spPr bwMode="auto">
          <a:xfrm>
            <a:off x="2555874" y="3572520"/>
            <a:ext cx="6408613" cy="576263"/>
          </a:xfrm>
          <a:prstGeom prst="rect">
            <a:avLst/>
          </a:prstGeom>
          <a:ln>
            <a:headEnd/>
            <a:tailEnd type="none" w="lg" len="lg"/>
          </a:ln>
        </p:spPr>
        <p:style>
          <a:lnRef idx="0">
            <a:schemeClr val="accent4"/>
          </a:lnRef>
          <a:fillRef idx="3">
            <a:schemeClr val="accent4"/>
          </a:fillRef>
          <a:effectRef idx="3">
            <a:schemeClr val="accent4"/>
          </a:effectRef>
          <a:fontRef idx="minor">
            <a:schemeClr val="lt1"/>
          </a:fontRef>
        </p:style>
        <p:txBody>
          <a:bodyPr wrap="none" anchor="ctr"/>
          <a:lstStyle/>
          <a:p>
            <a:pPr algn="r"/>
            <a:r>
              <a:rPr lang="zh-CN" altLang="en-US" b="1" dirty="0">
                <a:latin typeface="Century Schoolbook" pitchFamily="18" charset="0"/>
                <a:ea typeface="+mj-ea"/>
              </a:rPr>
              <a:t>离散平稳信源：</a:t>
            </a:r>
            <a:r>
              <a:rPr lang="zh-CN" altLang="en-US" b="1" dirty="0" smtClean="0">
                <a:latin typeface="Century Schoolbook" pitchFamily="18" charset="0"/>
                <a:ea typeface="+mj-ea"/>
              </a:rPr>
              <a:t>输出随机序列</a:t>
            </a:r>
            <a:r>
              <a:rPr lang="en-US" altLang="zh-CN" b="1" dirty="0">
                <a:latin typeface="Century Schoolbook" pitchFamily="18" charset="0"/>
                <a:ea typeface="+mj-ea"/>
              </a:rPr>
              <a:t>X</a:t>
            </a:r>
            <a:r>
              <a:rPr lang="zh-CN" altLang="en-US" b="1" dirty="0">
                <a:latin typeface="Century Schoolbook" pitchFamily="18" charset="0"/>
                <a:ea typeface="+mj-ea"/>
              </a:rPr>
              <a:t>中每个随机变量取值是</a:t>
            </a:r>
            <a:r>
              <a:rPr lang="zh-CN" altLang="en-US" b="1" dirty="0" smtClean="0">
                <a:latin typeface="Century Schoolbook" pitchFamily="18" charset="0"/>
                <a:ea typeface="+mj-ea"/>
              </a:rPr>
              <a:t>离散，</a:t>
            </a:r>
            <a:endParaRPr lang="zh-CN" altLang="en-US" b="1" dirty="0">
              <a:latin typeface="Century Schoolbook" pitchFamily="18" charset="0"/>
              <a:ea typeface="+mj-ea"/>
            </a:endParaRPr>
          </a:p>
          <a:p>
            <a:pPr algn="r"/>
            <a:r>
              <a:rPr lang="zh-CN" altLang="en-US" b="1" dirty="0">
                <a:latin typeface="Century Schoolbook" pitchFamily="18" charset="0"/>
                <a:ea typeface="+mj-ea"/>
              </a:rPr>
              <a:t>并且随机矢量</a:t>
            </a:r>
            <a:r>
              <a:rPr lang="en-US" altLang="zh-CN" b="1" dirty="0">
                <a:latin typeface="Century Schoolbook" pitchFamily="18" charset="0"/>
                <a:ea typeface="+mj-ea"/>
              </a:rPr>
              <a:t>X</a:t>
            </a:r>
            <a:r>
              <a:rPr lang="zh-CN" altLang="en-US" b="1" dirty="0">
                <a:latin typeface="Century Schoolbook" pitchFamily="18" charset="0"/>
                <a:ea typeface="+mj-ea"/>
              </a:rPr>
              <a:t>的各维概率分布不随时间平移而改变</a:t>
            </a:r>
          </a:p>
        </p:txBody>
      </p:sp>
      <p:sp>
        <p:nvSpPr>
          <p:cNvPr id="124941" name="Rectangle 13"/>
          <p:cNvSpPr>
            <a:spLocks noChangeArrowheads="1"/>
          </p:cNvSpPr>
          <p:nvPr/>
        </p:nvSpPr>
        <p:spPr bwMode="auto">
          <a:xfrm>
            <a:off x="4586288" y="5661248"/>
            <a:ext cx="4378200" cy="863600"/>
          </a:xfrm>
          <a:prstGeom prst="rect">
            <a:avLst/>
          </a:prstGeom>
          <a:ln>
            <a:headEnd/>
            <a:tailEnd type="none" w="lg" len="lg"/>
          </a:ln>
        </p:spPr>
        <p:style>
          <a:lnRef idx="1">
            <a:schemeClr val="accent4"/>
          </a:lnRef>
          <a:fillRef idx="2">
            <a:schemeClr val="accent4"/>
          </a:fillRef>
          <a:effectRef idx="1">
            <a:schemeClr val="accent4"/>
          </a:effectRef>
          <a:fontRef idx="minor">
            <a:schemeClr val="dk1"/>
          </a:fontRef>
        </p:style>
        <p:txBody>
          <a:bodyPr wrap="square" anchor="ctr"/>
          <a:lstStyle/>
          <a:p>
            <a:r>
              <a:rPr lang="zh-CN" altLang="en-US" b="1" dirty="0">
                <a:latin typeface="Century Schoolbook" pitchFamily="18" charset="0"/>
                <a:ea typeface="+mj-ea"/>
              </a:rPr>
              <a:t>有限记忆信源</a:t>
            </a:r>
            <a:r>
              <a:rPr lang="zh-CN" altLang="en-US" sz="1600" b="1" dirty="0">
                <a:latin typeface="Century Schoolbook" pitchFamily="18" charset="0"/>
                <a:ea typeface="+mj-ea"/>
              </a:rPr>
              <a:t>：</a:t>
            </a:r>
            <a:r>
              <a:rPr lang="zh-CN" altLang="en-US" b="1" dirty="0">
                <a:latin typeface="Century Schoolbook" pitchFamily="18" charset="0"/>
                <a:ea typeface="+mj-ea"/>
              </a:rPr>
              <a:t>输出的平稳</a:t>
            </a:r>
            <a:r>
              <a:rPr lang="zh-CN" altLang="en-US" b="1" dirty="0" smtClean="0">
                <a:latin typeface="Century Schoolbook" pitchFamily="18" charset="0"/>
                <a:ea typeface="+mj-ea"/>
              </a:rPr>
              <a:t>随机序列</a:t>
            </a:r>
            <a:r>
              <a:rPr lang="en-US" altLang="zh-CN" b="1" dirty="0" smtClean="0">
                <a:latin typeface="Century Schoolbook" pitchFamily="18" charset="0"/>
                <a:ea typeface="+mj-ea"/>
              </a:rPr>
              <a:t>X</a:t>
            </a:r>
            <a:r>
              <a:rPr lang="zh-CN" altLang="en-US" b="1" dirty="0">
                <a:latin typeface="Century Schoolbook" pitchFamily="18" charset="0"/>
                <a:ea typeface="+mj-ea"/>
              </a:rPr>
              <a:t>中各随机变量之间</a:t>
            </a:r>
            <a:r>
              <a:rPr lang="zh-CN" altLang="en-US" b="1" dirty="0" smtClean="0">
                <a:latin typeface="Century Schoolbook" pitchFamily="18" charset="0"/>
                <a:ea typeface="+mj-ea"/>
              </a:rPr>
              <a:t>有依赖</a:t>
            </a:r>
            <a:r>
              <a:rPr lang="zh-CN" altLang="en-US" b="1" dirty="0">
                <a:latin typeface="Century Schoolbook" pitchFamily="18" charset="0"/>
                <a:ea typeface="+mj-ea"/>
              </a:rPr>
              <a:t>关系，但记忆长度有限</a:t>
            </a:r>
          </a:p>
        </p:txBody>
      </p:sp>
      <p:sp>
        <p:nvSpPr>
          <p:cNvPr id="124942" name="Rectangle 14"/>
          <p:cNvSpPr>
            <a:spLocks noChangeArrowheads="1"/>
          </p:cNvSpPr>
          <p:nvPr/>
        </p:nvSpPr>
        <p:spPr bwMode="auto">
          <a:xfrm>
            <a:off x="2555875" y="2708920"/>
            <a:ext cx="6408613" cy="576263"/>
          </a:xfrm>
          <a:prstGeom prst="rect">
            <a:avLst/>
          </a:prstGeom>
          <a:ln>
            <a:headEnd/>
            <a:tailEnd type="none" w="lg" len="lg"/>
          </a:ln>
        </p:spPr>
        <p:style>
          <a:lnRef idx="1">
            <a:schemeClr val="accent5"/>
          </a:lnRef>
          <a:fillRef idx="2">
            <a:schemeClr val="accent5"/>
          </a:fillRef>
          <a:effectRef idx="1">
            <a:schemeClr val="accent5"/>
          </a:effectRef>
          <a:fontRef idx="minor">
            <a:schemeClr val="dk1"/>
          </a:fontRef>
        </p:style>
        <p:txBody>
          <a:bodyPr wrap="none" anchor="ctr"/>
          <a:lstStyle/>
          <a:p>
            <a:pPr algn="r"/>
            <a:r>
              <a:rPr lang="zh-CN" altLang="en-US" b="1" dirty="0">
                <a:latin typeface="Century Schoolbook" pitchFamily="18" charset="0"/>
                <a:ea typeface="+mj-ea"/>
              </a:rPr>
              <a:t>马尔可夫信源</a:t>
            </a:r>
            <a:r>
              <a:rPr lang="zh-CN" altLang="en-US" sz="1600" b="1" dirty="0">
                <a:latin typeface="Century Schoolbook" pitchFamily="18" charset="0"/>
                <a:ea typeface="+mj-ea"/>
              </a:rPr>
              <a:t>：</a:t>
            </a:r>
            <a:r>
              <a:rPr lang="zh-CN" altLang="en-US" b="1" dirty="0">
                <a:latin typeface="Century Schoolbook" pitchFamily="18" charset="0"/>
                <a:ea typeface="+mj-ea"/>
              </a:rPr>
              <a:t>输出的随机序列</a:t>
            </a:r>
            <a:r>
              <a:rPr lang="en-US" altLang="zh-CN" b="1" dirty="0">
                <a:latin typeface="Century Schoolbook" pitchFamily="18" charset="0"/>
                <a:ea typeface="+mj-ea"/>
              </a:rPr>
              <a:t>X</a:t>
            </a:r>
            <a:r>
              <a:rPr lang="zh-CN" altLang="en-US" b="1" dirty="0">
                <a:latin typeface="Century Schoolbook" pitchFamily="18" charset="0"/>
                <a:ea typeface="+mj-ea"/>
              </a:rPr>
              <a:t>中各随机变量之间有依赖关系</a:t>
            </a:r>
          </a:p>
          <a:p>
            <a:pPr algn="r"/>
            <a:r>
              <a:rPr lang="zh-CN" altLang="en-US" b="1" dirty="0">
                <a:latin typeface="Century Schoolbook" pitchFamily="18" charset="0"/>
                <a:ea typeface="+mj-ea"/>
              </a:rPr>
              <a:t>，但记忆长度有限，并满足马尔可夫链的条件式</a:t>
            </a:r>
          </a:p>
        </p:txBody>
      </p:sp>
      <p:sp>
        <p:nvSpPr>
          <p:cNvPr id="124943" name="Rectangle 15"/>
          <p:cNvSpPr>
            <a:spLocks noChangeArrowheads="1"/>
          </p:cNvSpPr>
          <p:nvPr/>
        </p:nvSpPr>
        <p:spPr bwMode="auto">
          <a:xfrm>
            <a:off x="625475" y="3170883"/>
            <a:ext cx="720725" cy="863600"/>
          </a:xfrm>
          <a:prstGeom prst="rect">
            <a:avLst/>
          </a:prstGeom>
          <a:ln>
            <a:headEnd/>
            <a:tailEnd type="none" w="lg" len="lg"/>
          </a:ln>
        </p:spPr>
        <p:style>
          <a:lnRef idx="0">
            <a:schemeClr val="accent1"/>
          </a:lnRef>
          <a:fillRef idx="3">
            <a:schemeClr val="accent1"/>
          </a:fillRef>
          <a:effectRef idx="3">
            <a:schemeClr val="accent1"/>
          </a:effectRef>
          <a:fontRef idx="minor">
            <a:schemeClr val="lt1"/>
          </a:fontRef>
        </p:style>
        <p:txBody>
          <a:bodyPr wrap="none" anchor="ctr"/>
          <a:lstStyle/>
          <a:p>
            <a:pPr algn="ctr"/>
            <a:r>
              <a:rPr lang="zh-CN" altLang="en-US" sz="2000" b="1" dirty="0">
                <a:latin typeface="Century Schoolbook" pitchFamily="18" charset="0"/>
                <a:ea typeface="+mj-ea"/>
              </a:rPr>
              <a:t>随机</a:t>
            </a:r>
          </a:p>
          <a:p>
            <a:pPr algn="ctr"/>
            <a:r>
              <a:rPr lang="zh-CN" altLang="en-US" sz="2000" b="1" dirty="0">
                <a:latin typeface="Century Schoolbook" pitchFamily="18" charset="0"/>
                <a:ea typeface="+mj-ea"/>
              </a:rPr>
              <a:t>序列</a:t>
            </a:r>
          </a:p>
        </p:txBody>
      </p:sp>
      <p:sp>
        <p:nvSpPr>
          <p:cNvPr id="124945" name="AutoShape 17"/>
          <p:cNvSpPr>
            <a:spLocks/>
          </p:cNvSpPr>
          <p:nvPr/>
        </p:nvSpPr>
        <p:spPr bwMode="auto">
          <a:xfrm>
            <a:off x="1302122" y="1424930"/>
            <a:ext cx="215900" cy="696913"/>
          </a:xfrm>
          <a:prstGeom prst="leftBrace">
            <a:avLst>
              <a:gd name="adj1" fmla="val 26900"/>
              <a:gd name="adj2" fmla="val 50000"/>
            </a:avLst>
          </a:prstGeom>
          <a:noFill/>
          <a:ln w="28575">
            <a:solidFill>
              <a:schemeClr val="tx1"/>
            </a:solidFill>
            <a:round/>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Century Schoolbook" pitchFamily="18" charset="0"/>
              <a:ea typeface="+mj-ea"/>
            </a:endParaRPr>
          </a:p>
        </p:txBody>
      </p:sp>
      <p:sp>
        <p:nvSpPr>
          <p:cNvPr id="124946" name="AutoShape 18"/>
          <p:cNvSpPr>
            <a:spLocks/>
          </p:cNvSpPr>
          <p:nvPr/>
        </p:nvSpPr>
        <p:spPr bwMode="auto">
          <a:xfrm>
            <a:off x="1317625" y="3235970"/>
            <a:ext cx="215900" cy="696913"/>
          </a:xfrm>
          <a:prstGeom prst="leftBrace">
            <a:avLst>
              <a:gd name="adj1" fmla="val 26900"/>
              <a:gd name="adj2" fmla="val 50000"/>
            </a:avLst>
          </a:prstGeom>
          <a:noFill/>
          <a:ln w="28575">
            <a:solidFill>
              <a:schemeClr val="tx1"/>
            </a:solidFill>
            <a:round/>
            <a:headEn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Century Schoolbook" pitchFamily="18" charset="0"/>
              <a:ea typeface="+mj-ea"/>
            </a:endParaRPr>
          </a:p>
        </p:txBody>
      </p:sp>
      <p:sp>
        <p:nvSpPr>
          <p:cNvPr id="124947" name="Line 19"/>
          <p:cNvSpPr>
            <a:spLocks noChangeShapeType="1"/>
          </p:cNvSpPr>
          <p:nvPr/>
        </p:nvSpPr>
        <p:spPr bwMode="auto">
          <a:xfrm>
            <a:off x="2484438" y="3010545"/>
            <a:ext cx="71437"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48" name="Line 20"/>
          <p:cNvSpPr>
            <a:spLocks noChangeShapeType="1"/>
          </p:cNvSpPr>
          <p:nvPr/>
        </p:nvSpPr>
        <p:spPr bwMode="auto">
          <a:xfrm>
            <a:off x="2484438" y="3861445"/>
            <a:ext cx="71437"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49" name="Line 21"/>
          <p:cNvSpPr>
            <a:spLocks noChangeShapeType="1"/>
          </p:cNvSpPr>
          <p:nvPr/>
        </p:nvSpPr>
        <p:spPr bwMode="auto">
          <a:xfrm>
            <a:off x="2484438" y="4494460"/>
            <a:ext cx="71437"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0" name="Line 22"/>
          <p:cNvSpPr>
            <a:spLocks noChangeShapeType="1"/>
          </p:cNvSpPr>
          <p:nvPr/>
        </p:nvSpPr>
        <p:spPr bwMode="auto">
          <a:xfrm>
            <a:off x="4500563" y="5949008"/>
            <a:ext cx="71437"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1" name="Line 23"/>
          <p:cNvSpPr>
            <a:spLocks noChangeShapeType="1"/>
          </p:cNvSpPr>
          <p:nvPr/>
        </p:nvSpPr>
        <p:spPr bwMode="auto">
          <a:xfrm rot="16200000" flipH="1">
            <a:off x="3575051" y="5044132"/>
            <a:ext cx="1835150" cy="15875"/>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2" name="Line 24"/>
          <p:cNvSpPr>
            <a:spLocks noChangeShapeType="1"/>
          </p:cNvSpPr>
          <p:nvPr/>
        </p:nvSpPr>
        <p:spPr bwMode="auto">
          <a:xfrm>
            <a:off x="4500563" y="4869508"/>
            <a:ext cx="71437" cy="0"/>
          </a:xfrm>
          <a:prstGeom prst="line">
            <a:avLst/>
          </a:prstGeom>
          <a:noFill/>
          <a:ln w="38100">
            <a:solidFill>
              <a:schemeClr val="tx1"/>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3" name="Line 25"/>
          <p:cNvSpPr>
            <a:spLocks noChangeShapeType="1"/>
          </p:cNvSpPr>
          <p:nvPr/>
        </p:nvSpPr>
        <p:spPr bwMode="auto">
          <a:xfrm flipV="1">
            <a:off x="971550" y="4064645"/>
            <a:ext cx="0" cy="1008063"/>
          </a:xfrm>
          <a:prstGeom prst="line">
            <a:avLst/>
          </a:prstGeom>
          <a:noFill/>
          <a:ln w="28575">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4" name="Line 26"/>
          <p:cNvSpPr>
            <a:spLocks noChangeShapeType="1"/>
          </p:cNvSpPr>
          <p:nvPr/>
        </p:nvSpPr>
        <p:spPr bwMode="auto">
          <a:xfrm flipV="1">
            <a:off x="2843213" y="4184798"/>
            <a:ext cx="0" cy="25251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124955" name="Line 27"/>
          <p:cNvSpPr>
            <a:spLocks noChangeShapeType="1"/>
          </p:cNvSpPr>
          <p:nvPr/>
        </p:nvSpPr>
        <p:spPr bwMode="auto">
          <a:xfrm flipV="1">
            <a:off x="1978397" y="1683693"/>
            <a:ext cx="0" cy="144462"/>
          </a:xfrm>
          <a:prstGeom prst="line">
            <a:avLst/>
          </a:prstGeom>
          <a:noFill/>
          <a:ln w="190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000" b="1">
              <a:latin typeface="Century Schoolbook" pitchFamily="18" charset="0"/>
              <a:ea typeface="+mj-ea"/>
            </a:endParaRPr>
          </a:p>
        </p:txBody>
      </p:sp>
      <p:sp>
        <p:nvSpPr>
          <p:cNvPr id="2" name="灯片编号占位符 1"/>
          <p:cNvSpPr>
            <a:spLocks noGrp="1"/>
          </p:cNvSpPr>
          <p:nvPr>
            <p:ph type="sldNum" sz="quarter" idx="12"/>
          </p:nvPr>
        </p:nvSpPr>
        <p:spPr/>
        <p:txBody>
          <a:bodyPr/>
          <a:lstStyle/>
          <a:p>
            <a:fld id="{E31375A4-56A4-47D6-9801-1991572033F7}" type="slidenum">
              <a:rPr lang="en-US" smtClean="0"/>
              <a:pPr/>
              <a:t>14</a:t>
            </a:fld>
            <a:endParaRPr lang="en-US"/>
          </a:p>
        </p:txBody>
      </p:sp>
    </p:spTree>
    <p:extLst>
      <p:ext uri="{BB962C8B-B14F-4D97-AF65-F5344CB8AC3E}">
        <p14:creationId xmlns:p14="http://schemas.microsoft.com/office/powerpoint/2010/main" val="118159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3"/>
          <p:cNvSpPr>
            <a:spLocks noChangeArrowheads="1"/>
          </p:cNvSpPr>
          <p:nvPr/>
        </p:nvSpPr>
        <p:spPr bwMode="auto">
          <a:xfrm>
            <a:off x="461963" y="1460500"/>
            <a:ext cx="3511550"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4. </a:t>
            </a:r>
            <a:r>
              <a:rPr lang="zh-CN" sz="2400" b="1" dirty="0">
                <a:solidFill>
                  <a:srgbClr val="0000FF"/>
                </a:solidFill>
                <a:latin typeface="+mj-ea"/>
                <a:ea typeface="+mj-ea"/>
              </a:rPr>
              <a:t>凸函数性</a:t>
            </a:r>
          </a:p>
        </p:txBody>
      </p:sp>
      <p:sp>
        <p:nvSpPr>
          <p:cNvPr id="152580" name="Rectangle 4"/>
          <p:cNvSpPr>
            <a:spLocks noChangeArrowheads="1"/>
          </p:cNvSpPr>
          <p:nvPr/>
        </p:nvSpPr>
        <p:spPr bwMode="auto">
          <a:xfrm>
            <a:off x="2559050" y="1196752"/>
            <a:ext cx="4760913" cy="1421928"/>
          </a:xfrm>
          <a:prstGeom prst="rect">
            <a:avLst/>
          </a:prstGeom>
          <a:noFill/>
          <a:ln w="9525">
            <a:noFill/>
            <a:miter lim="800000"/>
            <a:headEnd/>
            <a:tailEnd/>
          </a:ln>
          <a:effectLst/>
        </p:spPr>
        <p:txBody>
          <a:bodyPr wrap="square">
            <a:spAutoFit/>
          </a:bodyPr>
          <a:lstStyle/>
          <a:p>
            <a:pPr>
              <a:lnSpc>
                <a:spcPct val="120000"/>
              </a:lnSpc>
            </a:pPr>
            <a:r>
              <a:rPr lang="zh-CN" altLang="zh-CN" sz="2400" b="1" dirty="0">
                <a:latin typeface="+mj-ea"/>
                <a:ea typeface="+mj-ea"/>
              </a:rPr>
              <a:t>            </a:t>
            </a:r>
            <a:r>
              <a:rPr lang="zh-CN" sz="2400" b="1" dirty="0">
                <a:latin typeface="+mj-ea"/>
                <a:ea typeface="+mj-ea"/>
              </a:rPr>
              <a:t>是谁的函数</a:t>
            </a:r>
          </a:p>
          <a:p>
            <a:pPr>
              <a:lnSpc>
                <a:spcPct val="120000"/>
              </a:lnSpc>
            </a:pPr>
            <a:r>
              <a:rPr lang="zh-CN" sz="2400" b="1" dirty="0">
                <a:latin typeface="+mj-ea"/>
                <a:ea typeface="+mj-ea"/>
              </a:rPr>
              <a:t>性质的具体内容</a:t>
            </a:r>
          </a:p>
          <a:p>
            <a:pPr>
              <a:lnSpc>
                <a:spcPct val="120000"/>
              </a:lnSpc>
            </a:pPr>
            <a:r>
              <a:rPr lang="zh-CN" sz="2400" b="1" dirty="0" smtClean="0">
                <a:latin typeface="+mj-ea"/>
                <a:ea typeface="+mj-ea"/>
              </a:rPr>
              <a:t>性质</a:t>
            </a:r>
            <a:r>
              <a:rPr lang="zh-CN" sz="2400" b="1" dirty="0">
                <a:latin typeface="+mj-ea"/>
                <a:ea typeface="+mj-ea"/>
              </a:rPr>
              <a:t>的应用</a:t>
            </a:r>
          </a:p>
        </p:txBody>
      </p:sp>
      <p:sp>
        <p:nvSpPr>
          <p:cNvPr id="152581" name="AutoShape 5"/>
          <p:cNvSpPr>
            <a:spLocks/>
          </p:cNvSpPr>
          <p:nvPr/>
        </p:nvSpPr>
        <p:spPr bwMode="auto">
          <a:xfrm>
            <a:off x="2425700" y="1083320"/>
            <a:ext cx="131763" cy="1625600"/>
          </a:xfrm>
          <a:prstGeom prst="leftBrace">
            <a:avLst>
              <a:gd name="adj1" fmla="val 102811"/>
              <a:gd name="adj2" fmla="val 50000"/>
            </a:avLst>
          </a:prstGeom>
          <a:noFill/>
          <a:ln w="25400" cmpd="sng">
            <a:solidFill>
              <a:schemeClr val="tx1"/>
            </a:solidFill>
            <a:round/>
            <a:headEnd/>
            <a:tailEnd/>
          </a:ln>
          <a:effectLst/>
        </p:spPr>
        <p:txBody>
          <a:bodyPr wrap="none" anchor="ctr"/>
          <a:lstStyle/>
          <a:p>
            <a:endParaRPr lang="zh-CN" altLang="en-US" sz="2400" b="1">
              <a:latin typeface="+mj-ea"/>
              <a:ea typeface="+mj-ea"/>
            </a:endParaRPr>
          </a:p>
        </p:txBody>
      </p:sp>
      <p:graphicFrame>
        <p:nvGraphicFramePr>
          <p:cNvPr id="152582" name="Object 6"/>
          <p:cNvGraphicFramePr>
            <a:graphicFrameLocks noChangeAspect="1"/>
          </p:cNvGraphicFramePr>
          <p:nvPr>
            <p:extLst>
              <p:ext uri="{D42A27DB-BD31-4B8C-83A1-F6EECF244321}">
                <p14:modId xmlns:p14="http://schemas.microsoft.com/office/powerpoint/2010/main" val="416509821"/>
              </p:ext>
            </p:extLst>
          </p:nvPr>
        </p:nvGraphicFramePr>
        <p:xfrm>
          <a:off x="2587625" y="1254721"/>
          <a:ext cx="1171575" cy="446087"/>
        </p:xfrm>
        <a:graphic>
          <a:graphicData uri="http://schemas.openxmlformats.org/presentationml/2006/ole">
            <mc:AlternateContent xmlns:mc="http://schemas.openxmlformats.org/markup-compatibility/2006">
              <mc:Choice xmlns:v="urn:schemas-microsoft-com:vml" Requires="v">
                <p:oleObj spid="_x0000_s186050"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srcRect/>
                      <a:stretch>
                        <a:fillRect/>
                      </a:stretch>
                    </p:blipFill>
                    <p:spPr bwMode="auto">
                      <a:xfrm>
                        <a:off x="2587625" y="1254721"/>
                        <a:ext cx="1171575"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557213" y="2863850"/>
            <a:ext cx="5810250" cy="493713"/>
            <a:chOff x="0" y="0"/>
            <a:chExt cx="3660" cy="311"/>
          </a:xfrm>
        </p:grpSpPr>
        <p:sp>
          <p:nvSpPr>
            <p:cNvPr id="152584" name="Rectangle 8"/>
            <p:cNvSpPr>
              <a:spLocks noChangeArrowheads="1"/>
            </p:cNvSpPr>
            <p:nvPr/>
          </p:nvSpPr>
          <p:spPr bwMode="auto">
            <a:xfrm>
              <a:off x="0" y="0"/>
              <a:ext cx="3660" cy="291"/>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(1)               </a:t>
              </a:r>
              <a:r>
                <a:rPr lang="zh-CN" sz="2400" b="1" dirty="0">
                  <a:solidFill>
                    <a:srgbClr val="0000FF"/>
                  </a:solidFill>
                  <a:latin typeface="+mj-ea"/>
                  <a:ea typeface="+mj-ea"/>
                </a:rPr>
                <a:t>是谁的函数</a:t>
              </a:r>
            </a:p>
          </p:txBody>
        </p:sp>
        <p:graphicFrame>
          <p:nvGraphicFramePr>
            <p:cNvPr id="152585" name="Object 9"/>
            <p:cNvGraphicFramePr>
              <a:graphicFrameLocks noChangeAspect="1"/>
            </p:cNvGraphicFramePr>
            <p:nvPr>
              <p:extLst>
                <p:ext uri="{D42A27DB-BD31-4B8C-83A1-F6EECF244321}">
                  <p14:modId xmlns:p14="http://schemas.microsoft.com/office/powerpoint/2010/main" val="3868503514"/>
                </p:ext>
              </p:extLst>
            </p:nvPr>
          </p:nvGraphicFramePr>
          <p:xfrm>
            <a:off x="396" y="30"/>
            <a:ext cx="738" cy="281"/>
          </p:xfrm>
          <a:graphic>
            <a:graphicData uri="http://schemas.openxmlformats.org/presentationml/2006/ole">
              <mc:AlternateContent xmlns:mc="http://schemas.openxmlformats.org/markup-compatibility/2006">
                <mc:Choice xmlns:v="urn:schemas-microsoft-com:vml" Requires="v">
                  <p:oleObj spid="_x0000_s186051" name="Equation" r:id="rId5" imgW="533160" imgH="203040" progId="Equation.DSMT4">
                    <p:embed/>
                  </p:oleObj>
                </mc:Choice>
                <mc:Fallback>
                  <p:oleObj name="Equation" r:id="rId5" imgW="533160" imgH="203040" progId="Equation.DSMT4">
                    <p:embed/>
                    <p:pic>
                      <p:nvPicPr>
                        <p:cNvPr id="0" name=""/>
                        <p:cNvPicPr>
                          <a:picLocks noChangeAspect="1" noChangeArrowheads="1"/>
                        </p:cNvPicPr>
                        <p:nvPr/>
                      </p:nvPicPr>
                      <p:blipFill>
                        <a:blip r:embed="rId6"/>
                        <a:srcRect/>
                        <a:stretch>
                          <a:fillRect/>
                        </a:stretch>
                      </p:blipFill>
                      <p:spPr bwMode="auto">
                        <a:xfrm>
                          <a:off x="396" y="30"/>
                          <a:ext cx="738"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52586" name="Object 10"/>
          <p:cNvGraphicFramePr>
            <a:graphicFrameLocks noChangeAspect="1"/>
          </p:cNvGraphicFramePr>
          <p:nvPr>
            <p:extLst>
              <p:ext uri="{D42A27DB-BD31-4B8C-83A1-F6EECF244321}">
                <p14:modId xmlns:p14="http://schemas.microsoft.com/office/powerpoint/2010/main" val="3787545709"/>
              </p:ext>
            </p:extLst>
          </p:nvPr>
        </p:nvGraphicFramePr>
        <p:xfrm>
          <a:off x="1255713" y="4902200"/>
          <a:ext cx="6869112" cy="1423988"/>
        </p:xfrm>
        <a:graphic>
          <a:graphicData uri="http://schemas.openxmlformats.org/presentationml/2006/ole">
            <mc:AlternateContent xmlns:mc="http://schemas.openxmlformats.org/markup-compatibility/2006">
              <mc:Choice xmlns:v="urn:schemas-microsoft-com:vml" Requires="v">
                <p:oleObj spid="_x0000_s186052" name="Equation" r:id="rId7" imgW="3124080" imgH="647640" progId="Equation.DSMT4">
                  <p:embed/>
                </p:oleObj>
              </mc:Choice>
              <mc:Fallback>
                <p:oleObj name="Equation" r:id="rId7" imgW="3124080" imgH="647640" progId="Equation.DSMT4">
                  <p:embed/>
                  <p:pic>
                    <p:nvPicPr>
                      <p:cNvPr id="0" name=""/>
                      <p:cNvPicPr>
                        <a:picLocks noChangeAspect="1" noChangeArrowheads="1"/>
                      </p:cNvPicPr>
                      <p:nvPr/>
                    </p:nvPicPr>
                    <p:blipFill>
                      <a:blip r:embed="rId8"/>
                      <a:srcRect/>
                      <a:stretch>
                        <a:fillRect/>
                      </a:stretch>
                    </p:blipFill>
                    <p:spPr bwMode="auto">
                      <a:xfrm>
                        <a:off x="1255713" y="4902200"/>
                        <a:ext cx="6869112" cy="14239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1"/>
          <p:cNvGrpSpPr>
            <a:grpSpLocks/>
          </p:cNvGrpSpPr>
          <p:nvPr/>
        </p:nvGrpSpPr>
        <p:grpSpPr bwMode="auto">
          <a:xfrm>
            <a:off x="815977" y="3354388"/>
            <a:ext cx="7588250" cy="1611313"/>
            <a:chOff x="401" y="0"/>
            <a:chExt cx="4780" cy="1015"/>
          </a:xfrm>
        </p:grpSpPr>
        <p:grpSp>
          <p:nvGrpSpPr>
            <p:cNvPr id="4" name="Group 12"/>
            <p:cNvGrpSpPr>
              <a:grpSpLocks/>
            </p:cNvGrpSpPr>
            <p:nvPr/>
          </p:nvGrpSpPr>
          <p:grpSpPr bwMode="auto">
            <a:xfrm>
              <a:off x="401" y="0"/>
              <a:ext cx="4780" cy="1015"/>
              <a:chOff x="401" y="0"/>
              <a:chExt cx="4780" cy="1015"/>
            </a:xfrm>
          </p:grpSpPr>
          <p:sp>
            <p:nvSpPr>
              <p:cNvPr id="152589" name="Rectangle 13"/>
              <p:cNvSpPr>
                <a:spLocks noChangeArrowheads="1"/>
              </p:cNvSpPr>
              <p:nvPr/>
            </p:nvSpPr>
            <p:spPr bwMode="auto">
              <a:xfrm>
                <a:off x="401" y="0"/>
                <a:ext cx="4780" cy="291"/>
              </a:xfrm>
              <a:prstGeom prst="rect">
                <a:avLst/>
              </a:prstGeom>
              <a:noFill/>
              <a:ln w="9525">
                <a:noFill/>
                <a:miter lim="800000"/>
                <a:headEnd/>
                <a:tailEnd/>
              </a:ln>
              <a:effectLst/>
            </p:spPr>
            <p:txBody>
              <a:bodyPr>
                <a:spAutoFit/>
              </a:bodyPr>
              <a:lstStyle/>
              <a:p>
                <a:r>
                  <a:rPr lang="zh-CN" sz="2400" b="1">
                    <a:latin typeface="+mj-ea"/>
                    <a:ea typeface="+mj-ea"/>
                  </a:rPr>
                  <a:t>根据平均互信息量的第二种形式，有：</a:t>
                </a:r>
              </a:p>
            </p:txBody>
          </p:sp>
          <p:graphicFrame>
            <p:nvGraphicFramePr>
              <p:cNvPr id="152590" name="Object 14"/>
              <p:cNvGraphicFramePr>
                <a:graphicFrameLocks noChangeAspect="1"/>
              </p:cNvGraphicFramePr>
              <p:nvPr>
                <p:extLst>
                  <p:ext uri="{D42A27DB-BD31-4B8C-83A1-F6EECF244321}">
                    <p14:modId xmlns:p14="http://schemas.microsoft.com/office/powerpoint/2010/main" val="1868649485"/>
                  </p:ext>
                </p:extLst>
              </p:nvPr>
            </p:nvGraphicFramePr>
            <p:xfrm>
              <a:off x="444" y="365"/>
              <a:ext cx="3321" cy="650"/>
            </p:xfrm>
            <a:graphic>
              <a:graphicData uri="http://schemas.openxmlformats.org/presentationml/2006/ole">
                <mc:AlternateContent xmlns:mc="http://schemas.openxmlformats.org/markup-compatibility/2006">
                  <mc:Choice xmlns:v="urn:schemas-microsoft-com:vml" Requires="v">
                    <p:oleObj spid="_x0000_s186053" name="Equation" r:id="rId9" imgW="2463480" imgH="469800" progId="Equation.DSMT4">
                      <p:embed/>
                    </p:oleObj>
                  </mc:Choice>
                  <mc:Fallback>
                    <p:oleObj name="Equation" r:id="rId9" imgW="2463480" imgH="469800" progId="Equation.DSMT4">
                      <p:embed/>
                      <p:pic>
                        <p:nvPicPr>
                          <p:cNvPr id="0" name=""/>
                          <p:cNvPicPr>
                            <a:picLocks noChangeAspect="1" noChangeArrowheads="1"/>
                          </p:cNvPicPr>
                          <p:nvPr/>
                        </p:nvPicPr>
                        <p:blipFill>
                          <a:blip r:embed="rId10"/>
                          <a:srcRect/>
                          <a:stretch>
                            <a:fillRect/>
                          </a:stretch>
                        </p:blipFill>
                        <p:spPr bwMode="auto">
                          <a:xfrm>
                            <a:off x="444" y="365"/>
                            <a:ext cx="3321" cy="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2591" name="Rectangle 15"/>
            <p:cNvSpPr>
              <a:spLocks noChangeArrowheads="1"/>
            </p:cNvSpPr>
            <p:nvPr/>
          </p:nvSpPr>
          <p:spPr bwMode="auto">
            <a:xfrm>
              <a:off x="3810" y="501"/>
              <a:ext cx="1361" cy="291"/>
            </a:xfrm>
            <a:prstGeom prst="rect">
              <a:avLst/>
            </a:prstGeom>
            <a:noFill/>
            <a:ln w="9525">
              <a:noFill/>
              <a:miter lim="800000"/>
              <a:headEnd/>
              <a:tailEnd/>
            </a:ln>
            <a:effectLst/>
          </p:spPr>
          <p:txBody>
            <a:bodyPr wrap="square">
              <a:spAutoFit/>
            </a:bodyPr>
            <a:lstStyle/>
            <a:p>
              <a:r>
                <a:rPr lang="zh-CN" sz="2400" b="1" dirty="0">
                  <a:latin typeface="+mj-ea"/>
                  <a:ea typeface="+mj-ea"/>
                </a:rPr>
                <a:t>站在信源端</a:t>
              </a:r>
            </a:p>
          </p:txBody>
        </p:sp>
      </p:grpSp>
      <p:sp>
        <p:nvSpPr>
          <p:cNvPr id="18" name="标题 17"/>
          <p:cNvSpPr>
            <a:spLocks noGrp="1"/>
          </p:cNvSpPr>
          <p:nvPr>
            <p:ph type="title"/>
          </p:nvPr>
        </p:nvSpPr>
        <p:spPr/>
        <p:txBody>
          <a:bodyPr/>
          <a:lstStyle/>
          <a:p>
            <a:r>
              <a:rPr lang="zh-CN" altLang="en-US" dirty="0" smtClean="0"/>
              <a:t>平均互信息的性质（续）</a:t>
            </a:r>
            <a:endParaRPr lang="zh-CN" altLang="en-US" dirty="0"/>
          </a:p>
        </p:txBody>
      </p:sp>
      <p:sp>
        <p:nvSpPr>
          <p:cNvPr id="17" name="灯片编号占位符 6"/>
          <p:cNvSpPr>
            <a:spLocks noGrp="1"/>
          </p:cNvSpPr>
          <p:nvPr>
            <p:ph type="sldNum" sz="quarter" idx="12"/>
          </p:nvPr>
        </p:nvSpPr>
        <p:spPr/>
        <p:txBody>
          <a:bodyPr/>
          <a:lstStyle/>
          <a:p>
            <a:fld id="{AF808B1E-F19B-416D-A71D-0D0C310BF82A}" type="slidenum">
              <a:rPr lang="zh-CN" altLang="en-US" smtClean="0"/>
              <a:pPr/>
              <a:t>140</a:t>
            </a:fld>
            <a:endParaRPr lang="en-US" altLang="zh-CN" dirty="0"/>
          </a:p>
        </p:txBody>
      </p:sp>
    </p:spTree>
    <p:extLst>
      <p:ext uri="{BB962C8B-B14F-4D97-AF65-F5344CB8AC3E}">
        <p14:creationId xmlns:p14="http://schemas.microsoft.com/office/powerpoint/2010/main" val="40921320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2586"/>
                                        </p:tgtEl>
                                        <p:attrNameLst>
                                          <p:attrName>style.visibility</p:attrName>
                                        </p:attrNameLst>
                                      </p:cBhvr>
                                      <p:to>
                                        <p:strVal val="visible"/>
                                      </p:to>
                                    </p:set>
                                    <p:animEffect transition="in" filter="wipe(left)">
                                      <p:cBhvr>
                                        <p:cTn id="17" dur="1000"/>
                                        <p:tgtEl>
                                          <p:spTgt spid="1525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03" name="Object 3"/>
          <p:cNvGraphicFramePr>
            <a:graphicFrameLocks noChangeAspect="1"/>
          </p:cNvGraphicFramePr>
          <p:nvPr>
            <p:extLst>
              <p:ext uri="{D42A27DB-BD31-4B8C-83A1-F6EECF244321}">
                <p14:modId xmlns:p14="http://schemas.microsoft.com/office/powerpoint/2010/main" val="2416783525"/>
              </p:ext>
            </p:extLst>
          </p:nvPr>
        </p:nvGraphicFramePr>
        <p:xfrm>
          <a:off x="611560" y="1268760"/>
          <a:ext cx="7991475" cy="530225"/>
        </p:xfrm>
        <a:graphic>
          <a:graphicData uri="http://schemas.openxmlformats.org/presentationml/2006/ole">
            <mc:AlternateContent xmlns:mc="http://schemas.openxmlformats.org/markup-compatibility/2006">
              <mc:Choice xmlns:v="urn:schemas-microsoft-com:vml" Requires="v">
                <p:oleObj spid="_x0000_s186898" name="Equation" r:id="rId3" imgW="3632040" imgH="241200" progId="Equation.DSMT4">
                  <p:embed/>
                </p:oleObj>
              </mc:Choice>
              <mc:Fallback>
                <p:oleObj name="Equation" r:id="rId3" imgW="3632040" imgH="241200" progId="Equation.DSMT4">
                  <p:embed/>
                  <p:pic>
                    <p:nvPicPr>
                      <p:cNvPr id="0" name=""/>
                      <p:cNvPicPr>
                        <a:picLocks noChangeAspect="1" noChangeArrowheads="1"/>
                      </p:cNvPicPr>
                      <p:nvPr/>
                    </p:nvPicPr>
                    <p:blipFill>
                      <a:blip r:embed="rId4"/>
                      <a:srcRect/>
                      <a:stretch>
                        <a:fillRect/>
                      </a:stretch>
                    </p:blipFill>
                    <p:spPr bwMode="auto">
                      <a:xfrm>
                        <a:off x="611560" y="1268760"/>
                        <a:ext cx="7991475" cy="530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1691161" y="1786285"/>
            <a:ext cx="2303463" cy="1209676"/>
            <a:chOff x="-707" y="0"/>
            <a:chExt cx="1451" cy="762"/>
          </a:xfrm>
        </p:grpSpPr>
        <p:sp>
          <p:nvSpPr>
            <p:cNvPr id="153606" name="Line 6"/>
            <p:cNvSpPr>
              <a:spLocks noChangeShapeType="1"/>
            </p:cNvSpPr>
            <p:nvPr/>
          </p:nvSpPr>
          <p:spPr bwMode="auto">
            <a:xfrm>
              <a:off x="0" y="0"/>
              <a:ext cx="476" cy="0"/>
            </a:xfrm>
            <a:prstGeom prst="line">
              <a:avLst/>
            </a:prstGeom>
            <a:ln>
              <a:headEnd/>
              <a:tailEnd/>
            </a:ln>
          </p:spPr>
          <p:style>
            <a:lnRef idx="3">
              <a:schemeClr val="accent3"/>
            </a:lnRef>
            <a:fillRef idx="0">
              <a:schemeClr val="accent3"/>
            </a:fillRef>
            <a:effectRef idx="2">
              <a:schemeClr val="accent3"/>
            </a:effectRef>
            <a:fontRef idx="minor">
              <a:schemeClr val="tx1"/>
            </a:fontRef>
          </p:style>
          <p:txBody>
            <a:bodyPr/>
            <a:lstStyle/>
            <a:p>
              <a:endParaRPr lang="zh-CN" altLang="en-US" sz="2400" b="1">
                <a:latin typeface="+mj-ea"/>
                <a:ea typeface="+mj-ea"/>
              </a:endParaRPr>
            </a:p>
          </p:txBody>
        </p:sp>
        <p:sp>
          <p:nvSpPr>
            <p:cNvPr id="153607" name="Line 7"/>
            <p:cNvSpPr>
              <a:spLocks noChangeShapeType="1"/>
            </p:cNvSpPr>
            <p:nvPr/>
          </p:nvSpPr>
          <p:spPr bwMode="auto">
            <a:xfrm flipH="1">
              <a:off x="19" y="18"/>
              <a:ext cx="328" cy="15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p>
              <a:endParaRPr lang="zh-CN" altLang="en-US" sz="2400" b="1">
                <a:latin typeface="+mj-ea"/>
                <a:ea typeface="+mj-ea"/>
              </a:endParaRPr>
            </a:p>
          </p:txBody>
        </p:sp>
        <p:sp>
          <p:nvSpPr>
            <p:cNvPr id="153608" name="Rectangle 8"/>
            <p:cNvSpPr>
              <a:spLocks noChangeArrowheads="1"/>
            </p:cNvSpPr>
            <p:nvPr/>
          </p:nvSpPr>
          <p:spPr bwMode="auto">
            <a:xfrm>
              <a:off x="-707" y="239"/>
              <a:ext cx="1451" cy="523"/>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r>
                <a:rPr lang="zh-CN" altLang="en-US" sz="2400" b="1" dirty="0" smtClean="0">
                  <a:latin typeface="+mj-ea"/>
                  <a:ea typeface="+mj-ea"/>
                </a:rPr>
                <a:t>信源概率分布，</a:t>
              </a:r>
              <a:r>
                <a:rPr lang="zh-CN" sz="2400" b="1" dirty="0" smtClean="0">
                  <a:latin typeface="+mj-ea"/>
                  <a:ea typeface="+mj-ea"/>
                </a:rPr>
                <a:t>向量</a:t>
              </a:r>
              <a:endParaRPr lang="zh-CN" sz="2400" b="1" dirty="0">
                <a:latin typeface="+mj-ea"/>
                <a:ea typeface="+mj-ea"/>
              </a:endParaRPr>
            </a:p>
          </p:txBody>
        </p:sp>
      </p:grpSp>
      <p:grpSp>
        <p:nvGrpSpPr>
          <p:cNvPr id="3" name="Group 9"/>
          <p:cNvGrpSpPr>
            <a:grpSpLocks/>
          </p:cNvGrpSpPr>
          <p:nvPr/>
        </p:nvGrpSpPr>
        <p:grpSpPr bwMode="auto">
          <a:xfrm>
            <a:off x="3756348" y="1786285"/>
            <a:ext cx="3624263" cy="1438276"/>
            <a:chOff x="0" y="0"/>
            <a:chExt cx="2283" cy="906"/>
          </a:xfrm>
        </p:grpSpPr>
        <p:sp>
          <p:nvSpPr>
            <p:cNvPr id="153610" name="Line 10"/>
            <p:cNvSpPr>
              <a:spLocks noChangeShapeType="1"/>
            </p:cNvSpPr>
            <p:nvPr/>
          </p:nvSpPr>
          <p:spPr bwMode="auto">
            <a:xfrm>
              <a:off x="0" y="0"/>
              <a:ext cx="787" cy="0"/>
            </a:xfrm>
            <a:prstGeom prst="line">
              <a:avLst/>
            </a:prstGeom>
            <a:ln>
              <a:headEnd/>
              <a:tailEnd/>
            </a:ln>
          </p:spPr>
          <p:style>
            <a:lnRef idx="3">
              <a:schemeClr val="accent3"/>
            </a:lnRef>
            <a:fillRef idx="0">
              <a:schemeClr val="accent3"/>
            </a:fillRef>
            <a:effectRef idx="2">
              <a:schemeClr val="accent3"/>
            </a:effectRef>
            <a:fontRef idx="minor">
              <a:schemeClr val="tx1"/>
            </a:fontRef>
          </p:style>
          <p:txBody>
            <a:bodyPr/>
            <a:lstStyle/>
            <a:p>
              <a:endParaRPr lang="zh-CN" altLang="en-US" sz="2400" b="1">
                <a:latin typeface="+mj-ea"/>
                <a:ea typeface="+mj-ea"/>
              </a:endParaRPr>
            </a:p>
          </p:txBody>
        </p:sp>
        <p:sp>
          <p:nvSpPr>
            <p:cNvPr id="153611" name="Line 11"/>
            <p:cNvSpPr>
              <a:spLocks noChangeShapeType="1"/>
            </p:cNvSpPr>
            <p:nvPr/>
          </p:nvSpPr>
          <p:spPr bwMode="auto">
            <a:xfrm>
              <a:off x="511" y="18"/>
              <a:ext cx="74" cy="128"/>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lstStyle/>
            <a:p>
              <a:endParaRPr lang="zh-CN" altLang="en-US" sz="2400" b="1">
                <a:latin typeface="+mj-ea"/>
                <a:ea typeface="+mj-ea"/>
              </a:endParaRPr>
            </a:p>
          </p:txBody>
        </p:sp>
        <p:sp>
          <p:nvSpPr>
            <p:cNvPr id="153612" name="Rectangle 12"/>
            <p:cNvSpPr>
              <a:spLocks noChangeArrowheads="1"/>
            </p:cNvSpPr>
            <p:nvPr/>
          </p:nvSpPr>
          <p:spPr bwMode="auto">
            <a:xfrm>
              <a:off x="360" y="150"/>
              <a:ext cx="1923" cy="756"/>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400" b="1" dirty="0" smtClean="0">
                  <a:latin typeface="+mj-ea"/>
                  <a:ea typeface="+mj-ea"/>
                </a:rPr>
                <a:t>输入输出的条件概率</a:t>
              </a:r>
              <a:r>
                <a:rPr lang="en-US" altLang="zh-CN" sz="2400" b="1" dirty="0" smtClean="0">
                  <a:latin typeface="+mj-ea"/>
                  <a:ea typeface="+mj-ea"/>
                </a:rPr>
                <a:t>/</a:t>
              </a:r>
              <a:r>
                <a:rPr lang="zh-CN" altLang="en-US" sz="2400" b="1" dirty="0" smtClean="0">
                  <a:latin typeface="+mj-ea"/>
                  <a:ea typeface="+mj-ea"/>
                </a:rPr>
                <a:t>信道传递概率分布，</a:t>
              </a:r>
              <a:r>
                <a:rPr lang="zh-CN" sz="2400" b="1" dirty="0" smtClean="0">
                  <a:latin typeface="+mj-ea"/>
                  <a:ea typeface="+mj-ea"/>
                </a:rPr>
                <a:t>矩阵</a:t>
              </a:r>
              <a:endParaRPr lang="zh-CN" sz="2400" b="1" dirty="0">
                <a:latin typeface="+mj-ea"/>
                <a:ea typeface="+mj-ea"/>
              </a:endParaRPr>
            </a:p>
          </p:txBody>
        </p:sp>
      </p:grpSp>
      <p:grpSp>
        <p:nvGrpSpPr>
          <p:cNvPr id="4" name="Group 13"/>
          <p:cNvGrpSpPr>
            <a:grpSpLocks/>
          </p:cNvGrpSpPr>
          <p:nvPr/>
        </p:nvGrpSpPr>
        <p:grpSpPr bwMode="auto">
          <a:xfrm>
            <a:off x="828451" y="3264241"/>
            <a:ext cx="6119813" cy="1143000"/>
            <a:chOff x="227" y="0"/>
            <a:chExt cx="3855" cy="720"/>
          </a:xfrm>
        </p:grpSpPr>
        <p:sp>
          <p:nvSpPr>
            <p:cNvPr id="153614" name="Rectangle 14"/>
            <p:cNvSpPr>
              <a:spLocks noChangeArrowheads="1"/>
            </p:cNvSpPr>
            <p:nvPr/>
          </p:nvSpPr>
          <p:spPr bwMode="auto">
            <a:xfrm>
              <a:off x="227" y="0"/>
              <a:ext cx="3855" cy="291"/>
            </a:xfrm>
            <a:prstGeom prst="rect">
              <a:avLst/>
            </a:prstGeom>
            <a:noFill/>
            <a:ln w="9525">
              <a:noFill/>
              <a:miter lim="800000"/>
              <a:headEnd/>
              <a:tailEnd/>
            </a:ln>
            <a:effectLst/>
          </p:spPr>
          <p:txBody>
            <a:bodyPr wrap="square">
              <a:spAutoFit/>
            </a:bodyPr>
            <a:lstStyle/>
            <a:p>
              <a:r>
                <a:rPr lang="en-US" altLang="zh-CN" sz="2400" b="1" dirty="0" smtClean="0">
                  <a:latin typeface="+mj-ea"/>
                  <a:ea typeface="+mj-ea"/>
                </a:rPr>
                <a:t>1. </a:t>
              </a:r>
              <a:r>
                <a:rPr lang="zh-CN" sz="2400" b="1" dirty="0" smtClean="0">
                  <a:latin typeface="+mj-ea"/>
                  <a:ea typeface="+mj-ea"/>
                </a:rPr>
                <a:t>如果</a:t>
              </a:r>
              <a:r>
                <a:rPr lang="zh-CN" sz="2400" b="1" dirty="0">
                  <a:latin typeface="+mj-ea"/>
                  <a:ea typeface="+mj-ea"/>
                </a:rPr>
                <a:t>固定信道，调节信源，则有：</a:t>
              </a:r>
            </a:p>
          </p:txBody>
        </p:sp>
        <p:graphicFrame>
          <p:nvGraphicFramePr>
            <p:cNvPr id="153615" name="Object 15"/>
            <p:cNvGraphicFramePr>
              <a:graphicFrameLocks noChangeAspect="1"/>
            </p:cNvGraphicFramePr>
            <p:nvPr>
              <p:extLst>
                <p:ext uri="{D42A27DB-BD31-4B8C-83A1-F6EECF244321}">
                  <p14:modId xmlns:p14="http://schemas.microsoft.com/office/powerpoint/2010/main" val="3716148374"/>
                </p:ext>
              </p:extLst>
            </p:nvPr>
          </p:nvGraphicFramePr>
          <p:xfrm>
            <a:off x="952" y="402"/>
            <a:ext cx="1731" cy="318"/>
          </p:xfrm>
          <a:graphic>
            <a:graphicData uri="http://schemas.openxmlformats.org/presentationml/2006/ole">
              <mc:AlternateContent xmlns:mc="http://schemas.openxmlformats.org/markup-compatibility/2006">
                <mc:Choice xmlns:v="urn:schemas-microsoft-com:vml" Requires="v">
                  <p:oleObj spid="_x0000_s186899" name="Equation" r:id="rId5" imgW="1244520" imgH="228600" progId="Equation.DSMT4">
                    <p:embed/>
                  </p:oleObj>
                </mc:Choice>
                <mc:Fallback>
                  <p:oleObj name="Equation" r:id="rId5" imgW="1244520" imgH="228600" progId="Equation.DSMT4">
                    <p:embed/>
                    <p:pic>
                      <p:nvPicPr>
                        <p:cNvPr id="0" name=""/>
                        <p:cNvPicPr>
                          <a:picLocks noChangeAspect="1" noChangeArrowheads="1"/>
                        </p:cNvPicPr>
                        <p:nvPr/>
                      </p:nvPicPr>
                      <p:blipFill>
                        <a:blip r:embed="rId6"/>
                        <a:srcRect/>
                        <a:stretch>
                          <a:fillRect/>
                        </a:stretch>
                      </p:blipFill>
                      <p:spPr bwMode="auto">
                        <a:xfrm>
                          <a:off x="952" y="402"/>
                          <a:ext cx="1731" cy="31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16"/>
          <p:cNvGrpSpPr>
            <a:grpSpLocks/>
          </p:cNvGrpSpPr>
          <p:nvPr/>
        </p:nvGrpSpPr>
        <p:grpSpPr bwMode="auto">
          <a:xfrm>
            <a:off x="828448" y="4592981"/>
            <a:ext cx="6046787" cy="1284291"/>
            <a:chOff x="227" y="454"/>
            <a:chExt cx="3809" cy="809"/>
          </a:xfrm>
        </p:grpSpPr>
        <p:sp>
          <p:nvSpPr>
            <p:cNvPr id="153617" name="Rectangle 17"/>
            <p:cNvSpPr>
              <a:spLocks noChangeArrowheads="1"/>
            </p:cNvSpPr>
            <p:nvPr/>
          </p:nvSpPr>
          <p:spPr bwMode="auto">
            <a:xfrm>
              <a:off x="227" y="454"/>
              <a:ext cx="3809" cy="291"/>
            </a:xfrm>
            <a:prstGeom prst="rect">
              <a:avLst/>
            </a:prstGeom>
            <a:noFill/>
            <a:ln w="9525">
              <a:noFill/>
              <a:miter lim="800000"/>
              <a:headEnd/>
              <a:tailEnd/>
            </a:ln>
            <a:effectLst/>
          </p:spPr>
          <p:txBody>
            <a:bodyPr wrap="square">
              <a:spAutoFit/>
            </a:bodyPr>
            <a:lstStyle/>
            <a:p>
              <a:r>
                <a:rPr lang="en-US" altLang="zh-CN" sz="2400" b="1" dirty="0" smtClean="0">
                  <a:latin typeface="+mj-ea"/>
                  <a:ea typeface="+mj-ea"/>
                </a:rPr>
                <a:t>2. </a:t>
              </a:r>
              <a:r>
                <a:rPr lang="zh-CN" sz="2400" b="1" dirty="0" smtClean="0">
                  <a:latin typeface="+mj-ea"/>
                  <a:ea typeface="+mj-ea"/>
                </a:rPr>
                <a:t>如果</a:t>
              </a:r>
              <a:r>
                <a:rPr lang="zh-CN" sz="2400" b="1" dirty="0">
                  <a:latin typeface="+mj-ea"/>
                  <a:ea typeface="+mj-ea"/>
                </a:rPr>
                <a:t>固定信源，调节信道，则有：</a:t>
              </a:r>
            </a:p>
          </p:txBody>
        </p:sp>
        <p:graphicFrame>
          <p:nvGraphicFramePr>
            <p:cNvPr id="153618" name="Object 18"/>
            <p:cNvGraphicFramePr>
              <a:graphicFrameLocks noChangeAspect="1"/>
            </p:cNvGraphicFramePr>
            <p:nvPr>
              <p:extLst>
                <p:ext uri="{D42A27DB-BD31-4B8C-83A1-F6EECF244321}">
                  <p14:modId xmlns:p14="http://schemas.microsoft.com/office/powerpoint/2010/main" val="1178104101"/>
                </p:ext>
              </p:extLst>
            </p:nvPr>
          </p:nvGraphicFramePr>
          <p:xfrm>
            <a:off x="816" y="927"/>
            <a:ext cx="2084" cy="336"/>
          </p:xfrm>
          <a:graphic>
            <a:graphicData uri="http://schemas.openxmlformats.org/presentationml/2006/ole">
              <mc:AlternateContent xmlns:mc="http://schemas.openxmlformats.org/markup-compatibility/2006">
                <mc:Choice xmlns:v="urn:schemas-microsoft-com:vml" Requires="v">
                  <p:oleObj spid="_x0000_s186900" name="Equation" r:id="rId7" imgW="1498320" imgH="241200" progId="Equation.DSMT4">
                    <p:embed/>
                  </p:oleObj>
                </mc:Choice>
                <mc:Fallback>
                  <p:oleObj name="Equation" r:id="rId7" imgW="1498320" imgH="241200" progId="Equation.DSMT4">
                    <p:embed/>
                    <p:pic>
                      <p:nvPicPr>
                        <p:cNvPr id="0" name=""/>
                        <p:cNvPicPr>
                          <a:picLocks noChangeAspect="1" noChangeArrowheads="1"/>
                        </p:cNvPicPr>
                        <p:nvPr/>
                      </p:nvPicPr>
                      <p:blipFill>
                        <a:blip r:embed="rId8"/>
                        <a:srcRect/>
                        <a:stretch>
                          <a:fillRect/>
                        </a:stretch>
                      </p:blipFill>
                      <p:spPr bwMode="auto">
                        <a:xfrm>
                          <a:off x="816" y="927"/>
                          <a:ext cx="2084"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 name="标题 35"/>
          <p:cNvSpPr>
            <a:spLocks noGrp="1"/>
          </p:cNvSpPr>
          <p:nvPr>
            <p:ph type="title"/>
          </p:nvPr>
        </p:nvSpPr>
        <p:spPr/>
        <p:txBody>
          <a:bodyPr/>
          <a:lstStyle/>
          <a:p>
            <a:r>
              <a:rPr lang="zh-CN" altLang="en-US" dirty="0" smtClean="0"/>
              <a:t>凸函数性</a:t>
            </a:r>
            <a:endParaRPr lang="zh-CN" altLang="en-US" dirty="0"/>
          </a:p>
        </p:txBody>
      </p:sp>
      <p:sp>
        <p:nvSpPr>
          <p:cNvPr id="34" name="灯片编号占位符 6"/>
          <p:cNvSpPr>
            <a:spLocks noGrp="1"/>
          </p:cNvSpPr>
          <p:nvPr>
            <p:ph type="sldNum" sz="quarter" idx="12"/>
          </p:nvPr>
        </p:nvSpPr>
        <p:spPr/>
        <p:txBody>
          <a:bodyPr/>
          <a:lstStyle/>
          <a:p>
            <a:fld id="{AF808B1E-F19B-416D-A71D-0D0C310BF82A}" type="slidenum">
              <a:rPr lang="zh-CN" altLang="en-US" smtClean="0"/>
              <a:pPr/>
              <a:t>141</a:t>
            </a:fld>
            <a:endParaRPr lang="en-US" altLang="zh-CN" dirty="0"/>
          </a:p>
        </p:txBody>
      </p:sp>
    </p:spTree>
    <p:extLst>
      <p:ext uri="{BB962C8B-B14F-4D97-AF65-F5344CB8AC3E}">
        <p14:creationId xmlns:p14="http://schemas.microsoft.com/office/powerpoint/2010/main" val="36911443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Text Box 4"/>
          <p:cNvSpPr txBox="1">
            <a:spLocks noChangeArrowheads="1"/>
          </p:cNvSpPr>
          <p:nvPr/>
        </p:nvSpPr>
        <p:spPr bwMode="auto">
          <a:xfrm>
            <a:off x="683568" y="1340768"/>
            <a:ext cx="5573713" cy="461665"/>
          </a:xfrm>
          <a:prstGeom prst="rect">
            <a:avLst/>
          </a:prstGeom>
          <a:noFill/>
          <a:ln w="9525">
            <a:noFill/>
            <a:miter lim="800000"/>
            <a:headEnd/>
            <a:tailEnd/>
          </a:ln>
          <a:effectLst/>
        </p:spPr>
        <p:txBody>
          <a:bodyPr>
            <a:spAutoFit/>
          </a:bodyPr>
          <a:lstStyle/>
          <a:p>
            <a:r>
              <a:rPr lang="zh-CN" altLang="zh-CN" sz="2400" b="1" dirty="0">
                <a:solidFill>
                  <a:srgbClr val="0000FF"/>
                </a:solidFill>
                <a:latin typeface="+mj-ea"/>
                <a:ea typeface="+mj-ea"/>
              </a:rPr>
              <a:t>(2) </a:t>
            </a:r>
            <a:r>
              <a:rPr lang="zh-CN" sz="2400" b="1" dirty="0">
                <a:solidFill>
                  <a:srgbClr val="0000FF"/>
                </a:solidFill>
                <a:latin typeface="+mj-ea"/>
                <a:ea typeface="+mj-ea"/>
              </a:rPr>
              <a:t>凸函数性质的具体内容</a:t>
            </a:r>
          </a:p>
        </p:txBody>
      </p:sp>
      <p:grpSp>
        <p:nvGrpSpPr>
          <p:cNvPr id="6" name="Group 19"/>
          <p:cNvGrpSpPr>
            <a:grpSpLocks/>
          </p:cNvGrpSpPr>
          <p:nvPr/>
        </p:nvGrpSpPr>
        <p:grpSpPr bwMode="auto">
          <a:xfrm>
            <a:off x="467667" y="2276872"/>
            <a:ext cx="9547226" cy="3455988"/>
            <a:chOff x="-136" y="0"/>
            <a:chExt cx="6014" cy="2177"/>
          </a:xfrm>
        </p:grpSpPr>
        <p:sp>
          <p:nvSpPr>
            <p:cNvPr id="153620" name="Rectangle 20"/>
            <p:cNvSpPr>
              <a:spLocks noChangeArrowheads="1"/>
            </p:cNvSpPr>
            <p:nvPr/>
          </p:nvSpPr>
          <p:spPr bwMode="auto">
            <a:xfrm>
              <a:off x="0" y="0"/>
              <a:ext cx="5878" cy="291"/>
            </a:xfrm>
            <a:prstGeom prst="rect">
              <a:avLst/>
            </a:prstGeom>
            <a:noFill/>
            <a:ln w="9525">
              <a:noFill/>
              <a:miter lim="800000"/>
              <a:headEnd/>
              <a:tailEnd/>
            </a:ln>
            <a:effectLst/>
          </p:spPr>
          <p:txBody>
            <a:bodyPr>
              <a:spAutoFit/>
            </a:bodyPr>
            <a:lstStyle/>
            <a:p>
              <a:r>
                <a:rPr lang="zh-CN" sz="2400" b="1" dirty="0" smtClean="0">
                  <a:latin typeface="+mj-ea"/>
                  <a:ea typeface="+mj-ea"/>
                </a:rPr>
                <a:t>当</a:t>
              </a:r>
              <a:r>
                <a:rPr lang="zh-CN" sz="2400" b="1" dirty="0">
                  <a:latin typeface="+mj-ea"/>
                  <a:ea typeface="+mj-ea"/>
                </a:rPr>
                <a:t>信道固定时，           是关于          的上凸函数</a:t>
              </a:r>
            </a:p>
          </p:txBody>
        </p:sp>
        <p:graphicFrame>
          <p:nvGraphicFramePr>
            <p:cNvPr id="153621" name="Object 21"/>
            <p:cNvGraphicFramePr>
              <a:graphicFrameLocks noChangeAspect="1"/>
            </p:cNvGraphicFramePr>
            <p:nvPr>
              <p:extLst>
                <p:ext uri="{D42A27DB-BD31-4B8C-83A1-F6EECF244321}">
                  <p14:modId xmlns:p14="http://schemas.microsoft.com/office/powerpoint/2010/main" val="2269489520"/>
                </p:ext>
              </p:extLst>
            </p:nvPr>
          </p:nvGraphicFramePr>
          <p:xfrm>
            <a:off x="1332" y="34"/>
            <a:ext cx="739" cy="281"/>
          </p:xfrm>
          <a:graphic>
            <a:graphicData uri="http://schemas.openxmlformats.org/presentationml/2006/ole">
              <mc:AlternateContent xmlns:mc="http://schemas.openxmlformats.org/markup-compatibility/2006">
                <mc:Choice xmlns:v="urn:schemas-microsoft-com:vml" Requires="v">
                  <p:oleObj spid="_x0000_s227714" name="Equation" r:id="rId3" imgW="533160" imgH="203040" progId="Equation.DSMT4">
                    <p:embed/>
                  </p:oleObj>
                </mc:Choice>
                <mc:Fallback>
                  <p:oleObj name="Equation" r:id="rId3" imgW="533160" imgH="203040" progId="Equation.DSMT4">
                    <p:embed/>
                    <p:pic>
                      <p:nvPicPr>
                        <p:cNvPr id="0" name=""/>
                        <p:cNvPicPr>
                          <a:picLocks noChangeAspect="1" noChangeArrowheads="1"/>
                        </p:cNvPicPr>
                        <p:nvPr/>
                      </p:nvPicPr>
                      <p:blipFill>
                        <a:blip r:embed="rId4"/>
                        <a:srcRect/>
                        <a:stretch>
                          <a:fillRect/>
                        </a:stretch>
                      </p:blipFill>
                      <p:spPr bwMode="auto">
                        <a:xfrm>
                          <a:off x="1332" y="34"/>
                          <a:ext cx="7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22" name="Object 22"/>
            <p:cNvGraphicFramePr>
              <a:graphicFrameLocks noChangeAspect="1"/>
            </p:cNvGraphicFramePr>
            <p:nvPr>
              <p:extLst>
                <p:ext uri="{D42A27DB-BD31-4B8C-83A1-F6EECF244321}">
                  <p14:modId xmlns:p14="http://schemas.microsoft.com/office/powerpoint/2010/main" val="2687941288"/>
                </p:ext>
              </p:extLst>
            </p:nvPr>
          </p:nvGraphicFramePr>
          <p:xfrm>
            <a:off x="2648" y="9"/>
            <a:ext cx="548" cy="318"/>
          </p:xfrm>
          <a:graphic>
            <a:graphicData uri="http://schemas.openxmlformats.org/presentationml/2006/ole">
              <mc:AlternateContent xmlns:mc="http://schemas.openxmlformats.org/markup-compatibility/2006">
                <mc:Choice xmlns:v="urn:schemas-microsoft-com:vml" Requires="v">
                  <p:oleObj spid="_x0000_s227715" name="Equation" r:id="rId5" imgW="393480" imgH="228600" progId="Equation.DSMT4">
                    <p:embed/>
                  </p:oleObj>
                </mc:Choice>
                <mc:Fallback>
                  <p:oleObj name="Equation" r:id="rId5" imgW="393480" imgH="228600" progId="Equation.DSMT4">
                    <p:embed/>
                    <p:pic>
                      <p:nvPicPr>
                        <p:cNvPr id="0" name=""/>
                        <p:cNvPicPr>
                          <a:picLocks noChangeAspect="1" noChangeArrowheads="1"/>
                        </p:cNvPicPr>
                        <p:nvPr/>
                      </p:nvPicPr>
                      <p:blipFill>
                        <a:blip r:embed="rId6"/>
                        <a:srcRect/>
                        <a:stretch>
                          <a:fillRect/>
                        </a:stretch>
                      </p:blipFill>
                      <p:spPr bwMode="auto">
                        <a:xfrm>
                          <a:off x="2648" y="9"/>
                          <a:ext cx="548" cy="31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24" name="AutoShape 24"/>
            <p:cNvSpPr>
              <a:spLocks/>
            </p:cNvSpPr>
            <p:nvPr/>
          </p:nvSpPr>
          <p:spPr bwMode="auto">
            <a:xfrm>
              <a:off x="-136" y="164"/>
              <a:ext cx="136" cy="2013"/>
            </a:xfrm>
            <a:prstGeom prst="leftBrace">
              <a:avLst>
                <a:gd name="adj1" fmla="val 251852"/>
                <a:gd name="adj2" fmla="val 50000"/>
              </a:avLst>
            </a:prstGeom>
            <a:noFill/>
            <a:ln w="25400" cmpd="sng">
              <a:solidFill>
                <a:schemeClr val="tx1"/>
              </a:solidFill>
              <a:round/>
              <a:headEnd/>
              <a:tailEnd/>
            </a:ln>
            <a:effectLst/>
          </p:spPr>
          <p:txBody>
            <a:bodyPr wrap="none" anchor="ctr"/>
            <a:lstStyle/>
            <a:p>
              <a:endParaRPr lang="zh-CN" altLang="en-US" sz="2400" b="1">
                <a:latin typeface="+mj-ea"/>
                <a:ea typeface="+mj-ea"/>
              </a:endParaRPr>
            </a:p>
          </p:txBody>
        </p:sp>
      </p:grpSp>
      <p:grpSp>
        <p:nvGrpSpPr>
          <p:cNvPr id="7" name="Group 25"/>
          <p:cNvGrpSpPr>
            <a:grpSpLocks noChangeAspect="1"/>
          </p:cNvGrpSpPr>
          <p:nvPr/>
        </p:nvGrpSpPr>
        <p:grpSpPr bwMode="auto">
          <a:xfrm>
            <a:off x="730250" y="2852936"/>
            <a:ext cx="7427913" cy="933451"/>
            <a:chOff x="0" y="0"/>
            <a:chExt cx="4679" cy="588"/>
          </a:xfrm>
        </p:grpSpPr>
        <p:graphicFrame>
          <p:nvGraphicFramePr>
            <p:cNvPr id="153626" name="Object 26"/>
            <p:cNvGraphicFramePr>
              <a:graphicFrameLocks noChangeAspect="1"/>
            </p:cNvGraphicFramePr>
            <p:nvPr>
              <p:extLst>
                <p:ext uri="{D42A27DB-BD31-4B8C-83A1-F6EECF244321}">
                  <p14:modId xmlns:p14="http://schemas.microsoft.com/office/powerpoint/2010/main" val="468801276"/>
                </p:ext>
              </p:extLst>
            </p:nvPr>
          </p:nvGraphicFramePr>
          <p:xfrm>
            <a:off x="0" y="0"/>
            <a:ext cx="2411" cy="316"/>
          </p:xfrm>
          <a:graphic>
            <a:graphicData uri="http://schemas.openxmlformats.org/presentationml/2006/ole">
              <mc:AlternateContent xmlns:mc="http://schemas.openxmlformats.org/markup-compatibility/2006">
                <mc:Choice xmlns:v="urn:schemas-microsoft-com:vml" Requires="v">
                  <p:oleObj spid="_x0000_s227716" name="Equation" r:id="rId7" imgW="1739880" imgH="228600" progId="Equation.DSMT4">
                    <p:embed/>
                  </p:oleObj>
                </mc:Choice>
                <mc:Fallback>
                  <p:oleObj name="Equation" r:id="rId7" imgW="1739880" imgH="228600" progId="Equation.DSMT4">
                    <p:embed/>
                    <p:pic>
                      <p:nvPicPr>
                        <p:cNvPr id="0" name=""/>
                        <p:cNvPicPr>
                          <a:picLocks noChangeAspect="1" noChangeArrowheads="1"/>
                        </p:cNvPicPr>
                        <p:nvPr/>
                      </p:nvPicPr>
                      <p:blipFill>
                        <a:blip r:embed="rId8"/>
                        <a:srcRect/>
                        <a:stretch>
                          <a:fillRect/>
                        </a:stretch>
                      </p:blipFill>
                      <p:spPr bwMode="auto">
                        <a:xfrm>
                          <a:off x="0" y="0"/>
                          <a:ext cx="2411" cy="31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27" name="Object 27"/>
            <p:cNvGraphicFramePr>
              <a:graphicFrameLocks noChangeAspect="1"/>
            </p:cNvGraphicFramePr>
            <p:nvPr>
              <p:extLst>
                <p:ext uri="{D42A27DB-BD31-4B8C-83A1-F6EECF244321}">
                  <p14:modId xmlns:p14="http://schemas.microsoft.com/office/powerpoint/2010/main" val="2359923699"/>
                </p:ext>
              </p:extLst>
            </p:nvPr>
          </p:nvGraphicFramePr>
          <p:xfrm>
            <a:off x="1740" y="272"/>
            <a:ext cx="2939" cy="316"/>
          </p:xfrm>
          <a:graphic>
            <a:graphicData uri="http://schemas.openxmlformats.org/presentationml/2006/ole">
              <mc:AlternateContent xmlns:mc="http://schemas.openxmlformats.org/markup-compatibility/2006">
                <mc:Choice xmlns:v="urn:schemas-microsoft-com:vml" Requires="v">
                  <p:oleObj spid="_x0000_s227717" name="Equation" r:id="rId9" imgW="2120760" imgH="228600" progId="Equation.DSMT4">
                    <p:embed/>
                  </p:oleObj>
                </mc:Choice>
                <mc:Fallback>
                  <p:oleObj name="Equation" r:id="rId9" imgW="2120760" imgH="228600" progId="Equation.DSMT4">
                    <p:embed/>
                    <p:pic>
                      <p:nvPicPr>
                        <p:cNvPr id="0" name=""/>
                        <p:cNvPicPr>
                          <a:picLocks noChangeAspect="1" noChangeArrowheads="1"/>
                        </p:cNvPicPr>
                        <p:nvPr/>
                      </p:nvPicPr>
                      <p:blipFill>
                        <a:blip r:embed="rId10"/>
                        <a:srcRect/>
                        <a:stretch>
                          <a:fillRect/>
                        </a:stretch>
                      </p:blipFill>
                      <p:spPr bwMode="auto">
                        <a:xfrm>
                          <a:off x="1740" y="272"/>
                          <a:ext cx="2939" cy="31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28"/>
          <p:cNvGrpSpPr>
            <a:grpSpLocks/>
          </p:cNvGrpSpPr>
          <p:nvPr/>
        </p:nvGrpSpPr>
        <p:grpSpPr bwMode="auto">
          <a:xfrm>
            <a:off x="684213" y="4263752"/>
            <a:ext cx="9331325" cy="533400"/>
            <a:chOff x="218" y="-964"/>
            <a:chExt cx="5878" cy="336"/>
          </a:xfrm>
        </p:grpSpPr>
        <p:sp>
          <p:nvSpPr>
            <p:cNvPr id="153629" name="Rectangle 29"/>
            <p:cNvSpPr>
              <a:spLocks noChangeArrowheads="1"/>
            </p:cNvSpPr>
            <p:nvPr/>
          </p:nvSpPr>
          <p:spPr bwMode="auto">
            <a:xfrm>
              <a:off x="218" y="-964"/>
              <a:ext cx="5878" cy="291"/>
            </a:xfrm>
            <a:prstGeom prst="rect">
              <a:avLst/>
            </a:prstGeom>
            <a:noFill/>
            <a:ln w="9525">
              <a:noFill/>
              <a:miter lim="800000"/>
              <a:headEnd/>
              <a:tailEnd/>
            </a:ln>
            <a:effectLst/>
          </p:spPr>
          <p:txBody>
            <a:bodyPr>
              <a:spAutoFit/>
            </a:bodyPr>
            <a:lstStyle/>
            <a:p>
              <a:r>
                <a:rPr lang="zh-CN" sz="2400" b="1" dirty="0">
                  <a:latin typeface="+mj-ea"/>
                  <a:ea typeface="+mj-ea"/>
                </a:rPr>
                <a:t>当信源固定时，           是关于               的下凸函数</a:t>
              </a:r>
            </a:p>
          </p:txBody>
        </p:sp>
        <p:graphicFrame>
          <p:nvGraphicFramePr>
            <p:cNvPr id="153630" name="Object 30"/>
            <p:cNvGraphicFramePr>
              <a:graphicFrameLocks noChangeAspect="1"/>
            </p:cNvGraphicFramePr>
            <p:nvPr>
              <p:extLst>
                <p:ext uri="{D42A27DB-BD31-4B8C-83A1-F6EECF244321}">
                  <p14:modId xmlns:p14="http://schemas.microsoft.com/office/powerpoint/2010/main" val="3012486128"/>
                </p:ext>
              </p:extLst>
            </p:nvPr>
          </p:nvGraphicFramePr>
          <p:xfrm>
            <a:off x="1533" y="-927"/>
            <a:ext cx="739" cy="281"/>
          </p:xfrm>
          <a:graphic>
            <a:graphicData uri="http://schemas.openxmlformats.org/presentationml/2006/ole">
              <mc:AlternateContent xmlns:mc="http://schemas.openxmlformats.org/markup-compatibility/2006">
                <mc:Choice xmlns:v="urn:schemas-microsoft-com:vml" Requires="v">
                  <p:oleObj spid="_x0000_s227718" name="Equation" r:id="rId11" imgW="533160" imgH="203040" progId="Equation.DSMT4">
                    <p:embed/>
                  </p:oleObj>
                </mc:Choice>
                <mc:Fallback>
                  <p:oleObj name="Equation" r:id="rId11" imgW="533160" imgH="203040" progId="Equation.DSMT4">
                    <p:embed/>
                    <p:pic>
                      <p:nvPicPr>
                        <p:cNvPr id="0" name=""/>
                        <p:cNvPicPr>
                          <a:picLocks noChangeAspect="1" noChangeArrowheads="1"/>
                        </p:cNvPicPr>
                        <p:nvPr/>
                      </p:nvPicPr>
                      <p:blipFill>
                        <a:blip r:embed="rId12"/>
                        <a:srcRect/>
                        <a:stretch>
                          <a:fillRect/>
                        </a:stretch>
                      </p:blipFill>
                      <p:spPr bwMode="auto">
                        <a:xfrm>
                          <a:off x="1533" y="-927"/>
                          <a:ext cx="73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1" name="Object 31"/>
            <p:cNvGraphicFramePr>
              <a:graphicFrameLocks noChangeAspect="1"/>
            </p:cNvGraphicFramePr>
            <p:nvPr>
              <p:extLst>
                <p:ext uri="{D42A27DB-BD31-4B8C-83A1-F6EECF244321}">
                  <p14:modId xmlns:p14="http://schemas.microsoft.com/office/powerpoint/2010/main" val="3591044699"/>
                </p:ext>
              </p:extLst>
            </p:nvPr>
          </p:nvGraphicFramePr>
          <p:xfrm>
            <a:off x="2803" y="-964"/>
            <a:ext cx="900" cy="336"/>
          </p:xfrm>
          <a:graphic>
            <a:graphicData uri="http://schemas.openxmlformats.org/presentationml/2006/ole">
              <mc:AlternateContent xmlns:mc="http://schemas.openxmlformats.org/markup-compatibility/2006">
                <mc:Choice xmlns:v="urn:schemas-microsoft-com:vml" Requires="v">
                  <p:oleObj spid="_x0000_s227719" name="Equation" r:id="rId13" imgW="647640" imgH="241200" progId="Equation.DSMT4">
                    <p:embed/>
                  </p:oleObj>
                </mc:Choice>
                <mc:Fallback>
                  <p:oleObj name="Equation" r:id="rId13" imgW="647640" imgH="241200" progId="Equation.DSMT4">
                    <p:embed/>
                    <p:pic>
                      <p:nvPicPr>
                        <p:cNvPr id="0" name=""/>
                        <p:cNvPicPr>
                          <a:picLocks noChangeAspect="1" noChangeArrowheads="1"/>
                        </p:cNvPicPr>
                        <p:nvPr/>
                      </p:nvPicPr>
                      <p:blipFill>
                        <a:blip r:embed="rId14"/>
                        <a:srcRect/>
                        <a:stretch>
                          <a:fillRect/>
                        </a:stretch>
                      </p:blipFill>
                      <p:spPr bwMode="auto">
                        <a:xfrm>
                          <a:off x="2803" y="-964"/>
                          <a:ext cx="900"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9" name="Group 32"/>
          <p:cNvGrpSpPr>
            <a:grpSpLocks noChangeAspect="1"/>
          </p:cNvGrpSpPr>
          <p:nvPr/>
        </p:nvGrpSpPr>
        <p:grpSpPr bwMode="auto">
          <a:xfrm>
            <a:off x="755576" y="4725144"/>
            <a:ext cx="7519988" cy="1058863"/>
            <a:chOff x="248" y="-677"/>
            <a:chExt cx="4737" cy="667"/>
          </a:xfrm>
        </p:grpSpPr>
        <p:graphicFrame>
          <p:nvGraphicFramePr>
            <p:cNvPr id="153633" name="Object 33"/>
            <p:cNvGraphicFramePr>
              <a:graphicFrameLocks noChangeAspect="1"/>
            </p:cNvGraphicFramePr>
            <p:nvPr>
              <p:extLst>
                <p:ext uri="{D42A27DB-BD31-4B8C-83A1-F6EECF244321}">
                  <p14:modId xmlns:p14="http://schemas.microsoft.com/office/powerpoint/2010/main" val="1702565394"/>
                </p:ext>
              </p:extLst>
            </p:nvPr>
          </p:nvGraphicFramePr>
          <p:xfrm>
            <a:off x="248" y="-677"/>
            <a:ext cx="2293" cy="334"/>
          </p:xfrm>
          <a:graphic>
            <a:graphicData uri="http://schemas.openxmlformats.org/presentationml/2006/ole">
              <mc:AlternateContent xmlns:mc="http://schemas.openxmlformats.org/markup-compatibility/2006">
                <mc:Choice xmlns:v="urn:schemas-microsoft-com:vml" Requires="v">
                  <p:oleObj spid="_x0000_s227720" name="Equation" r:id="rId15" imgW="2247840" imgH="241200" progId="Equation.DSMT4">
                    <p:embed/>
                  </p:oleObj>
                </mc:Choice>
                <mc:Fallback>
                  <p:oleObj name="Equation" r:id="rId15" imgW="2247840" imgH="241200" progId="Equation.DSMT4">
                    <p:embed/>
                    <p:pic>
                      <p:nvPicPr>
                        <p:cNvPr id="0" name=""/>
                        <p:cNvPicPr>
                          <a:picLocks noChangeAspect="1" noChangeArrowheads="1"/>
                        </p:cNvPicPr>
                        <p:nvPr/>
                      </p:nvPicPr>
                      <p:blipFill>
                        <a:blip r:embed="rId16"/>
                        <a:srcRect/>
                        <a:stretch>
                          <a:fillRect/>
                        </a:stretch>
                      </p:blipFill>
                      <p:spPr bwMode="auto">
                        <a:xfrm>
                          <a:off x="248" y="-677"/>
                          <a:ext cx="2293" cy="33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4" name="Object 34"/>
            <p:cNvGraphicFramePr>
              <a:graphicFrameLocks noChangeAspect="1"/>
            </p:cNvGraphicFramePr>
            <p:nvPr>
              <p:extLst>
                <p:ext uri="{D42A27DB-BD31-4B8C-83A1-F6EECF244321}">
                  <p14:modId xmlns:p14="http://schemas.microsoft.com/office/powerpoint/2010/main" val="2968476596"/>
                </p:ext>
              </p:extLst>
            </p:nvPr>
          </p:nvGraphicFramePr>
          <p:xfrm>
            <a:off x="1881" y="-343"/>
            <a:ext cx="3104" cy="333"/>
          </p:xfrm>
          <a:graphic>
            <a:graphicData uri="http://schemas.openxmlformats.org/presentationml/2006/ole">
              <mc:AlternateContent xmlns:mc="http://schemas.openxmlformats.org/markup-compatibility/2006">
                <mc:Choice xmlns:v="urn:schemas-microsoft-com:vml" Requires="v">
                  <p:oleObj spid="_x0000_s227721" name="Equation" r:id="rId17" imgW="2616120" imgH="241200" progId="Equation.DSMT4">
                    <p:embed/>
                  </p:oleObj>
                </mc:Choice>
                <mc:Fallback>
                  <p:oleObj name="Equation" r:id="rId17" imgW="2616120" imgH="241200" progId="Equation.DSMT4">
                    <p:embed/>
                    <p:pic>
                      <p:nvPicPr>
                        <p:cNvPr id="0" name=""/>
                        <p:cNvPicPr>
                          <a:picLocks noChangeAspect="1" noChangeArrowheads="1"/>
                        </p:cNvPicPr>
                        <p:nvPr/>
                      </p:nvPicPr>
                      <p:blipFill>
                        <a:blip r:embed="rId18"/>
                        <a:srcRect/>
                        <a:stretch>
                          <a:fillRect/>
                        </a:stretch>
                      </p:blipFill>
                      <p:spPr bwMode="auto">
                        <a:xfrm>
                          <a:off x="1881" y="-343"/>
                          <a:ext cx="3104" cy="33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5" name="标题 34"/>
          <p:cNvSpPr>
            <a:spLocks noGrp="1"/>
          </p:cNvSpPr>
          <p:nvPr>
            <p:ph type="title"/>
          </p:nvPr>
        </p:nvSpPr>
        <p:spPr/>
        <p:txBody>
          <a:bodyPr/>
          <a:lstStyle/>
          <a:p>
            <a:r>
              <a:rPr lang="zh-CN" altLang="en-US" dirty="0" smtClean="0"/>
              <a:t>凸函数性</a:t>
            </a:r>
            <a:r>
              <a:rPr lang="en-US" altLang="zh-CN" dirty="0" smtClean="0"/>
              <a:t>(</a:t>
            </a:r>
            <a:r>
              <a:rPr lang="zh-CN" altLang="en-US" dirty="0" smtClean="0"/>
              <a:t>续</a:t>
            </a:r>
            <a:r>
              <a:rPr lang="en-US" altLang="zh-CN" dirty="0" smtClean="0"/>
              <a:t>)</a:t>
            </a:r>
            <a:endParaRPr lang="zh-CN" altLang="en-US" dirty="0"/>
          </a:p>
        </p:txBody>
      </p:sp>
      <p:sp>
        <p:nvSpPr>
          <p:cNvPr id="34" name="灯片编号占位符 6"/>
          <p:cNvSpPr>
            <a:spLocks noGrp="1"/>
          </p:cNvSpPr>
          <p:nvPr>
            <p:ph type="sldNum" sz="quarter" idx="12"/>
          </p:nvPr>
        </p:nvSpPr>
        <p:spPr/>
        <p:txBody>
          <a:bodyPr/>
          <a:lstStyle/>
          <a:p>
            <a:fld id="{AF808B1E-F19B-416D-A71D-0D0C310BF82A}" type="slidenum">
              <a:rPr lang="zh-CN" altLang="en-US" smtClean="0"/>
              <a:pPr/>
              <a:t>142</a:t>
            </a:fld>
            <a:endParaRPr lang="en-US" altLang="zh-CN" dirty="0"/>
          </a:p>
        </p:txBody>
      </p:sp>
      <p:sp>
        <p:nvSpPr>
          <p:cNvPr id="37" name="矩形 36"/>
          <p:cNvSpPr/>
          <p:nvPr/>
        </p:nvSpPr>
        <p:spPr>
          <a:xfrm>
            <a:off x="827584" y="3717032"/>
            <a:ext cx="4801314" cy="461665"/>
          </a:xfrm>
          <a:prstGeom prst="rect">
            <a:avLst/>
          </a:prstGeom>
        </p:spPr>
        <p:txBody>
          <a:bodyPr wrap="none">
            <a:spAutoFit/>
          </a:bodyPr>
          <a:lstStyle/>
          <a:p>
            <a:pPr marL="0" lvl="2"/>
            <a:r>
              <a:rPr lang="zh-CN" altLang="en-US" sz="2400" b="1" dirty="0" smtClean="0">
                <a:solidFill>
                  <a:srgbClr val="FF0000"/>
                </a:solidFill>
                <a:latin typeface="+mj-ea"/>
                <a:ea typeface="+mj-ea"/>
              </a:rPr>
              <a:t>该性质是研究信道容量的理论基础</a:t>
            </a:r>
          </a:p>
        </p:txBody>
      </p:sp>
      <p:sp>
        <p:nvSpPr>
          <p:cNvPr id="38" name="矩形 37"/>
          <p:cNvSpPr/>
          <p:nvPr/>
        </p:nvSpPr>
        <p:spPr>
          <a:xfrm>
            <a:off x="827584" y="5733256"/>
            <a:ext cx="5472608" cy="461665"/>
          </a:xfrm>
          <a:prstGeom prst="rect">
            <a:avLst/>
          </a:prstGeom>
        </p:spPr>
        <p:txBody>
          <a:bodyPr wrap="square">
            <a:spAutoFit/>
          </a:bodyPr>
          <a:lstStyle/>
          <a:p>
            <a:pPr marL="0" lvl="2"/>
            <a:r>
              <a:rPr lang="zh-CN" altLang="en-US" sz="2400" b="1" dirty="0" smtClean="0">
                <a:solidFill>
                  <a:srgbClr val="FF0000"/>
                </a:solidFill>
                <a:latin typeface="+mj-ea"/>
                <a:ea typeface="+mj-ea"/>
              </a:rPr>
              <a:t>该性质是研究率失真函数的理论基础</a:t>
            </a:r>
            <a:endParaRPr lang="zh-CN" altLang="en-US" sz="2400" b="1" dirty="0">
              <a:solidFill>
                <a:srgbClr val="FF0000"/>
              </a:solidFill>
              <a:latin typeface="+mj-ea"/>
              <a:ea typeface="+mj-ea"/>
            </a:endParaRPr>
          </a:p>
        </p:txBody>
      </p:sp>
    </p:spTree>
    <p:extLst>
      <p:ext uri="{BB962C8B-B14F-4D97-AF65-F5344CB8AC3E}">
        <p14:creationId xmlns:p14="http://schemas.microsoft.com/office/powerpoint/2010/main" val="266623905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1000"/>
                                        <p:tgtEl>
                                          <p:spTgt spid="8"/>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t>2.1.1 </a:t>
            </a:r>
            <a:r>
              <a:rPr lang="zh-CN" altLang="en-US" dirty="0" smtClean="0"/>
              <a:t>自信息量</a:t>
            </a:r>
            <a:endParaRPr lang="en-US" altLang="zh-CN" dirty="0" smtClean="0"/>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solidFill>
                  <a:srgbClr val="FF0000"/>
                </a:solidFill>
              </a:rPr>
              <a:t>2.1.4 </a:t>
            </a:r>
            <a:r>
              <a:rPr lang="zh-CN" altLang="en-US" dirty="0" smtClean="0">
                <a:solidFill>
                  <a:srgbClr val="FF0000"/>
                </a:solidFill>
              </a:rPr>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143</a:t>
            </a:fld>
            <a:endParaRPr lang="en-US"/>
          </a:p>
        </p:txBody>
      </p:sp>
    </p:spTree>
    <p:extLst>
      <p:ext uri="{BB962C8B-B14F-4D97-AF65-F5344CB8AC3E}">
        <p14:creationId xmlns:p14="http://schemas.microsoft.com/office/powerpoint/2010/main" val="549043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p:txBody>
          <a:bodyPr/>
          <a:lstStyle/>
          <a:p>
            <a:r>
              <a:rPr lang="zh-CN" altLang="en-US" smtClean="0"/>
              <a:t>平均互信息和各类熵的关系</a:t>
            </a:r>
            <a:endParaRPr lang="zh-CN" altLang="en-US"/>
          </a:p>
        </p:txBody>
      </p:sp>
      <p:sp>
        <p:nvSpPr>
          <p:cNvPr id="6" name="灯片编号占位符 5"/>
          <p:cNvSpPr>
            <a:spLocks noGrp="1"/>
          </p:cNvSpPr>
          <p:nvPr>
            <p:ph type="sldNum" sz="quarter" idx="12"/>
          </p:nvPr>
        </p:nvSpPr>
        <p:spPr/>
        <p:txBody>
          <a:bodyPr/>
          <a:lstStyle/>
          <a:p>
            <a:fld id="{1AB3B0CA-6FD2-48D5-846E-E1E47FC92A56}" type="slidenum">
              <a:rPr lang="zh-CN" altLang="en-US" smtClean="0"/>
              <a:pPr/>
              <a:t>144</a:t>
            </a:fld>
            <a:endParaRPr lang="en-US" altLang="zh-CN"/>
          </a:p>
        </p:txBody>
      </p:sp>
      <p:graphicFrame>
        <p:nvGraphicFramePr>
          <p:cNvPr id="7" name="Object 8"/>
          <p:cNvGraphicFramePr>
            <a:graphicFrameLocks noChangeAspect="1"/>
          </p:cNvGraphicFramePr>
          <p:nvPr>
            <p:extLst>
              <p:ext uri="{D42A27DB-BD31-4B8C-83A1-F6EECF244321}">
                <p14:modId xmlns:p14="http://schemas.microsoft.com/office/powerpoint/2010/main" val="217591538"/>
              </p:ext>
            </p:extLst>
          </p:nvPr>
        </p:nvGraphicFramePr>
        <p:xfrm>
          <a:off x="827584" y="2564904"/>
          <a:ext cx="5026025" cy="446088"/>
        </p:xfrm>
        <a:graphic>
          <a:graphicData uri="http://schemas.openxmlformats.org/presentationml/2006/ole">
            <mc:AlternateContent xmlns:mc="http://schemas.openxmlformats.org/markup-compatibility/2006">
              <mc:Choice xmlns:v="urn:schemas-microsoft-com:vml" Requires="v">
                <p:oleObj spid="_x0000_s189122" name="Equation" r:id="rId4" imgW="2286000" imgH="203040" progId="Equation.DSMT4">
                  <p:embed/>
                </p:oleObj>
              </mc:Choice>
              <mc:Fallback>
                <p:oleObj name="Equation" r:id="rId4" imgW="2286000" imgH="203040" progId="Equation.DSMT4">
                  <p:embed/>
                  <p:pic>
                    <p:nvPicPr>
                      <p:cNvPr id="0" name=""/>
                      <p:cNvPicPr>
                        <a:picLocks noChangeAspect="1" noChangeArrowheads="1"/>
                      </p:cNvPicPr>
                      <p:nvPr/>
                    </p:nvPicPr>
                    <p:blipFill>
                      <a:blip r:embed="rId5"/>
                      <a:srcRect/>
                      <a:stretch>
                        <a:fillRect/>
                      </a:stretch>
                    </p:blipFill>
                    <p:spPr bwMode="auto">
                      <a:xfrm>
                        <a:off x="827584" y="2564904"/>
                        <a:ext cx="502602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390431303"/>
              </p:ext>
            </p:extLst>
          </p:nvPr>
        </p:nvGraphicFramePr>
        <p:xfrm>
          <a:off x="827584" y="1484784"/>
          <a:ext cx="3998912" cy="446088"/>
        </p:xfrm>
        <a:graphic>
          <a:graphicData uri="http://schemas.openxmlformats.org/presentationml/2006/ole">
            <mc:AlternateContent xmlns:mc="http://schemas.openxmlformats.org/markup-compatibility/2006">
              <mc:Choice xmlns:v="urn:schemas-microsoft-com:vml" Requires="v">
                <p:oleObj spid="_x0000_s189123" name="Equation" r:id="rId6" imgW="1815840" imgH="203040" progId="Equation.DSMT4">
                  <p:embed/>
                </p:oleObj>
              </mc:Choice>
              <mc:Fallback>
                <p:oleObj name="Equation" r:id="rId6" imgW="1815840" imgH="203040" progId="Equation.DSMT4">
                  <p:embed/>
                  <p:pic>
                    <p:nvPicPr>
                      <p:cNvPr id="0" name=""/>
                      <p:cNvPicPr>
                        <a:picLocks noChangeAspect="1" noChangeArrowheads="1"/>
                      </p:cNvPicPr>
                      <p:nvPr/>
                    </p:nvPicPr>
                    <p:blipFill>
                      <a:blip r:embed="rId7"/>
                      <a:srcRect/>
                      <a:stretch>
                        <a:fillRect/>
                      </a:stretch>
                    </p:blipFill>
                    <p:spPr bwMode="auto">
                      <a:xfrm>
                        <a:off x="827584" y="1484784"/>
                        <a:ext cx="3998912"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extLst>
              <p:ext uri="{D42A27DB-BD31-4B8C-83A1-F6EECF244321}">
                <p14:modId xmlns:p14="http://schemas.microsoft.com/office/powerpoint/2010/main" val="2965504507"/>
              </p:ext>
            </p:extLst>
          </p:nvPr>
        </p:nvGraphicFramePr>
        <p:xfrm>
          <a:off x="841871" y="2046759"/>
          <a:ext cx="3914775" cy="446088"/>
        </p:xfrm>
        <a:graphic>
          <a:graphicData uri="http://schemas.openxmlformats.org/presentationml/2006/ole">
            <mc:AlternateContent xmlns:mc="http://schemas.openxmlformats.org/markup-compatibility/2006">
              <mc:Choice xmlns:v="urn:schemas-microsoft-com:vml" Requires="v">
                <p:oleObj spid="_x0000_s189124" name="Equation" r:id="rId8" imgW="1777680" imgH="203040" progId="Equation.DSMT4">
                  <p:embed/>
                </p:oleObj>
              </mc:Choice>
              <mc:Fallback>
                <p:oleObj name="Equation" r:id="rId8" imgW="1777680" imgH="203040" progId="Equation.DSMT4">
                  <p:embed/>
                  <p:pic>
                    <p:nvPicPr>
                      <p:cNvPr id="0" name=""/>
                      <p:cNvPicPr>
                        <a:picLocks noChangeAspect="1" noChangeArrowheads="1"/>
                      </p:cNvPicPr>
                      <p:nvPr/>
                    </p:nvPicPr>
                    <p:blipFill>
                      <a:blip r:embed="rId9"/>
                      <a:srcRect/>
                      <a:stretch>
                        <a:fillRect/>
                      </a:stretch>
                    </p:blipFill>
                    <p:spPr bwMode="auto">
                      <a:xfrm>
                        <a:off x="841871" y="2046759"/>
                        <a:ext cx="391477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7380" name="Object 4"/>
          <p:cNvGraphicFramePr>
            <a:graphicFrameLocks noChangeAspect="1"/>
          </p:cNvGraphicFramePr>
          <p:nvPr/>
        </p:nvGraphicFramePr>
        <p:xfrm>
          <a:off x="1475656" y="3212976"/>
          <a:ext cx="5832648" cy="3339118"/>
        </p:xfrm>
        <a:graphic>
          <a:graphicData uri="http://schemas.openxmlformats.org/presentationml/2006/ole">
            <mc:AlternateContent xmlns:mc="http://schemas.openxmlformats.org/markup-compatibility/2006">
              <mc:Choice xmlns:v="urn:schemas-microsoft-com:vml" Requires="v">
                <p:oleObj spid="_x0000_s189125" name="Visio" r:id="rId10" imgW="4528980" imgH="2653431" progId="Visio.Drawing.11">
                  <p:embed/>
                </p:oleObj>
              </mc:Choice>
              <mc:Fallback>
                <p:oleObj name="Visio" r:id="rId10" imgW="4528980" imgH="2653431"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5656" y="3212976"/>
                        <a:ext cx="5832648" cy="3339118"/>
                      </a:xfrm>
                      <a:prstGeom prst="rect">
                        <a:avLst/>
                      </a:prstGeom>
                      <a:solidFill>
                        <a:srgbClr val="CCFFFF"/>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37786576"/>
      </p:ext>
    </p:extLst>
  </p:cSld>
  <p:clrMapOvr>
    <a:masterClrMapping/>
  </p:clrMapOvr>
  <p:transition spd="slow"/>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标题 34"/>
          <p:cNvSpPr>
            <a:spLocks noGrp="1"/>
          </p:cNvSpPr>
          <p:nvPr>
            <p:ph type="title"/>
          </p:nvPr>
        </p:nvSpPr>
        <p:spPr/>
        <p:txBody>
          <a:bodyPr/>
          <a:lstStyle/>
          <a:p>
            <a:r>
              <a:rPr lang="zh-CN" altLang="en-US" dirty="0" smtClean="0"/>
              <a:t>例题</a:t>
            </a:r>
            <a:r>
              <a:rPr lang="en-US" altLang="zh-CN" dirty="0" smtClean="0"/>
              <a:t>1</a:t>
            </a:r>
            <a:endParaRPr lang="zh-CN" altLang="en-US" dirty="0"/>
          </a:p>
        </p:txBody>
      </p:sp>
      <p:sp>
        <p:nvSpPr>
          <p:cNvPr id="38" name="内容占位符 37"/>
          <p:cNvSpPr>
            <a:spLocks noGrp="1"/>
          </p:cNvSpPr>
          <p:nvPr>
            <p:ph idx="1"/>
          </p:nvPr>
        </p:nvSpPr>
        <p:spPr/>
        <p:txBody>
          <a:bodyPr/>
          <a:lstStyle/>
          <a:p>
            <a:r>
              <a:rPr lang="zh-CN" altLang="zh-CN" dirty="0" smtClean="0">
                <a:latin typeface="+mj-ea"/>
              </a:rPr>
              <a:t>把已知信源                                    </a:t>
            </a:r>
            <a:r>
              <a:rPr lang="en-US" altLang="zh-CN" dirty="0" smtClean="0">
                <a:latin typeface="+mj-ea"/>
              </a:rPr>
              <a:t> </a:t>
            </a:r>
            <a:r>
              <a:rPr lang="zh-CN" altLang="zh-CN" dirty="0" smtClean="0">
                <a:latin typeface="+mj-ea"/>
              </a:rPr>
              <a:t>接到如图所示的信道上。</a:t>
            </a:r>
            <a:endParaRPr lang="en-US" altLang="zh-CN" dirty="0" smtClean="0">
              <a:latin typeface="+mj-ea"/>
            </a:endParaRPr>
          </a:p>
          <a:p>
            <a:r>
              <a:rPr lang="zh-CN" altLang="zh-CN" dirty="0" smtClean="0">
                <a:latin typeface="+mj-ea"/>
              </a:rPr>
              <a:t>计算在该信道上传输的平均互信息量              , 损失熵                , 噪声熵                和联合熵             。</a:t>
            </a:r>
          </a:p>
          <a:p>
            <a:endParaRPr lang="zh-CN" altLang="en-US" dirty="0"/>
          </a:p>
        </p:txBody>
      </p:sp>
      <p:graphicFrame>
        <p:nvGraphicFramePr>
          <p:cNvPr id="135171" name="Object 3"/>
          <p:cNvGraphicFramePr>
            <a:graphicFrameLocks noChangeAspect="1"/>
          </p:cNvGraphicFramePr>
          <p:nvPr>
            <p:extLst>
              <p:ext uri="{D42A27DB-BD31-4B8C-83A1-F6EECF244321}">
                <p14:modId xmlns:p14="http://schemas.microsoft.com/office/powerpoint/2010/main" val="221210768"/>
              </p:ext>
            </p:extLst>
          </p:nvPr>
        </p:nvGraphicFramePr>
        <p:xfrm>
          <a:off x="290513" y="3395663"/>
          <a:ext cx="4016375" cy="2757487"/>
        </p:xfrm>
        <a:graphic>
          <a:graphicData uri="http://schemas.openxmlformats.org/presentationml/2006/ole">
            <mc:AlternateContent xmlns:mc="http://schemas.openxmlformats.org/markup-compatibility/2006">
              <mc:Choice xmlns:v="urn:schemas-microsoft-com:vml" Requires="v">
                <p:oleObj spid="_x0000_s229122" name="Visio" r:id="rId3" imgW="2890797" imgH="1990760" progId="Visio.Drawing.11">
                  <p:embed/>
                </p:oleObj>
              </mc:Choice>
              <mc:Fallback>
                <p:oleObj name="Visio" r:id="rId3" imgW="2890797" imgH="1990760" progId="Visio.Drawing.11">
                  <p:embed/>
                  <p:pic>
                    <p:nvPicPr>
                      <p:cNvPr id="0" name=""/>
                      <p:cNvPicPr>
                        <a:picLocks noChangeAspect="1" noChangeArrowheads="1"/>
                      </p:cNvPicPr>
                      <p:nvPr/>
                    </p:nvPicPr>
                    <p:blipFill>
                      <a:blip r:embed="rId4"/>
                      <a:srcRect/>
                      <a:stretch>
                        <a:fillRect/>
                      </a:stretch>
                    </p:blipFill>
                    <p:spPr bwMode="auto">
                      <a:xfrm>
                        <a:off x="290513" y="3395663"/>
                        <a:ext cx="4016375" cy="275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3" name="Object 5"/>
          <p:cNvGraphicFramePr>
            <a:graphicFrameLocks noChangeAspect="1"/>
          </p:cNvGraphicFramePr>
          <p:nvPr>
            <p:extLst>
              <p:ext uri="{D42A27DB-BD31-4B8C-83A1-F6EECF244321}">
                <p14:modId xmlns:p14="http://schemas.microsoft.com/office/powerpoint/2010/main" val="1501286959"/>
              </p:ext>
            </p:extLst>
          </p:nvPr>
        </p:nvGraphicFramePr>
        <p:xfrm>
          <a:off x="2411760" y="1052736"/>
          <a:ext cx="3257550" cy="1058863"/>
        </p:xfrm>
        <a:graphic>
          <a:graphicData uri="http://schemas.openxmlformats.org/presentationml/2006/ole">
            <mc:AlternateContent xmlns:mc="http://schemas.openxmlformats.org/markup-compatibility/2006">
              <mc:Choice xmlns:v="urn:schemas-microsoft-com:vml" Requires="v">
                <p:oleObj spid="_x0000_s229123" name="Equation" r:id="rId5" imgW="1498320" imgH="482400" progId="Equation.DSMT4">
                  <p:embed/>
                </p:oleObj>
              </mc:Choice>
              <mc:Fallback>
                <p:oleObj name="Equation" r:id="rId5" imgW="1498320" imgH="482400" progId="Equation.DSMT4">
                  <p:embed/>
                  <p:pic>
                    <p:nvPicPr>
                      <p:cNvPr id="0" name=""/>
                      <p:cNvPicPr>
                        <a:picLocks noChangeAspect="1" noChangeArrowheads="1"/>
                      </p:cNvPicPr>
                      <p:nvPr/>
                    </p:nvPicPr>
                    <p:blipFill>
                      <a:blip r:embed="rId6"/>
                      <a:srcRect/>
                      <a:stretch>
                        <a:fillRect/>
                      </a:stretch>
                    </p:blipFill>
                    <p:spPr bwMode="auto">
                      <a:xfrm>
                        <a:off x="2411760" y="1052736"/>
                        <a:ext cx="3257550"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174" name="Object 6"/>
          <p:cNvGraphicFramePr>
            <a:graphicFrameLocks noChangeAspect="1"/>
          </p:cNvGraphicFramePr>
          <p:nvPr>
            <p:extLst>
              <p:ext uri="{D42A27DB-BD31-4B8C-83A1-F6EECF244321}">
                <p14:modId xmlns:p14="http://schemas.microsoft.com/office/powerpoint/2010/main" val="3600888800"/>
              </p:ext>
            </p:extLst>
          </p:nvPr>
        </p:nvGraphicFramePr>
        <p:xfrm>
          <a:off x="5724128" y="2190824"/>
          <a:ext cx="1173162" cy="446088"/>
        </p:xfrm>
        <a:graphic>
          <a:graphicData uri="http://schemas.openxmlformats.org/presentationml/2006/ole">
            <mc:AlternateContent xmlns:mc="http://schemas.openxmlformats.org/markup-compatibility/2006">
              <mc:Choice xmlns:v="urn:schemas-microsoft-com:vml" Requires="v">
                <p:oleObj spid="_x0000_s229124" name="Equation" r:id="rId7" imgW="533160" imgH="203040" progId="Equation.DSMT4">
                  <p:embed/>
                </p:oleObj>
              </mc:Choice>
              <mc:Fallback>
                <p:oleObj name="Equation" r:id="rId7" imgW="533160" imgH="203040" progId="Equation.DSMT4">
                  <p:embed/>
                  <p:pic>
                    <p:nvPicPr>
                      <p:cNvPr id="0" name=""/>
                      <p:cNvPicPr>
                        <a:picLocks noChangeAspect="1" noChangeArrowheads="1"/>
                      </p:cNvPicPr>
                      <p:nvPr/>
                    </p:nvPicPr>
                    <p:blipFill>
                      <a:blip r:embed="rId8"/>
                      <a:srcRect/>
                      <a:stretch>
                        <a:fillRect/>
                      </a:stretch>
                    </p:blipFill>
                    <p:spPr bwMode="auto">
                      <a:xfrm>
                        <a:off x="5724128" y="2190824"/>
                        <a:ext cx="1173162"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5" name="Object 7"/>
          <p:cNvGraphicFramePr>
            <a:graphicFrameLocks noChangeAspect="1"/>
          </p:cNvGraphicFramePr>
          <p:nvPr>
            <p:extLst>
              <p:ext uri="{D42A27DB-BD31-4B8C-83A1-F6EECF244321}">
                <p14:modId xmlns:p14="http://schemas.microsoft.com/office/powerpoint/2010/main" val="3882240968"/>
              </p:ext>
            </p:extLst>
          </p:nvPr>
        </p:nvGraphicFramePr>
        <p:xfrm>
          <a:off x="1187624" y="2564904"/>
          <a:ext cx="1425575" cy="446088"/>
        </p:xfrm>
        <a:graphic>
          <a:graphicData uri="http://schemas.openxmlformats.org/presentationml/2006/ole">
            <mc:AlternateContent xmlns:mc="http://schemas.openxmlformats.org/markup-compatibility/2006">
              <mc:Choice xmlns:v="urn:schemas-microsoft-com:vml" Requires="v">
                <p:oleObj spid="_x0000_s229125" name="Equation" r:id="rId9" imgW="647640" imgH="203040" progId="Equation.DSMT4">
                  <p:embed/>
                </p:oleObj>
              </mc:Choice>
              <mc:Fallback>
                <p:oleObj name="Equation" r:id="rId9" imgW="647640" imgH="203040" progId="Equation.DSMT4">
                  <p:embed/>
                  <p:pic>
                    <p:nvPicPr>
                      <p:cNvPr id="0" name=""/>
                      <p:cNvPicPr>
                        <a:picLocks noChangeAspect="1" noChangeArrowheads="1"/>
                      </p:cNvPicPr>
                      <p:nvPr/>
                    </p:nvPicPr>
                    <p:blipFill>
                      <a:blip r:embed="rId10"/>
                      <a:srcRect/>
                      <a:stretch>
                        <a:fillRect/>
                      </a:stretch>
                    </p:blipFill>
                    <p:spPr bwMode="auto">
                      <a:xfrm>
                        <a:off x="1187624" y="2564904"/>
                        <a:ext cx="142557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6" name="Object 8"/>
          <p:cNvGraphicFramePr>
            <a:graphicFrameLocks noChangeAspect="1"/>
          </p:cNvGraphicFramePr>
          <p:nvPr>
            <p:extLst>
              <p:ext uri="{D42A27DB-BD31-4B8C-83A1-F6EECF244321}">
                <p14:modId xmlns:p14="http://schemas.microsoft.com/office/powerpoint/2010/main" val="147360667"/>
              </p:ext>
            </p:extLst>
          </p:nvPr>
        </p:nvGraphicFramePr>
        <p:xfrm>
          <a:off x="3707904" y="2564904"/>
          <a:ext cx="1425575" cy="446087"/>
        </p:xfrm>
        <a:graphic>
          <a:graphicData uri="http://schemas.openxmlformats.org/presentationml/2006/ole">
            <mc:AlternateContent xmlns:mc="http://schemas.openxmlformats.org/markup-compatibility/2006">
              <mc:Choice xmlns:v="urn:schemas-microsoft-com:vml" Requires="v">
                <p:oleObj spid="_x0000_s229126" name="Equation" r:id="rId11" imgW="647640" imgH="203040" progId="Equation.DSMT4">
                  <p:embed/>
                </p:oleObj>
              </mc:Choice>
              <mc:Fallback>
                <p:oleObj name="Equation" r:id="rId11" imgW="647640" imgH="203040" progId="Equation.DSMT4">
                  <p:embed/>
                  <p:pic>
                    <p:nvPicPr>
                      <p:cNvPr id="0" name=""/>
                      <p:cNvPicPr>
                        <a:picLocks noChangeAspect="1" noChangeArrowheads="1"/>
                      </p:cNvPicPr>
                      <p:nvPr/>
                    </p:nvPicPr>
                    <p:blipFill>
                      <a:blip r:embed="rId12"/>
                      <a:srcRect/>
                      <a:stretch>
                        <a:fillRect/>
                      </a:stretch>
                    </p:blipFill>
                    <p:spPr bwMode="auto">
                      <a:xfrm>
                        <a:off x="3707904" y="2564904"/>
                        <a:ext cx="1425575"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5177" name="Object 9"/>
          <p:cNvGraphicFramePr>
            <a:graphicFrameLocks noChangeAspect="1"/>
          </p:cNvGraphicFramePr>
          <p:nvPr>
            <p:extLst>
              <p:ext uri="{D42A27DB-BD31-4B8C-83A1-F6EECF244321}">
                <p14:modId xmlns:p14="http://schemas.microsoft.com/office/powerpoint/2010/main" val="2010326701"/>
              </p:ext>
            </p:extLst>
          </p:nvPr>
        </p:nvGraphicFramePr>
        <p:xfrm>
          <a:off x="6372200" y="2550864"/>
          <a:ext cx="1173162" cy="446088"/>
        </p:xfrm>
        <a:graphic>
          <a:graphicData uri="http://schemas.openxmlformats.org/presentationml/2006/ole">
            <mc:AlternateContent xmlns:mc="http://schemas.openxmlformats.org/markup-compatibility/2006">
              <mc:Choice xmlns:v="urn:schemas-microsoft-com:vml" Requires="v">
                <p:oleObj spid="_x0000_s229127" name="Equation" r:id="rId13" imgW="533160" imgH="203040" progId="Equation.DSMT4">
                  <p:embed/>
                </p:oleObj>
              </mc:Choice>
              <mc:Fallback>
                <p:oleObj name="Equation" r:id="rId13" imgW="533160" imgH="203040" progId="Equation.DSMT4">
                  <p:embed/>
                  <p:pic>
                    <p:nvPicPr>
                      <p:cNvPr id="0" name=""/>
                      <p:cNvPicPr>
                        <a:picLocks noChangeAspect="1" noChangeArrowheads="1"/>
                      </p:cNvPicPr>
                      <p:nvPr/>
                    </p:nvPicPr>
                    <p:blipFill>
                      <a:blip r:embed="rId14"/>
                      <a:srcRect/>
                      <a:stretch>
                        <a:fillRect/>
                      </a:stretch>
                    </p:blipFill>
                    <p:spPr bwMode="auto">
                      <a:xfrm>
                        <a:off x="6372200" y="2550864"/>
                        <a:ext cx="1173162"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78" name="Rectangle 10"/>
          <p:cNvSpPr>
            <a:spLocks noChangeArrowheads="1"/>
          </p:cNvSpPr>
          <p:nvPr/>
        </p:nvSpPr>
        <p:spPr bwMode="auto">
          <a:xfrm>
            <a:off x="3645693" y="3327375"/>
            <a:ext cx="3230563" cy="461665"/>
          </a:xfrm>
          <a:prstGeom prst="rect">
            <a:avLst/>
          </a:prstGeom>
          <a:noFill/>
          <a:ln w="9525">
            <a:noFill/>
            <a:miter lim="800000"/>
            <a:headEnd/>
            <a:tailEnd/>
          </a:ln>
          <a:effectLst/>
        </p:spPr>
        <p:txBody>
          <a:bodyPr>
            <a:spAutoFit/>
          </a:bodyPr>
          <a:lstStyle/>
          <a:p>
            <a:r>
              <a:rPr lang="zh-CN" sz="2400" b="1" dirty="0">
                <a:solidFill>
                  <a:srgbClr val="0000FF"/>
                </a:solidFill>
                <a:latin typeface="+mj-ea"/>
                <a:ea typeface="+mj-ea"/>
              </a:rPr>
              <a:t>求解</a:t>
            </a:r>
            <a:r>
              <a:rPr lang="zh-CN" sz="2400" b="1" dirty="0" smtClean="0">
                <a:solidFill>
                  <a:srgbClr val="0000FF"/>
                </a:solidFill>
                <a:latin typeface="+mj-ea"/>
                <a:ea typeface="+mj-ea"/>
              </a:rPr>
              <a:t>思路</a:t>
            </a:r>
            <a:r>
              <a:rPr lang="zh-CN" altLang="en-US" sz="2400" b="1" dirty="0" smtClean="0">
                <a:solidFill>
                  <a:srgbClr val="0000FF"/>
                </a:solidFill>
                <a:latin typeface="+mj-ea"/>
                <a:ea typeface="+mj-ea"/>
              </a:rPr>
              <a:t>：</a:t>
            </a:r>
            <a:endParaRPr lang="zh-CN" sz="2400" b="1" dirty="0">
              <a:solidFill>
                <a:srgbClr val="0000FF"/>
              </a:solidFill>
              <a:latin typeface="+mj-ea"/>
              <a:ea typeface="+mj-ea"/>
            </a:endParaRPr>
          </a:p>
        </p:txBody>
      </p:sp>
      <p:grpSp>
        <p:nvGrpSpPr>
          <p:cNvPr id="2" name="Group 11"/>
          <p:cNvGrpSpPr>
            <a:grpSpLocks/>
          </p:cNvGrpSpPr>
          <p:nvPr/>
        </p:nvGrpSpPr>
        <p:grpSpPr bwMode="auto">
          <a:xfrm>
            <a:off x="5317778" y="3406775"/>
            <a:ext cx="1301750" cy="446088"/>
            <a:chOff x="0" y="0"/>
            <a:chExt cx="820" cy="281"/>
          </a:xfrm>
        </p:grpSpPr>
        <p:graphicFrame>
          <p:nvGraphicFramePr>
            <p:cNvPr id="135180" name="Object 12"/>
            <p:cNvGraphicFramePr>
              <a:graphicFrameLocks noChangeAspect="1"/>
            </p:cNvGraphicFramePr>
            <p:nvPr>
              <p:extLst>
                <p:ext uri="{D42A27DB-BD31-4B8C-83A1-F6EECF244321}">
                  <p14:modId xmlns:p14="http://schemas.microsoft.com/office/powerpoint/2010/main" val="1433343860"/>
                </p:ext>
              </p:extLst>
            </p:nvPr>
          </p:nvGraphicFramePr>
          <p:xfrm>
            <a:off x="0" y="0"/>
            <a:ext cx="562" cy="281"/>
          </p:xfrm>
          <a:graphic>
            <a:graphicData uri="http://schemas.openxmlformats.org/presentationml/2006/ole">
              <mc:AlternateContent xmlns:mc="http://schemas.openxmlformats.org/markup-compatibility/2006">
                <mc:Choice xmlns:v="urn:schemas-microsoft-com:vml" Requires="v">
                  <p:oleObj spid="_x0000_s229128" name="Equation" r:id="rId15" imgW="406080" imgH="203040" progId="Equation.DSMT4">
                    <p:embed/>
                  </p:oleObj>
                </mc:Choice>
                <mc:Fallback>
                  <p:oleObj name="Equation" r:id="rId15" imgW="406080" imgH="203040" progId="Equation.DSMT4">
                    <p:embed/>
                    <p:pic>
                      <p:nvPicPr>
                        <p:cNvPr id="0" name=""/>
                        <p:cNvPicPr>
                          <a:picLocks noChangeAspect="1" noChangeArrowheads="1"/>
                        </p:cNvPicPr>
                        <p:nvPr/>
                      </p:nvPicPr>
                      <p:blipFill>
                        <a:blip r:embed="rId16"/>
                        <a:srcRect/>
                        <a:stretch>
                          <a:fillRect/>
                        </a:stretch>
                      </p:blipFill>
                      <p:spPr bwMode="auto">
                        <a:xfrm>
                          <a:off x="0" y="0"/>
                          <a:ext cx="562"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1" name="AutoShape 13"/>
            <p:cNvSpPr>
              <a:spLocks noChangeArrowheads="1"/>
            </p:cNvSpPr>
            <p:nvPr/>
          </p:nvSpPr>
          <p:spPr bwMode="auto">
            <a:xfrm>
              <a:off x="619" y="78"/>
              <a:ext cx="201" cy="9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solidFill>
                  <a:srgbClr val="FFFFFF"/>
                </a:solidFill>
                <a:latin typeface="+mj-ea"/>
                <a:ea typeface="+mj-ea"/>
              </a:endParaRPr>
            </a:p>
          </p:txBody>
        </p:sp>
      </p:grpSp>
      <p:graphicFrame>
        <p:nvGraphicFramePr>
          <p:cNvPr id="135182" name="Object 14"/>
          <p:cNvGraphicFramePr>
            <a:graphicFrameLocks noChangeAspect="1"/>
          </p:cNvGraphicFramePr>
          <p:nvPr>
            <p:extLst>
              <p:ext uri="{D42A27DB-BD31-4B8C-83A1-F6EECF244321}">
                <p14:modId xmlns:p14="http://schemas.microsoft.com/office/powerpoint/2010/main" val="3861618776"/>
              </p:ext>
            </p:extLst>
          </p:nvPr>
        </p:nvGraphicFramePr>
        <p:xfrm>
          <a:off x="6864623" y="3397250"/>
          <a:ext cx="947737" cy="446088"/>
        </p:xfrm>
        <a:graphic>
          <a:graphicData uri="http://schemas.openxmlformats.org/presentationml/2006/ole">
            <mc:AlternateContent xmlns:mc="http://schemas.openxmlformats.org/markup-compatibility/2006">
              <mc:Choice xmlns:v="urn:schemas-microsoft-com:vml" Requires="v">
                <p:oleObj spid="_x0000_s229129" name="Equation" r:id="rId17" imgW="431640" imgH="203040" progId="Equation.DSMT4">
                  <p:embed/>
                </p:oleObj>
              </mc:Choice>
              <mc:Fallback>
                <p:oleObj name="Equation" r:id="rId17" imgW="431640" imgH="203040" progId="Equation.DSMT4">
                  <p:embed/>
                  <p:pic>
                    <p:nvPicPr>
                      <p:cNvPr id="0" name=""/>
                      <p:cNvPicPr>
                        <a:picLocks noChangeAspect="1" noChangeArrowheads="1"/>
                      </p:cNvPicPr>
                      <p:nvPr/>
                    </p:nvPicPr>
                    <p:blipFill>
                      <a:blip r:embed="rId18"/>
                      <a:srcRect/>
                      <a:stretch>
                        <a:fillRect/>
                      </a:stretch>
                    </p:blipFill>
                    <p:spPr bwMode="auto">
                      <a:xfrm>
                        <a:off x="6864623" y="3397250"/>
                        <a:ext cx="947737"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5"/>
          <p:cNvGrpSpPr>
            <a:grpSpLocks/>
          </p:cNvGrpSpPr>
          <p:nvPr/>
        </p:nvGrpSpPr>
        <p:grpSpPr bwMode="auto">
          <a:xfrm>
            <a:off x="4508500" y="3921125"/>
            <a:ext cx="2636838" cy="1062038"/>
            <a:chOff x="0" y="0"/>
            <a:chExt cx="1661" cy="669"/>
          </a:xfrm>
        </p:grpSpPr>
        <p:grpSp>
          <p:nvGrpSpPr>
            <p:cNvPr id="4" name="Group 16"/>
            <p:cNvGrpSpPr>
              <a:grpSpLocks/>
            </p:cNvGrpSpPr>
            <p:nvPr/>
          </p:nvGrpSpPr>
          <p:grpSpPr bwMode="auto">
            <a:xfrm>
              <a:off x="0" y="0"/>
              <a:ext cx="1065" cy="669"/>
              <a:chOff x="0" y="0"/>
              <a:chExt cx="1065" cy="669"/>
            </a:xfrm>
          </p:grpSpPr>
          <p:graphicFrame>
            <p:nvGraphicFramePr>
              <p:cNvPr id="135185" name="Object 17"/>
              <p:cNvGraphicFramePr>
                <a:graphicFrameLocks noChangeAspect="1"/>
              </p:cNvGraphicFramePr>
              <p:nvPr>
                <p:extLst>
                  <p:ext uri="{D42A27DB-BD31-4B8C-83A1-F6EECF244321}">
                    <p14:modId xmlns:p14="http://schemas.microsoft.com/office/powerpoint/2010/main" val="325330645"/>
                  </p:ext>
                </p:extLst>
              </p:nvPr>
            </p:nvGraphicFramePr>
            <p:xfrm>
              <a:off x="92" y="0"/>
              <a:ext cx="562" cy="281"/>
            </p:xfrm>
            <a:graphic>
              <a:graphicData uri="http://schemas.openxmlformats.org/presentationml/2006/ole">
                <mc:AlternateContent xmlns:mc="http://schemas.openxmlformats.org/markup-compatibility/2006">
                  <mc:Choice xmlns:v="urn:schemas-microsoft-com:vml" Requires="v">
                    <p:oleObj spid="_x0000_s229130" name="Equation" r:id="rId19" imgW="406080" imgH="203040" progId="Equation.DSMT4">
                      <p:embed/>
                    </p:oleObj>
                  </mc:Choice>
                  <mc:Fallback>
                    <p:oleObj name="Equation" r:id="rId19" imgW="406080" imgH="203040" progId="Equation.DSMT4">
                      <p:embed/>
                      <p:pic>
                        <p:nvPicPr>
                          <p:cNvPr id="0" name=""/>
                          <p:cNvPicPr>
                            <a:picLocks noChangeAspect="1" noChangeArrowheads="1"/>
                          </p:cNvPicPr>
                          <p:nvPr/>
                        </p:nvPicPr>
                        <p:blipFill>
                          <a:blip r:embed="rId20"/>
                          <a:srcRect/>
                          <a:stretch>
                            <a:fillRect/>
                          </a:stretch>
                        </p:blipFill>
                        <p:spPr bwMode="auto">
                          <a:xfrm>
                            <a:off x="92" y="0"/>
                            <a:ext cx="562"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6" name="AutoShape 18"/>
              <p:cNvSpPr>
                <a:spLocks noChangeArrowheads="1"/>
              </p:cNvSpPr>
              <p:nvPr/>
            </p:nvSpPr>
            <p:spPr bwMode="auto">
              <a:xfrm>
                <a:off x="864" y="215"/>
                <a:ext cx="201" cy="9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solidFill>
                    <a:srgbClr val="FFFFFF"/>
                  </a:solidFill>
                  <a:latin typeface="+mj-ea"/>
                  <a:ea typeface="+mj-ea"/>
                </a:endParaRPr>
              </a:p>
            </p:txBody>
          </p:sp>
          <p:graphicFrame>
            <p:nvGraphicFramePr>
              <p:cNvPr id="135187" name="Object 19"/>
              <p:cNvGraphicFramePr>
                <a:graphicFrameLocks noChangeAspect="1"/>
              </p:cNvGraphicFramePr>
              <p:nvPr>
                <p:extLst>
                  <p:ext uri="{D42A27DB-BD31-4B8C-83A1-F6EECF244321}">
                    <p14:modId xmlns:p14="http://schemas.microsoft.com/office/powerpoint/2010/main" val="2629546254"/>
                  </p:ext>
                </p:extLst>
              </p:nvPr>
            </p:nvGraphicFramePr>
            <p:xfrm>
              <a:off x="48" y="388"/>
              <a:ext cx="842" cy="281"/>
            </p:xfrm>
            <a:graphic>
              <a:graphicData uri="http://schemas.openxmlformats.org/presentationml/2006/ole">
                <mc:AlternateContent xmlns:mc="http://schemas.openxmlformats.org/markup-compatibility/2006">
                  <mc:Choice xmlns:v="urn:schemas-microsoft-com:vml" Requires="v">
                    <p:oleObj spid="_x0000_s229131" name="Equation" r:id="rId21" imgW="609480" imgH="203040" progId="Equation.DSMT4">
                      <p:embed/>
                    </p:oleObj>
                  </mc:Choice>
                  <mc:Fallback>
                    <p:oleObj name="Equation" r:id="rId21" imgW="609480" imgH="203040" progId="Equation.DSMT4">
                      <p:embed/>
                      <p:pic>
                        <p:nvPicPr>
                          <p:cNvPr id="0" name=""/>
                          <p:cNvPicPr>
                            <a:picLocks noChangeAspect="1" noChangeArrowheads="1"/>
                          </p:cNvPicPr>
                          <p:nvPr/>
                        </p:nvPicPr>
                        <p:blipFill>
                          <a:blip r:embed="rId22"/>
                          <a:srcRect/>
                          <a:stretch>
                            <a:fillRect/>
                          </a:stretch>
                        </p:blipFill>
                        <p:spPr bwMode="auto">
                          <a:xfrm>
                            <a:off x="48" y="388"/>
                            <a:ext cx="842"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88" name="AutoShape 20"/>
              <p:cNvSpPr>
                <a:spLocks/>
              </p:cNvSpPr>
              <p:nvPr/>
            </p:nvSpPr>
            <p:spPr bwMode="auto">
              <a:xfrm>
                <a:off x="0" y="94"/>
                <a:ext cx="64" cy="421"/>
              </a:xfrm>
              <a:prstGeom prst="leftBrace">
                <a:avLst>
                  <a:gd name="adj1" fmla="val 54818"/>
                  <a:gd name="adj2" fmla="val 50000"/>
                </a:avLst>
              </a:prstGeom>
              <a:noFill/>
              <a:ln w="25400" cmpd="sng">
                <a:solidFill>
                  <a:schemeClr val="tx1"/>
                </a:solidFill>
                <a:round/>
                <a:headEnd/>
                <a:tailEnd/>
              </a:ln>
              <a:effectLst/>
            </p:spPr>
            <p:txBody>
              <a:bodyPr wrap="none" anchor="ctr"/>
              <a:lstStyle/>
              <a:p>
                <a:endParaRPr lang="zh-CN" altLang="en-US" sz="2400" b="1">
                  <a:solidFill>
                    <a:srgbClr val="FFFFFF"/>
                  </a:solidFill>
                  <a:latin typeface="+mj-ea"/>
                  <a:ea typeface="+mj-ea"/>
                </a:endParaRPr>
              </a:p>
            </p:txBody>
          </p:sp>
        </p:grpSp>
        <p:graphicFrame>
          <p:nvGraphicFramePr>
            <p:cNvPr id="135189" name="Object 21"/>
            <p:cNvGraphicFramePr>
              <a:graphicFrameLocks noChangeAspect="1"/>
            </p:cNvGraphicFramePr>
            <p:nvPr>
              <p:extLst>
                <p:ext uri="{D42A27DB-BD31-4B8C-83A1-F6EECF244321}">
                  <p14:modId xmlns:p14="http://schemas.microsoft.com/office/powerpoint/2010/main" val="972934308"/>
                </p:ext>
              </p:extLst>
            </p:nvPr>
          </p:nvGraphicFramePr>
          <p:xfrm>
            <a:off x="1152" y="139"/>
            <a:ext cx="509" cy="281"/>
          </p:xfrm>
          <a:graphic>
            <a:graphicData uri="http://schemas.openxmlformats.org/presentationml/2006/ole">
              <mc:AlternateContent xmlns:mc="http://schemas.openxmlformats.org/markup-compatibility/2006">
                <mc:Choice xmlns:v="urn:schemas-microsoft-com:vml" Requires="v">
                  <p:oleObj spid="_x0000_s229132" name="Equation" r:id="rId23" imgW="368280" imgH="203040" progId="Equation.DSMT4">
                    <p:embed/>
                  </p:oleObj>
                </mc:Choice>
                <mc:Fallback>
                  <p:oleObj name="Equation" r:id="rId23" imgW="368280" imgH="203040" progId="Equation.DSMT4">
                    <p:embed/>
                    <p:pic>
                      <p:nvPicPr>
                        <p:cNvPr id="0" name=""/>
                        <p:cNvPicPr>
                          <a:picLocks noChangeAspect="1" noChangeArrowheads="1"/>
                        </p:cNvPicPr>
                        <p:nvPr/>
                      </p:nvPicPr>
                      <p:blipFill>
                        <a:blip r:embed="rId24"/>
                        <a:srcRect/>
                        <a:stretch>
                          <a:fillRect/>
                        </a:stretch>
                      </p:blipFill>
                      <p:spPr bwMode="auto">
                        <a:xfrm>
                          <a:off x="1152" y="139"/>
                          <a:ext cx="509"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2"/>
          <p:cNvGrpSpPr>
            <a:grpSpLocks/>
          </p:cNvGrpSpPr>
          <p:nvPr/>
        </p:nvGrpSpPr>
        <p:grpSpPr bwMode="auto">
          <a:xfrm>
            <a:off x="7227888" y="4130675"/>
            <a:ext cx="1271587" cy="446088"/>
            <a:chOff x="0" y="0"/>
            <a:chExt cx="801" cy="281"/>
          </a:xfrm>
        </p:grpSpPr>
        <p:sp>
          <p:nvSpPr>
            <p:cNvPr id="135191" name="AutoShape 23"/>
            <p:cNvSpPr>
              <a:spLocks noChangeArrowheads="1"/>
            </p:cNvSpPr>
            <p:nvPr/>
          </p:nvSpPr>
          <p:spPr bwMode="auto">
            <a:xfrm>
              <a:off x="0" y="89"/>
              <a:ext cx="201" cy="9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solidFill>
                  <a:srgbClr val="FFFFFF"/>
                </a:solidFill>
                <a:latin typeface="+mj-ea"/>
                <a:ea typeface="+mj-ea"/>
              </a:endParaRPr>
            </a:p>
          </p:txBody>
        </p:sp>
        <p:graphicFrame>
          <p:nvGraphicFramePr>
            <p:cNvPr id="135192" name="Object 24"/>
            <p:cNvGraphicFramePr>
              <a:graphicFrameLocks noChangeAspect="1"/>
            </p:cNvGraphicFramePr>
            <p:nvPr>
              <p:extLst>
                <p:ext uri="{D42A27DB-BD31-4B8C-83A1-F6EECF244321}">
                  <p14:modId xmlns:p14="http://schemas.microsoft.com/office/powerpoint/2010/main" val="588317303"/>
                </p:ext>
              </p:extLst>
            </p:nvPr>
          </p:nvGraphicFramePr>
          <p:xfrm>
            <a:off x="239" y="0"/>
            <a:ext cx="562" cy="281"/>
          </p:xfrm>
          <a:graphic>
            <a:graphicData uri="http://schemas.openxmlformats.org/presentationml/2006/ole">
              <mc:AlternateContent xmlns:mc="http://schemas.openxmlformats.org/markup-compatibility/2006">
                <mc:Choice xmlns:v="urn:schemas-microsoft-com:vml" Requires="v">
                  <p:oleObj spid="_x0000_s229133" name="Equation" r:id="rId25" imgW="406080" imgH="203040" progId="Equation.DSMT4">
                    <p:embed/>
                  </p:oleObj>
                </mc:Choice>
                <mc:Fallback>
                  <p:oleObj name="Equation" r:id="rId25" imgW="406080" imgH="203040" progId="Equation.DSMT4">
                    <p:embed/>
                    <p:pic>
                      <p:nvPicPr>
                        <p:cNvPr id="0" name=""/>
                        <p:cNvPicPr>
                          <a:picLocks noChangeAspect="1" noChangeArrowheads="1"/>
                        </p:cNvPicPr>
                        <p:nvPr/>
                      </p:nvPicPr>
                      <p:blipFill>
                        <a:blip r:embed="rId26"/>
                        <a:srcRect/>
                        <a:stretch>
                          <a:fillRect/>
                        </a:stretch>
                      </p:blipFill>
                      <p:spPr bwMode="auto">
                        <a:xfrm>
                          <a:off x="239" y="0"/>
                          <a:ext cx="562"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6" name="Group 25"/>
          <p:cNvGrpSpPr>
            <a:grpSpLocks/>
          </p:cNvGrpSpPr>
          <p:nvPr/>
        </p:nvGrpSpPr>
        <p:grpSpPr bwMode="auto">
          <a:xfrm>
            <a:off x="6261100" y="4329113"/>
            <a:ext cx="1458913" cy="920750"/>
            <a:chOff x="0" y="0"/>
            <a:chExt cx="919" cy="580"/>
          </a:xfrm>
        </p:grpSpPr>
        <p:graphicFrame>
          <p:nvGraphicFramePr>
            <p:cNvPr id="135194" name="Object 26"/>
            <p:cNvGraphicFramePr>
              <a:graphicFrameLocks noChangeAspect="1"/>
            </p:cNvGraphicFramePr>
            <p:nvPr>
              <p:extLst>
                <p:ext uri="{D42A27DB-BD31-4B8C-83A1-F6EECF244321}">
                  <p14:modId xmlns:p14="http://schemas.microsoft.com/office/powerpoint/2010/main" val="3584870234"/>
                </p:ext>
              </p:extLst>
            </p:nvPr>
          </p:nvGraphicFramePr>
          <p:xfrm>
            <a:off x="39" y="299"/>
            <a:ext cx="685" cy="281"/>
          </p:xfrm>
          <a:graphic>
            <a:graphicData uri="http://schemas.openxmlformats.org/presentationml/2006/ole">
              <mc:AlternateContent xmlns:mc="http://schemas.openxmlformats.org/markup-compatibility/2006">
                <mc:Choice xmlns:v="urn:schemas-microsoft-com:vml" Requires="v">
                  <p:oleObj spid="_x0000_s229134" name="Equation" r:id="rId27" imgW="495000" imgH="203040" progId="Equation.DSMT4">
                    <p:embed/>
                  </p:oleObj>
                </mc:Choice>
                <mc:Fallback>
                  <p:oleObj name="Equation" r:id="rId27" imgW="495000" imgH="203040" progId="Equation.DSMT4">
                    <p:embed/>
                    <p:pic>
                      <p:nvPicPr>
                        <p:cNvPr id="0" name=""/>
                        <p:cNvPicPr>
                          <a:picLocks noChangeAspect="1" noChangeArrowheads="1"/>
                        </p:cNvPicPr>
                        <p:nvPr/>
                      </p:nvPicPr>
                      <p:blipFill>
                        <a:blip r:embed="rId28"/>
                        <a:srcRect/>
                        <a:stretch>
                          <a:fillRect/>
                        </a:stretch>
                      </p:blipFill>
                      <p:spPr bwMode="auto">
                        <a:xfrm>
                          <a:off x="39" y="299"/>
                          <a:ext cx="685"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195" name="AutoShape 27"/>
            <p:cNvSpPr>
              <a:spLocks/>
            </p:cNvSpPr>
            <p:nvPr/>
          </p:nvSpPr>
          <p:spPr bwMode="auto">
            <a:xfrm>
              <a:off x="0" y="0"/>
              <a:ext cx="73" cy="411"/>
            </a:xfrm>
            <a:prstGeom prst="leftBrace">
              <a:avLst>
                <a:gd name="adj1" fmla="val 46918"/>
                <a:gd name="adj2" fmla="val 50000"/>
              </a:avLst>
            </a:prstGeom>
            <a:noFill/>
            <a:ln w="25400" cmpd="sng">
              <a:solidFill>
                <a:schemeClr val="tx1"/>
              </a:solidFill>
              <a:round/>
              <a:headEnd/>
              <a:tailEnd/>
            </a:ln>
            <a:effectLst/>
          </p:spPr>
          <p:txBody>
            <a:bodyPr wrap="none" anchor="ctr"/>
            <a:lstStyle/>
            <a:p>
              <a:endParaRPr lang="zh-CN" altLang="en-US" sz="2400" b="1">
                <a:solidFill>
                  <a:srgbClr val="FFFFFF"/>
                </a:solidFill>
                <a:latin typeface="+mj-ea"/>
                <a:ea typeface="+mj-ea"/>
              </a:endParaRPr>
            </a:p>
          </p:txBody>
        </p:sp>
        <p:sp>
          <p:nvSpPr>
            <p:cNvPr id="135196" name="AutoShape 28"/>
            <p:cNvSpPr>
              <a:spLocks noChangeArrowheads="1"/>
            </p:cNvSpPr>
            <p:nvPr/>
          </p:nvSpPr>
          <p:spPr bwMode="auto">
            <a:xfrm>
              <a:off x="718" y="392"/>
              <a:ext cx="201" cy="9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solidFill>
                  <a:srgbClr val="FFFFFF"/>
                </a:solidFill>
                <a:latin typeface="+mj-ea"/>
                <a:ea typeface="+mj-ea"/>
              </a:endParaRPr>
            </a:p>
          </p:txBody>
        </p:sp>
      </p:grpSp>
      <p:graphicFrame>
        <p:nvGraphicFramePr>
          <p:cNvPr id="135197" name="Object 29"/>
          <p:cNvGraphicFramePr>
            <a:graphicFrameLocks noChangeAspect="1"/>
          </p:cNvGraphicFramePr>
          <p:nvPr>
            <p:extLst>
              <p:ext uri="{D42A27DB-BD31-4B8C-83A1-F6EECF244321}">
                <p14:modId xmlns:p14="http://schemas.microsoft.com/office/powerpoint/2010/main" val="2561439269"/>
              </p:ext>
            </p:extLst>
          </p:nvPr>
        </p:nvGraphicFramePr>
        <p:xfrm>
          <a:off x="7702550" y="4826000"/>
          <a:ext cx="1171575" cy="446088"/>
        </p:xfrm>
        <a:graphic>
          <a:graphicData uri="http://schemas.openxmlformats.org/presentationml/2006/ole">
            <mc:AlternateContent xmlns:mc="http://schemas.openxmlformats.org/markup-compatibility/2006">
              <mc:Choice xmlns:v="urn:schemas-microsoft-com:vml" Requires="v">
                <p:oleObj spid="_x0000_s229135" name="Equation" r:id="rId29" imgW="533160" imgH="203040" progId="Equation.DSMT4">
                  <p:embed/>
                </p:oleObj>
              </mc:Choice>
              <mc:Fallback>
                <p:oleObj name="Equation" r:id="rId29" imgW="533160" imgH="203040" progId="Equation.DSMT4">
                  <p:embed/>
                  <p:pic>
                    <p:nvPicPr>
                      <p:cNvPr id="0" name=""/>
                      <p:cNvPicPr>
                        <a:picLocks noChangeAspect="1" noChangeArrowheads="1"/>
                      </p:cNvPicPr>
                      <p:nvPr/>
                    </p:nvPicPr>
                    <p:blipFill>
                      <a:blip r:embed="rId30"/>
                      <a:srcRect/>
                      <a:stretch>
                        <a:fillRect/>
                      </a:stretch>
                    </p:blipFill>
                    <p:spPr bwMode="auto">
                      <a:xfrm>
                        <a:off x="7702550" y="4826000"/>
                        <a:ext cx="117157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30"/>
          <p:cNvGrpSpPr>
            <a:grpSpLocks/>
          </p:cNvGrpSpPr>
          <p:nvPr/>
        </p:nvGrpSpPr>
        <p:grpSpPr bwMode="auto">
          <a:xfrm>
            <a:off x="5118101" y="5257800"/>
            <a:ext cx="3041650" cy="708025"/>
            <a:chOff x="-1" y="0"/>
            <a:chExt cx="1916" cy="446"/>
          </a:xfrm>
        </p:grpSpPr>
        <p:graphicFrame>
          <p:nvGraphicFramePr>
            <p:cNvPr id="135199" name="Object 31"/>
            <p:cNvGraphicFramePr>
              <a:graphicFrameLocks noChangeAspect="1"/>
            </p:cNvGraphicFramePr>
            <p:nvPr>
              <p:extLst>
                <p:ext uri="{D42A27DB-BD31-4B8C-83A1-F6EECF244321}">
                  <p14:modId xmlns:p14="http://schemas.microsoft.com/office/powerpoint/2010/main" val="471636853"/>
                </p:ext>
              </p:extLst>
            </p:nvPr>
          </p:nvGraphicFramePr>
          <p:xfrm>
            <a:off x="-1" y="0"/>
            <a:ext cx="1916" cy="281"/>
          </p:xfrm>
          <a:graphic>
            <a:graphicData uri="http://schemas.openxmlformats.org/presentationml/2006/ole">
              <mc:AlternateContent xmlns:mc="http://schemas.openxmlformats.org/markup-compatibility/2006">
                <mc:Choice xmlns:v="urn:schemas-microsoft-com:vml" Requires="v">
                  <p:oleObj spid="_x0000_s229136" name="Equation" r:id="rId31" imgW="1384200" imgH="203040" progId="Equation.DSMT4">
                    <p:embed/>
                  </p:oleObj>
                </mc:Choice>
                <mc:Fallback>
                  <p:oleObj name="Equation" r:id="rId31" imgW="1384200" imgH="203040" progId="Equation.DSMT4">
                    <p:embed/>
                    <p:pic>
                      <p:nvPicPr>
                        <p:cNvPr id="0" name=""/>
                        <p:cNvPicPr>
                          <a:picLocks noChangeAspect="1" noChangeArrowheads="1"/>
                        </p:cNvPicPr>
                        <p:nvPr/>
                      </p:nvPicPr>
                      <p:blipFill>
                        <a:blip r:embed="rId32"/>
                        <a:srcRect/>
                        <a:stretch>
                          <a:fillRect/>
                        </a:stretch>
                      </p:blipFill>
                      <p:spPr bwMode="auto">
                        <a:xfrm>
                          <a:off x="-1" y="0"/>
                          <a:ext cx="1916"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5200" name="AutoShape 32"/>
            <p:cNvSpPr>
              <a:spLocks noChangeArrowheads="1"/>
            </p:cNvSpPr>
            <p:nvPr/>
          </p:nvSpPr>
          <p:spPr bwMode="auto">
            <a:xfrm rot="5400000">
              <a:off x="849" y="300"/>
              <a:ext cx="201" cy="91"/>
            </a:xfrm>
            <a:prstGeom prst="rightArrow">
              <a:avLst>
                <a:gd name="adj1" fmla="val 50000"/>
                <a:gd name="adj2" fmla="val 55220"/>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zh-CN" altLang="en-US" sz="2400" b="1">
                <a:solidFill>
                  <a:srgbClr val="FFFFFF"/>
                </a:solidFill>
                <a:latin typeface="+mj-ea"/>
                <a:ea typeface="+mj-ea"/>
              </a:endParaRPr>
            </a:p>
          </p:txBody>
        </p:sp>
      </p:grpSp>
      <p:graphicFrame>
        <p:nvGraphicFramePr>
          <p:cNvPr id="135201" name="Object 33"/>
          <p:cNvGraphicFramePr>
            <a:graphicFrameLocks noChangeAspect="1"/>
          </p:cNvGraphicFramePr>
          <p:nvPr>
            <p:extLst>
              <p:ext uri="{D42A27DB-BD31-4B8C-83A1-F6EECF244321}">
                <p14:modId xmlns:p14="http://schemas.microsoft.com/office/powerpoint/2010/main" val="3636219607"/>
              </p:ext>
            </p:extLst>
          </p:nvPr>
        </p:nvGraphicFramePr>
        <p:xfrm>
          <a:off x="4779963" y="5924550"/>
          <a:ext cx="4052887" cy="446088"/>
        </p:xfrm>
        <a:graphic>
          <a:graphicData uri="http://schemas.openxmlformats.org/presentationml/2006/ole">
            <mc:AlternateContent xmlns:mc="http://schemas.openxmlformats.org/markup-compatibility/2006">
              <mc:Choice xmlns:v="urn:schemas-microsoft-com:vml" Requires="v">
                <p:oleObj spid="_x0000_s229137" name="Equation" r:id="rId33" imgW="1841400" imgH="203040" progId="Equation.DSMT4">
                  <p:embed/>
                </p:oleObj>
              </mc:Choice>
              <mc:Fallback>
                <p:oleObj name="Equation" r:id="rId33" imgW="1841400" imgH="203040" progId="Equation.DSMT4">
                  <p:embed/>
                  <p:pic>
                    <p:nvPicPr>
                      <p:cNvPr id="0" name=""/>
                      <p:cNvPicPr>
                        <a:picLocks noChangeAspect="1" noChangeArrowheads="1"/>
                      </p:cNvPicPr>
                      <p:nvPr/>
                    </p:nvPicPr>
                    <p:blipFill>
                      <a:blip r:embed="rId34"/>
                      <a:srcRect/>
                      <a:stretch>
                        <a:fillRect/>
                      </a:stretch>
                    </p:blipFill>
                    <p:spPr bwMode="auto">
                      <a:xfrm>
                        <a:off x="4779963" y="5924550"/>
                        <a:ext cx="4052887"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145</a:t>
            </a:fld>
            <a:endParaRPr lang="en-US" altLang="zh-CN" dirty="0"/>
          </a:p>
        </p:txBody>
      </p:sp>
      <p:cxnSp>
        <p:nvCxnSpPr>
          <p:cNvPr id="39" name="直接连接符 38"/>
          <p:cNvCxnSpPr/>
          <p:nvPr/>
        </p:nvCxnSpPr>
        <p:spPr>
          <a:xfrm>
            <a:off x="827584" y="2996952"/>
            <a:ext cx="7488832"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7016316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78"/>
                                        </p:tgtEl>
                                        <p:attrNameLst>
                                          <p:attrName>style.visibility</p:attrName>
                                        </p:attrNameLst>
                                      </p:cBhvr>
                                      <p:to>
                                        <p:strVal val="visible"/>
                                      </p:to>
                                    </p:set>
                                    <p:animEffect transition="in" filter="wipe(left)">
                                      <p:cBhvr>
                                        <p:cTn id="7" dur="1000"/>
                                        <p:tgtEl>
                                          <p:spTgt spid="1351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par>
                                <p:cTn id="13" presetID="22" presetClass="entr" presetSubtype="8" fill="hold" nodeType="withEffect">
                                  <p:stCondLst>
                                    <p:cond delay="0"/>
                                  </p:stCondLst>
                                  <p:childTnLst>
                                    <p:set>
                                      <p:cBhvr>
                                        <p:cTn id="14" dur="1" fill="hold">
                                          <p:stCondLst>
                                            <p:cond delay="0"/>
                                          </p:stCondLst>
                                        </p:cTn>
                                        <p:tgtEl>
                                          <p:spTgt spid="135182"/>
                                        </p:tgtEl>
                                        <p:attrNameLst>
                                          <p:attrName>style.visibility</p:attrName>
                                        </p:attrNameLst>
                                      </p:cBhvr>
                                      <p:to>
                                        <p:strVal val="visible"/>
                                      </p:to>
                                    </p:set>
                                    <p:animEffect transition="in" filter="wipe(left)">
                                      <p:cBhvr>
                                        <p:cTn id="15" dur="1000"/>
                                        <p:tgtEl>
                                          <p:spTgt spid="13518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5197"/>
                                        </p:tgtEl>
                                        <p:attrNameLst>
                                          <p:attrName>style.visibility</p:attrName>
                                        </p:attrNameLst>
                                      </p:cBhvr>
                                      <p:to>
                                        <p:strVal val="visible"/>
                                      </p:to>
                                    </p:set>
                                    <p:animEffect transition="in" filter="wipe(left)">
                                      <p:cBhvr>
                                        <p:cTn id="35" dur="1000"/>
                                        <p:tgtEl>
                                          <p:spTgt spid="13519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5201"/>
                                        </p:tgtEl>
                                        <p:attrNameLst>
                                          <p:attrName>style.visibility</p:attrName>
                                        </p:attrNameLst>
                                      </p:cBhvr>
                                      <p:to>
                                        <p:strVal val="visible"/>
                                      </p:to>
                                    </p:set>
                                    <p:animEffect transition="in" filter="wipe(left)">
                                      <p:cBhvr>
                                        <p:cTn id="45" dur="1000"/>
                                        <p:tgtEl>
                                          <p:spTgt spid="135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8"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9712" y="908720"/>
            <a:ext cx="5400600" cy="309634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136195" name="Object 3"/>
          <p:cNvGraphicFramePr>
            <a:graphicFrameLocks noChangeAspect="1"/>
          </p:cNvGraphicFramePr>
          <p:nvPr>
            <p:extLst>
              <p:ext uri="{D42A27DB-BD31-4B8C-83A1-F6EECF244321}">
                <p14:modId xmlns:p14="http://schemas.microsoft.com/office/powerpoint/2010/main" val="3276532517"/>
              </p:ext>
            </p:extLst>
          </p:nvPr>
        </p:nvGraphicFramePr>
        <p:xfrm>
          <a:off x="2192338" y="1044575"/>
          <a:ext cx="5070475" cy="2901950"/>
        </p:xfrm>
        <a:graphic>
          <a:graphicData uri="http://schemas.openxmlformats.org/presentationml/2006/ole">
            <mc:AlternateContent xmlns:mc="http://schemas.openxmlformats.org/markup-compatibility/2006">
              <mc:Choice xmlns:v="urn:schemas-microsoft-com:vml" Requires="v">
                <p:oleObj spid="_x0000_s248018" r:id="rId3" imgW="4222424" imgH="2416783" progId="Visio.Drawing.11">
                  <p:embed/>
                </p:oleObj>
              </mc:Choice>
              <mc:Fallback>
                <p:oleObj r:id="rId3" imgW="4222424" imgH="241678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2338" y="1044575"/>
                        <a:ext cx="5070475" cy="29019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196" name="Rectangle 4"/>
          <p:cNvSpPr>
            <a:spLocks noChangeArrowheads="1"/>
          </p:cNvSpPr>
          <p:nvPr/>
        </p:nvSpPr>
        <p:spPr bwMode="auto">
          <a:xfrm>
            <a:off x="501650" y="4389438"/>
            <a:ext cx="4965700" cy="461665"/>
          </a:xfrm>
          <a:prstGeom prst="rect">
            <a:avLst/>
          </a:prstGeom>
          <a:noFill/>
          <a:ln w="9525">
            <a:noFill/>
            <a:miter lim="800000"/>
            <a:headEnd/>
            <a:tailEnd/>
          </a:ln>
          <a:effectLst/>
        </p:spPr>
        <p:txBody>
          <a:bodyPr>
            <a:spAutoFit/>
          </a:bodyPr>
          <a:lstStyle/>
          <a:p>
            <a:r>
              <a:rPr lang="zh-CN" sz="2400" b="1">
                <a:latin typeface="+mj-ea"/>
                <a:ea typeface="+mj-ea"/>
              </a:rPr>
              <a:t>共有：</a:t>
            </a:r>
          </a:p>
        </p:txBody>
      </p:sp>
      <p:graphicFrame>
        <p:nvGraphicFramePr>
          <p:cNvPr id="136197" name="Object 5"/>
          <p:cNvGraphicFramePr>
            <a:graphicFrameLocks noChangeAspect="1"/>
          </p:cNvGraphicFramePr>
          <p:nvPr>
            <p:extLst>
              <p:ext uri="{D42A27DB-BD31-4B8C-83A1-F6EECF244321}">
                <p14:modId xmlns:p14="http://schemas.microsoft.com/office/powerpoint/2010/main" val="4014126439"/>
              </p:ext>
            </p:extLst>
          </p:nvPr>
        </p:nvGraphicFramePr>
        <p:xfrm>
          <a:off x="1606550" y="4468813"/>
          <a:ext cx="947738" cy="446087"/>
        </p:xfrm>
        <a:graphic>
          <a:graphicData uri="http://schemas.openxmlformats.org/presentationml/2006/ole">
            <mc:AlternateContent xmlns:mc="http://schemas.openxmlformats.org/markup-compatibility/2006">
              <mc:Choice xmlns:v="urn:schemas-microsoft-com:vml" Requires="v">
                <p:oleObj spid="_x0000_s248019" name="Equation" r:id="rId5" imgW="431640" imgH="203040" progId="Equation.DSMT4">
                  <p:embed/>
                </p:oleObj>
              </mc:Choice>
              <mc:Fallback>
                <p:oleObj name="Equation" r:id="rId5" imgW="431640" imgH="203040" progId="Equation.DSMT4">
                  <p:embed/>
                  <p:pic>
                    <p:nvPicPr>
                      <p:cNvPr id="0" name=""/>
                      <p:cNvPicPr>
                        <a:picLocks noChangeAspect="1" noChangeArrowheads="1"/>
                      </p:cNvPicPr>
                      <p:nvPr/>
                    </p:nvPicPr>
                    <p:blipFill>
                      <a:blip r:embed="rId6"/>
                      <a:srcRect/>
                      <a:stretch>
                        <a:fillRect/>
                      </a:stretch>
                    </p:blipFill>
                    <p:spPr bwMode="auto">
                      <a:xfrm>
                        <a:off x="1606550" y="4468813"/>
                        <a:ext cx="947738"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8" name="Object 6"/>
          <p:cNvGraphicFramePr>
            <a:graphicFrameLocks noChangeAspect="1"/>
          </p:cNvGraphicFramePr>
          <p:nvPr>
            <p:extLst>
              <p:ext uri="{D42A27DB-BD31-4B8C-83A1-F6EECF244321}">
                <p14:modId xmlns:p14="http://schemas.microsoft.com/office/powerpoint/2010/main" val="2555565066"/>
              </p:ext>
            </p:extLst>
          </p:nvPr>
        </p:nvGraphicFramePr>
        <p:xfrm>
          <a:off x="2598738" y="4464050"/>
          <a:ext cx="892175" cy="446088"/>
        </p:xfrm>
        <a:graphic>
          <a:graphicData uri="http://schemas.openxmlformats.org/presentationml/2006/ole">
            <mc:AlternateContent xmlns:mc="http://schemas.openxmlformats.org/markup-compatibility/2006">
              <mc:Choice xmlns:v="urn:schemas-microsoft-com:vml" Requires="v">
                <p:oleObj spid="_x0000_s248020" name="Equation" r:id="rId7" imgW="406080" imgH="203040" progId="Equation.DSMT4">
                  <p:embed/>
                </p:oleObj>
              </mc:Choice>
              <mc:Fallback>
                <p:oleObj name="Equation" r:id="rId7" imgW="406080" imgH="203040" progId="Equation.DSMT4">
                  <p:embed/>
                  <p:pic>
                    <p:nvPicPr>
                      <p:cNvPr id="0" name=""/>
                      <p:cNvPicPr>
                        <a:picLocks noChangeAspect="1" noChangeArrowheads="1"/>
                      </p:cNvPicPr>
                      <p:nvPr/>
                    </p:nvPicPr>
                    <p:blipFill>
                      <a:blip r:embed="rId8"/>
                      <a:srcRect/>
                      <a:stretch>
                        <a:fillRect/>
                      </a:stretch>
                    </p:blipFill>
                    <p:spPr bwMode="auto">
                      <a:xfrm>
                        <a:off x="2598738" y="4464050"/>
                        <a:ext cx="89217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199" name="Object 7"/>
          <p:cNvGraphicFramePr>
            <a:graphicFrameLocks noChangeAspect="1"/>
          </p:cNvGraphicFramePr>
          <p:nvPr>
            <p:extLst>
              <p:ext uri="{D42A27DB-BD31-4B8C-83A1-F6EECF244321}">
                <p14:modId xmlns:p14="http://schemas.microsoft.com/office/powerpoint/2010/main" val="3740239620"/>
              </p:ext>
            </p:extLst>
          </p:nvPr>
        </p:nvGraphicFramePr>
        <p:xfrm>
          <a:off x="3548063" y="4459288"/>
          <a:ext cx="1171575" cy="446087"/>
        </p:xfrm>
        <a:graphic>
          <a:graphicData uri="http://schemas.openxmlformats.org/presentationml/2006/ole">
            <mc:AlternateContent xmlns:mc="http://schemas.openxmlformats.org/markup-compatibility/2006">
              <mc:Choice xmlns:v="urn:schemas-microsoft-com:vml" Requires="v">
                <p:oleObj spid="_x0000_s248021" name="Equation" r:id="rId9" imgW="533160" imgH="203040" progId="Equation.DSMT4">
                  <p:embed/>
                </p:oleObj>
              </mc:Choice>
              <mc:Fallback>
                <p:oleObj name="Equation" r:id="rId9" imgW="533160" imgH="203040" progId="Equation.DSMT4">
                  <p:embed/>
                  <p:pic>
                    <p:nvPicPr>
                      <p:cNvPr id="0" name=""/>
                      <p:cNvPicPr>
                        <a:picLocks noChangeAspect="1" noChangeArrowheads="1"/>
                      </p:cNvPicPr>
                      <p:nvPr/>
                    </p:nvPicPr>
                    <p:blipFill>
                      <a:blip r:embed="rId10"/>
                      <a:srcRect/>
                      <a:stretch>
                        <a:fillRect/>
                      </a:stretch>
                    </p:blipFill>
                    <p:spPr bwMode="auto">
                      <a:xfrm>
                        <a:off x="3548063" y="4459288"/>
                        <a:ext cx="1171575"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0" name="Object 8"/>
          <p:cNvGraphicFramePr>
            <a:graphicFrameLocks noChangeAspect="1"/>
          </p:cNvGraphicFramePr>
          <p:nvPr>
            <p:extLst>
              <p:ext uri="{D42A27DB-BD31-4B8C-83A1-F6EECF244321}">
                <p14:modId xmlns:p14="http://schemas.microsoft.com/office/powerpoint/2010/main" val="349588409"/>
              </p:ext>
            </p:extLst>
          </p:nvPr>
        </p:nvGraphicFramePr>
        <p:xfrm>
          <a:off x="4737100" y="4425950"/>
          <a:ext cx="1309688" cy="473075"/>
        </p:xfrm>
        <a:graphic>
          <a:graphicData uri="http://schemas.openxmlformats.org/presentationml/2006/ole">
            <mc:AlternateContent xmlns:mc="http://schemas.openxmlformats.org/markup-compatibility/2006">
              <mc:Choice xmlns:v="urn:schemas-microsoft-com:vml" Requires="v">
                <p:oleObj spid="_x0000_s248022" name="Equation" r:id="rId11" imgW="596880" imgH="215640" progId="Equation.DSMT4">
                  <p:embed/>
                </p:oleObj>
              </mc:Choice>
              <mc:Fallback>
                <p:oleObj name="Equation" r:id="rId11" imgW="596880" imgH="215640" progId="Equation.DSMT4">
                  <p:embed/>
                  <p:pic>
                    <p:nvPicPr>
                      <p:cNvPr id="0" name=""/>
                      <p:cNvPicPr>
                        <a:picLocks noChangeAspect="1" noChangeArrowheads="1"/>
                      </p:cNvPicPr>
                      <p:nvPr/>
                    </p:nvPicPr>
                    <p:blipFill>
                      <a:blip r:embed="rId12"/>
                      <a:srcRect/>
                      <a:stretch>
                        <a:fillRect/>
                      </a:stretch>
                    </p:blipFill>
                    <p:spPr bwMode="auto">
                      <a:xfrm>
                        <a:off x="4737100" y="4425950"/>
                        <a:ext cx="1309688" cy="4730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1" name="Object 9"/>
          <p:cNvGraphicFramePr>
            <a:graphicFrameLocks noChangeAspect="1"/>
          </p:cNvGraphicFramePr>
          <p:nvPr>
            <p:extLst>
              <p:ext uri="{D42A27DB-BD31-4B8C-83A1-F6EECF244321}">
                <p14:modId xmlns:p14="http://schemas.microsoft.com/office/powerpoint/2010/main" val="3465652133"/>
              </p:ext>
            </p:extLst>
          </p:nvPr>
        </p:nvGraphicFramePr>
        <p:xfrm>
          <a:off x="6165850" y="4446588"/>
          <a:ext cx="1309688" cy="473075"/>
        </p:xfrm>
        <a:graphic>
          <a:graphicData uri="http://schemas.openxmlformats.org/presentationml/2006/ole">
            <mc:AlternateContent xmlns:mc="http://schemas.openxmlformats.org/markup-compatibility/2006">
              <mc:Choice xmlns:v="urn:schemas-microsoft-com:vml" Requires="v">
                <p:oleObj spid="_x0000_s248023" name="Equation" r:id="rId13" imgW="596880" imgH="215640" progId="Equation.DSMT4">
                  <p:embed/>
                </p:oleObj>
              </mc:Choice>
              <mc:Fallback>
                <p:oleObj name="Equation" r:id="rId13" imgW="596880" imgH="215640" progId="Equation.DSMT4">
                  <p:embed/>
                  <p:pic>
                    <p:nvPicPr>
                      <p:cNvPr id="0" name=""/>
                      <p:cNvPicPr>
                        <a:picLocks noChangeAspect="1" noChangeArrowheads="1"/>
                      </p:cNvPicPr>
                      <p:nvPr/>
                    </p:nvPicPr>
                    <p:blipFill>
                      <a:blip r:embed="rId14"/>
                      <a:srcRect/>
                      <a:stretch>
                        <a:fillRect/>
                      </a:stretch>
                    </p:blipFill>
                    <p:spPr bwMode="auto">
                      <a:xfrm>
                        <a:off x="6165850" y="4446588"/>
                        <a:ext cx="1309688" cy="4730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6202" name="Object 10"/>
          <p:cNvGraphicFramePr>
            <a:graphicFrameLocks noChangeAspect="1"/>
          </p:cNvGraphicFramePr>
          <p:nvPr>
            <p:extLst>
              <p:ext uri="{D42A27DB-BD31-4B8C-83A1-F6EECF244321}">
                <p14:modId xmlns:p14="http://schemas.microsoft.com/office/powerpoint/2010/main" val="2241868141"/>
              </p:ext>
            </p:extLst>
          </p:nvPr>
        </p:nvGraphicFramePr>
        <p:xfrm>
          <a:off x="7521575" y="4475163"/>
          <a:ext cx="1169988" cy="444500"/>
        </p:xfrm>
        <a:graphic>
          <a:graphicData uri="http://schemas.openxmlformats.org/presentationml/2006/ole">
            <mc:AlternateContent xmlns:mc="http://schemas.openxmlformats.org/markup-compatibility/2006">
              <mc:Choice xmlns:v="urn:schemas-microsoft-com:vml" Requires="v">
                <p:oleObj spid="_x0000_s248024" name="Equation" r:id="rId15" imgW="533160" imgH="203040" progId="Equation.DSMT4">
                  <p:embed/>
                </p:oleObj>
              </mc:Choice>
              <mc:Fallback>
                <p:oleObj name="Equation" r:id="rId15" imgW="533160" imgH="203040" progId="Equation.DSMT4">
                  <p:embed/>
                  <p:pic>
                    <p:nvPicPr>
                      <p:cNvPr id="0" name=""/>
                      <p:cNvPicPr>
                        <a:picLocks noChangeAspect="1" noChangeArrowheads="1"/>
                      </p:cNvPicPr>
                      <p:nvPr/>
                    </p:nvPicPr>
                    <p:blipFill>
                      <a:blip r:embed="rId16"/>
                      <a:srcRect/>
                      <a:stretch>
                        <a:fillRect/>
                      </a:stretch>
                    </p:blipFill>
                    <p:spPr bwMode="auto">
                      <a:xfrm>
                        <a:off x="7521575" y="4475163"/>
                        <a:ext cx="1169988" cy="4445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6203" name="Rectangle 11"/>
          <p:cNvSpPr>
            <a:spLocks noChangeArrowheads="1"/>
          </p:cNvSpPr>
          <p:nvPr/>
        </p:nvSpPr>
        <p:spPr bwMode="auto">
          <a:xfrm>
            <a:off x="501650" y="5126038"/>
            <a:ext cx="8259763" cy="461665"/>
          </a:xfrm>
          <a:prstGeom prst="rect">
            <a:avLst/>
          </a:prstGeom>
          <a:noFill/>
          <a:ln w="9525">
            <a:noFill/>
            <a:miter lim="800000"/>
            <a:headEnd/>
            <a:tailEnd/>
          </a:ln>
          <a:effectLst/>
        </p:spPr>
        <p:txBody>
          <a:bodyPr>
            <a:spAutoFit/>
          </a:bodyPr>
          <a:lstStyle/>
          <a:p>
            <a:r>
              <a:rPr lang="zh-CN" sz="2400" b="1">
                <a:latin typeface="+mj-ea"/>
                <a:ea typeface="+mj-ea"/>
              </a:rPr>
              <a:t>知道其中三个，可计算出另三个。</a:t>
            </a:r>
          </a:p>
        </p:txBody>
      </p:sp>
      <p:sp>
        <p:nvSpPr>
          <p:cNvPr id="13"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146</a:t>
            </a:fld>
            <a:endParaRPr lang="en-US" altLang="zh-CN" dirty="0"/>
          </a:p>
        </p:txBody>
      </p:sp>
    </p:spTree>
    <p:extLst>
      <p:ext uri="{BB962C8B-B14F-4D97-AF65-F5344CB8AC3E}">
        <p14:creationId xmlns:p14="http://schemas.microsoft.com/office/powerpoint/2010/main" val="1853671271"/>
      </p:ext>
    </p:extLst>
  </p:cSld>
  <p:clrMapOvr>
    <a:masterClrMapping/>
  </p:clrMapOvr>
  <p:transition spd="slow"/>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9" name="Object 3"/>
          <p:cNvGraphicFramePr>
            <a:graphicFrameLocks noChangeAspect="1"/>
          </p:cNvGraphicFramePr>
          <p:nvPr>
            <p:extLst>
              <p:ext uri="{D42A27DB-BD31-4B8C-83A1-F6EECF244321}">
                <p14:modId xmlns:p14="http://schemas.microsoft.com/office/powerpoint/2010/main" val="2451986734"/>
              </p:ext>
            </p:extLst>
          </p:nvPr>
        </p:nvGraphicFramePr>
        <p:xfrm>
          <a:off x="1238250" y="868214"/>
          <a:ext cx="2997200" cy="965200"/>
        </p:xfrm>
        <a:graphic>
          <a:graphicData uri="http://schemas.openxmlformats.org/presentationml/2006/ole">
            <mc:AlternateContent xmlns:mc="http://schemas.openxmlformats.org/markup-compatibility/2006">
              <mc:Choice xmlns:v="urn:schemas-microsoft-com:vml" Requires="v">
                <p:oleObj spid="_x0000_s232402" name="Equation" r:id="rId3" imgW="1498320" imgH="482400" progId="Equation.DSMT4">
                  <p:embed/>
                </p:oleObj>
              </mc:Choice>
              <mc:Fallback>
                <p:oleObj name="Equation" r:id="rId3" imgW="1498320" imgH="482400" progId="Equation.DSMT4">
                  <p:embed/>
                  <p:pic>
                    <p:nvPicPr>
                      <p:cNvPr id="0" name=""/>
                      <p:cNvPicPr>
                        <a:picLocks noChangeAspect="1" noChangeArrowheads="1"/>
                      </p:cNvPicPr>
                      <p:nvPr/>
                    </p:nvPicPr>
                    <p:blipFill>
                      <a:blip r:embed="rId4"/>
                      <a:srcRect/>
                      <a:stretch>
                        <a:fillRect/>
                      </a:stretch>
                    </p:blipFill>
                    <p:spPr bwMode="auto">
                      <a:xfrm>
                        <a:off x="1238250" y="868214"/>
                        <a:ext cx="2997200" cy="9652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20" name="Line 4"/>
          <p:cNvSpPr>
            <a:spLocks noChangeShapeType="1"/>
          </p:cNvSpPr>
          <p:nvPr/>
        </p:nvSpPr>
        <p:spPr bwMode="auto">
          <a:xfrm>
            <a:off x="0" y="2258864"/>
            <a:ext cx="9144000" cy="0"/>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lstStyle/>
          <a:p>
            <a:endParaRPr lang="zh-CN" altLang="en-US" sz="2400" b="1">
              <a:latin typeface="+mj-ea"/>
              <a:ea typeface="+mj-ea"/>
            </a:endParaRPr>
          </a:p>
        </p:txBody>
      </p:sp>
      <p:grpSp>
        <p:nvGrpSpPr>
          <p:cNvPr id="2" name="Group 5"/>
          <p:cNvGrpSpPr>
            <a:grpSpLocks/>
          </p:cNvGrpSpPr>
          <p:nvPr/>
        </p:nvGrpSpPr>
        <p:grpSpPr bwMode="auto">
          <a:xfrm>
            <a:off x="412750" y="2346325"/>
            <a:ext cx="4589463" cy="504825"/>
            <a:chOff x="0" y="0"/>
            <a:chExt cx="2891" cy="318"/>
          </a:xfrm>
        </p:grpSpPr>
        <p:sp>
          <p:nvSpPr>
            <p:cNvPr id="137222" name="Rectangle 6"/>
            <p:cNvSpPr>
              <a:spLocks noChangeArrowheads="1"/>
            </p:cNvSpPr>
            <p:nvPr/>
          </p:nvSpPr>
          <p:spPr bwMode="auto">
            <a:xfrm>
              <a:off x="0" y="0"/>
              <a:ext cx="2891" cy="291"/>
            </a:xfrm>
            <a:prstGeom prst="rect">
              <a:avLst/>
            </a:prstGeom>
            <a:noFill/>
            <a:ln w="9525">
              <a:noFill/>
              <a:miter lim="800000"/>
              <a:headEnd/>
              <a:tailEnd/>
            </a:ln>
            <a:effectLst/>
          </p:spPr>
          <p:txBody>
            <a:bodyPr>
              <a:spAutoFit/>
            </a:bodyPr>
            <a:lstStyle/>
            <a:p>
              <a:r>
                <a:rPr lang="zh-CN" sz="2400" b="1">
                  <a:latin typeface="+mj-ea"/>
                  <a:ea typeface="+mj-ea"/>
                </a:rPr>
                <a:t>解：</a:t>
              </a:r>
              <a:r>
                <a:rPr lang="zh-CN" altLang="zh-CN" sz="2400" b="1">
                  <a:latin typeface="+mj-ea"/>
                  <a:ea typeface="+mj-ea"/>
                  <a:sym typeface="Wingdings" pitchFamily="2" charset="2"/>
                </a:rPr>
                <a:t>(1) </a:t>
              </a:r>
              <a:r>
                <a:rPr lang="zh-CN" sz="2400" b="1">
                  <a:latin typeface="+mj-ea"/>
                  <a:ea typeface="+mj-ea"/>
                  <a:sym typeface="Wingdings" pitchFamily="2" charset="2"/>
                </a:rPr>
                <a:t>由         计算       </a:t>
              </a:r>
              <a:endParaRPr lang="zh-CN" sz="2400" b="1">
                <a:latin typeface="+mj-ea"/>
                <a:ea typeface="+mj-ea"/>
              </a:endParaRPr>
            </a:p>
          </p:txBody>
        </p:sp>
        <p:graphicFrame>
          <p:nvGraphicFramePr>
            <p:cNvPr id="137223" name="Object 7"/>
            <p:cNvGraphicFramePr>
              <a:graphicFrameLocks noChangeAspect="1"/>
            </p:cNvGraphicFramePr>
            <p:nvPr>
              <p:extLst>
                <p:ext uri="{D42A27DB-BD31-4B8C-83A1-F6EECF244321}">
                  <p14:modId xmlns:p14="http://schemas.microsoft.com/office/powerpoint/2010/main" val="132656917"/>
                </p:ext>
              </p:extLst>
            </p:nvPr>
          </p:nvGraphicFramePr>
          <p:xfrm>
            <a:off x="942" y="36"/>
            <a:ext cx="563" cy="282"/>
          </p:xfrm>
          <a:graphic>
            <a:graphicData uri="http://schemas.openxmlformats.org/presentationml/2006/ole">
              <mc:AlternateContent xmlns:mc="http://schemas.openxmlformats.org/markup-compatibility/2006">
                <mc:Choice xmlns:v="urn:schemas-microsoft-com:vml" Requires="v">
                  <p:oleObj spid="_x0000_s232403" name="Equation" r:id="rId5" imgW="406080" imgH="203040" progId="Equation.DSMT4">
                    <p:embed/>
                  </p:oleObj>
                </mc:Choice>
                <mc:Fallback>
                  <p:oleObj name="Equation" r:id="rId5" imgW="406080" imgH="203040" progId="Equation.DSMT4">
                    <p:embed/>
                    <p:pic>
                      <p:nvPicPr>
                        <p:cNvPr id="0" name=""/>
                        <p:cNvPicPr>
                          <a:picLocks noChangeAspect="1" noChangeArrowheads="1"/>
                        </p:cNvPicPr>
                        <p:nvPr/>
                      </p:nvPicPr>
                      <p:blipFill>
                        <a:blip r:embed="rId6"/>
                        <a:srcRect/>
                        <a:stretch>
                          <a:fillRect/>
                        </a:stretch>
                      </p:blipFill>
                      <p:spPr bwMode="auto">
                        <a:xfrm>
                          <a:off x="942" y="36"/>
                          <a:ext cx="563"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4" name="Object 8"/>
            <p:cNvGraphicFramePr>
              <a:graphicFrameLocks noChangeAspect="1"/>
            </p:cNvGraphicFramePr>
            <p:nvPr>
              <p:extLst>
                <p:ext uri="{D42A27DB-BD31-4B8C-83A1-F6EECF244321}">
                  <p14:modId xmlns:p14="http://schemas.microsoft.com/office/powerpoint/2010/main" val="2573091921"/>
                </p:ext>
              </p:extLst>
            </p:nvPr>
          </p:nvGraphicFramePr>
          <p:xfrm>
            <a:off x="1998" y="31"/>
            <a:ext cx="598" cy="282"/>
          </p:xfrm>
          <a:graphic>
            <a:graphicData uri="http://schemas.openxmlformats.org/presentationml/2006/ole">
              <mc:AlternateContent xmlns:mc="http://schemas.openxmlformats.org/markup-compatibility/2006">
                <mc:Choice xmlns:v="urn:schemas-microsoft-com:vml" Requires="v">
                  <p:oleObj spid="_x0000_s232404" name="Equation" r:id="rId7" imgW="431640" imgH="203040" progId="Equation.DSMT4">
                    <p:embed/>
                  </p:oleObj>
                </mc:Choice>
                <mc:Fallback>
                  <p:oleObj name="Equation" r:id="rId7" imgW="431640" imgH="203040" progId="Equation.DSMT4">
                    <p:embed/>
                    <p:pic>
                      <p:nvPicPr>
                        <p:cNvPr id="0" name=""/>
                        <p:cNvPicPr>
                          <a:picLocks noChangeAspect="1" noChangeArrowheads="1"/>
                        </p:cNvPicPr>
                        <p:nvPr/>
                      </p:nvPicPr>
                      <p:blipFill>
                        <a:blip r:embed="rId8"/>
                        <a:srcRect/>
                        <a:stretch>
                          <a:fillRect/>
                        </a:stretch>
                      </p:blipFill>
                      <p:spPr bwMode="auto">
                        <a:xfrm>
                          <a:off x="1998" y="31"/>
                          <a:ext cx="598"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7225" name="Object 9"/>
          <p:cNvGraphicFramePr>
            <a:graphicFrameLocks noChangeAspect="1"/>
          </p:cNvGraphicFramePr>
          <p:nvPr>
            <p:extLst>
              <p:ext uri="{D42A27DB-BD31-4B8C-83A1-F6EECF244321}">
                <p14:modId xmlns:p14="http://schemas.microsoft.com/office/powerpoint/2010/main" val="2774561806"/>
              </p:ext>
            </p:extLst>
          </p:nvPr>
        </p:nvGraphicFramePr>
        <p:xfrm>
          <a:off x="482600" y="3060700"/>
          <a:ext cx="1228725" cy="446088"/>
        </p:xfrm>
        <a:graphic>
          <a:graphicData uri="http://schemas.openxmlformats.org/presentationml/2006/ole">
            <mc:AlternateContent xmlns:mc="http://schemas.openxmlformats.org/markup-compatibility/2006">
              <mc:Choice xmlns:v="urn:schemas-microsoft-com:vml" Requires="v">
                <p:oleObj spid="_x0000_s232405" name="Equation" r:id="rId9" imgW="558720" imgH="203040" progId="Equation.DSMT4">
                  <p:embed/>
                </p:oleObj>
              </mc:Choice>
              <mc:Fallback>
                <p:oleObj name="Equation" r:id="rId9" imgW="558720" imgH="203040" progId="Equation.DSMT4">
                  <p:embed/>
                  <p:pic>
                    <p:nvPicPr>
                      <p:cNvPr id="0" name=""/>
                      <p:cNvPicPr>
                        <a:picLocks noChangeAspect="1" noChangeArrowheads="1"/>
                      </p:cNvPicPr>
                      <p:nvPr/>
                    </p:nvPicPr>
                    <p:blipFill>
                      <a:blip r:embed="rId10"/>
                      <a:srcRect/>
                      <a:stretch>
                        <a:fillRect/>
                      </a:stretch>
                    </p:blipFill>
                    <p:spPr bwMode="auto">
                      <a:xfrm>
                        <a:off x="482600" y="3060700"/>
                        <a:ext cx="122872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6" name="Object 10"/>
          <p:cNvGraphicFramePr>
            <a:graphicFrameLocks noChangeAspect="1"/>
          </p:cNvGraphicFramePr>
          <p:nvPr>
            <p:extLst>
              <p:ext uri="{D42A27DB-BD31-4B8C-83A1-F6EECF244321}">
                <p14:modId xmlns:p14="http://schemas.microsoft.com/office/powerpoint/2010/main" val="3096650484"/>
              </p:ext>
            </p:extLst>
          </p:nvPr>
        </p:nvGraphicFramePr>
        <p:xfrm>
          <a:off x="1714500" y="2800350"/>
          <a:ext cx="2874963" cy="947738"/>
        </p:xfrm>
        <a:graphic>
          <a:graphicData uri="http://schemas.openxmlformats.org/presentationml/2006/ole">
            <mc:AlternateContent xmlns:mc="http://schemas.openxmlformats.org/markup-compatibility/2006">
              <mc:Choice xmlns:v="urn:schemas-microsoft-com:vml" Requires="v">
                <p:oleObj spid="_x0000_s232406" name="Equation" r:id="rId11" imgW="1307880" imgH="431640" progId="Equation.DSMT4">
                  <p:embed/>
                </p:oleObj>
              </mc:Choice>
              <mc:Fallback>
                <p:oleObj name="Equation" r:id="rId11" imgW="1307880" imgH="431640" progId="Equation.DSMT4">
                  <p:embed/>
                  <p:pic>
                    <p:nvPicPr>
                      <p:cNvPr id="0" name=""/>
                      <p:cNvPicPr>
                        <a:picLocks noChangeAspect="1" noChangeArrowheads="1"/>
                      </p:cNvPicPr>
                      <p:nvPr/>
                    </p:nvPicPr>
                    <p:blipFill>
                      <a:blip r:embed="rId12"/>
                      <a:srcRect/>
                      <a:stretch>
                        <a:fillRect/>
                      </a:stretch>
                    </p:blipFill>
                    <p:spPr bwMode="auto">
                      <a:xfrm>
                        <a:off x="1714500" y="2800350"/>
                        <a:ext cx="2874963" cy="9477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27" name="Object 11"/>
          <p:cNvGraphicFramePr>
            <a:graphicFrameLocks noChangeAspect="1"/>
          </p:cNvGraphicFramePr>
          <p:nvPr>
            <p:extLst>
              <p:ext uri="{D42A27DB-BD31-4B8C-83A1-F6EECF244321}">
                <p14:modId xmlns:p14="http://schemas.microsoft.com/office/powerpoint/2010/main" val="2874768439"/>
              </p:ext>
            </p:extLst>
          </p:nvPr>
        </p:nvGraphicFramePr>
        <p:xfrm>
          <a:off x="4557713" y="2776538"/>
          <a:ext cx="1981200" cy="892175"/>
        </p:xfrm>
        <a:graphic>
          <a:graphicData uri="http://schemas.openxmlformats.org/presentationml/2006/ole">
            <mc:AlternateContent xmlns:mc="http://schemas.openxmlformats.org/markup-compatibility/2006">
              <mc:Choice xmlns:v="urn:schemas-microsoft-com:vml" Requires="v">
                <p:oleObj spid="_x0000_s232407" name="Equation" r:id="rId13" imgW="901440" imgH="406080" progId="Equation.DSMT4">
                  <p:embed/>
                </p:oleObj>
              </mc:Choice>
              <mc:Fallback>
                <p:oleObj name="Equation" r:id="rId13" imgW="901440" imgH="406080" progId="Equation.DSMT4">
                  <p:embed/>
                  <p:pic>
                    <p:nvPicPr>
                      <p:cNvPr id="0" name=""/>
                      <p:cNvPicPr>
                        <a:picLocks noChangeAspect="1" noChangeArrowheads="1"/>
                      </p:cNvPicPr>
                      <p:nvPr/>
                    </p:nvPicPr>
                    <p:blipFill>
                      <a:blip r:embed="rId14"/>
                      <a:srcRect/>
                      <a:stretch>
                        <a:fillRect/>
                      </a:stretch>
                    </p:blipFill>
                    <p:spPr bwMode="auto">
                      <a:xfrm>
                        <a:off x="4557713" y="2776538"/>
                        <a:ext cx="1981200" cy="8921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2"/>
          <p:cNvGrpSpPr>
            <a:grpSpLocks/>
          </p:cNvGrpSpPr>
          <p:nvPr/>
        </p:nvGrpSpPr>
        <p:grpSpPr bwMode="auto">
          <a:xfrm>
            <a:off x="6553200" y="2955925"/>
            <a:ext cx="4984750" cy="461963"/>
            <a:chOff x="0" y="0"/>
            <a:chExt cx="3140" cy="291"/>
          </a:xfrm>
        </p:grpSpPr>
        <p:graphicFrame>
          <p:nvGraphicFramePr>
            <p:cNvPr id="137229" name="Object 13"/>
            <p:cNvGraphicFramePr>
              <a:graphicFrameLocks noChangeAspect="1"/>
            </p:cNvGraphicFramePr>
            <p:nvPr>
              <p:extLst>
                <p:ext uri="{D42A27DB-BD31-4B8C-83A1-F6EECF244321}">
                  <p14:modId xmlns:p14="http://schemas.microsoft.com/office/powerpoint/2010/main" val="2340722260"/>
                </p:ext>
              </p:extLst>
            </p:nvPr>
          </p:nvGraphicFramePr>
          <p:xfrm>
            <a:off x="0" y="48"/>
            <a:ext cx="316" cy="228"/>
          </p:xfrm>
          <a:graphic>
            <a:graphicData uri="http://schemas.openxmlformats.org/presentationml/2006/ole">
              <mc:AlternateContent xmlns:mc="http://schemas.openxmlformats.org/markup-compatibility/2006">
                <mc:Choice xmlns:v="urn:schemas-microsoft-com:vml" Requires="v">
                  <p:oleObj spid="_x0000_s232408" name="Equation" r:id="rId15" imgW="228600" imgH="164880" progId="Equation.DSMT4">
                    <p:embed/>
                  </p:oleObj>
                </mc:Choice>
                <mc:Fallback>
                  <p:oleObj name="Equation" r:id="rId15" imgW="228600" imgH="164880" progId="Equation.DSMT4">
                    <p:embed/>
                    <p:pic>
                      <p:nvPicPr>
                        <p:cNvPr id="0" name=""/>
                        <p:cNvPicPr>
                          <a:picLocks noChangeAspect="1" noChangeArrowheads="1"/>
                        </p:cNvPicPr>
                        <p:nvPr/>
                      </p:nvPicPr>
                      <p:blipFill>
                        <a:blip r:embed="rId16"/>
                        <a:srcRect/>
                        <a:stretch>
                          <a:fillRect/>
                        </a:stretch>
                      </p:blipFill>
                      <p:spPr bwMode="auto">
                        <a:xfrm>
                          <a:off x="0" y="48"/>
                          <a:ext cx="316" cy="22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30" name="Rectangle 14"/>
            <p:cNvSpPr>
              <a:spLocks noChangeArrowheads="1"/>
            </p:cNvSpPr>
            <p:nvPr/>
          </p:nvSpPr>
          <p:spPr bwMode="auto">
            <a:xfrm>
              <a:off x="344" y="0"/>
              <a:ext cx="2796"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r>
                <a:rPr lang="zh-CN" altLang="zh-CN" sz="2400" b="1">
                  <a:latin typeface="+mj-ea"/>
                  <a:ea typeface="+mj-ea"/>
                  <a:sym typeface="Wingdings" pitchFamily="2" charset="2"/>
                </a:rPr>
                <a:t>/</a:t>
              </a:r>
              <a:r>
                <a:rPr lang="zh-CN" sz="2400" b="1">
                  <a:latin typeface="+mj-ea"/>
                  <a:ea typeface="+mj-ea"/>
                  <a:sym typeface="Wingdings" pitchFamily="2" charset="2"/>
                </a:rPr>
                <a:t>符号</a:t>
              </a:r>
            </a:p>
          </p:txBody>
        </p:sp>
      </p:grpSp>
      <p:grpSp>
        <p:nvGrpSpPr>
          <p:cNvPr id="4" name="Group 15"/>
          <p:cNvGrpSpPr>
            <a:grpSpLocks/>
          </p:cNvGrpSpPr>
          <p:nvPr/>
        </p:nvGrpSpPr>
        <p:grpSpPr bwMode="auto">
          <a:xfrm>
            <a:off x="1149350" y="3779838"/>
            <a:ext cx="6564313" cy="509587"/>
            <a:chOff x="0" y="0"/>
            <a:chExt cx="4135" cy="321"/>
          </a:xfrm>
        </p:grpSpPr>
        <p:sp>
          <p:nvSpPr>
            <p:cNvPr id="137232" name="Rectangle 16"/>
            <p:cNvSpPr>
              <a:spLocks noChangeArrowheads="1"/>
            </p:cNvSpPr>
            <p:nvPr/>
          </p:nvSpPr>
          <p:spPr bwMode="auto">
            <a:xfrm>
              <a:off x="0" y="0"/>
              <a:ext cx="4135" cy="291"/>
            </a:xfrm>
            <a:prstGeom prst="rect">
              <a:avLst/>
            </a:prstGeom>
            <a:noFill/>
            <a:ln w="9525">
              <a:noFill/>
              <a:miter lim="800000"/>
              <a:headEnd/>
              <a:tailEnd/>
            </a:ln>
            <a:effectLst/>
          </p:spPr>
          <p:txBody>
            <a:bodyPr>
              <a:spAutoFit/>
            </a:bodyPr>
            <a:lstStyle/>
            <a:p>
              <a:r>
                <a:rPr lang="zh-CN" altLang="zh-CN" sz="2400" b="1">
                  <a:latin typeface="+mj-ea"/>
                  <a:ea typeface="+mj-ea"/>
                  <a:sym typeface="Wingdings" pitchFamily="2" charset="2"/>
                </a:rPr>
                <a:t>(2) </a:t>
              </a:r>
              <a:r>
                <a:rPr lang="zh-CN" sz="2400" b="1">
                  <a:latin typeface="+mj-ea"/>
                  <a:ea typeface="+mj-ea"/>
                  <a:sym typeface="Wingdings" pitchFamily="2" charset="2"/>
                </a:rPr>
                <a:t>由          和               计算         和       </a:t>
              </a:r>
              <a:endParaRPr lang="zh-CN" sz="2400" b="1">
                <a:latin typeface="+mj-ea"/>
                <a:ea typeface="+mj-ea"/>
              </a:endParaRPr>
            </a:p>
          </p:txBody>
        </p:sp>
        <p:graphicFrame>
          <p:nvGraphicFramePr>
            <p:cNvPr id="137233" name="Object 17"/>
            <p:cNvGraphicFramePr>
              <a:graphicFrameLocks noChangeAspect="1"/>
            </p:cNvGraphicFramePr>
            <p:nvPr>
              <p:extLst>
                <p:ext uri="{D42A27DB-BD31-4B8C-83A1-F6EECF244321}">
                  <p14:modId xmlns:p14="http://schemas.microsoft.com/office/powerpoint/2010/main" val="1266587889"/>
                </p:ext>
              </p:extLst>
            </p:nvPr>
          </p:nvGraphicFramePr>
          <p:xfrm>
            <a:off x="576" y="35"/>
            <a:ext cx="563" cy="282"/>
          </p:xfrm>
          <a:graphic>
            <a:graphicData uri="http://schemas.openxmlformats.org/presentationml/2006/ole">
              <mc:AlternateContent xmlns:mc="http://schemas.openxmlformats.org/markup-compatibility/2006">
                <mc:Choice xmlns:v="urn:schemas-microsoft-com:vml" Requires="v">
                  <p:oleObj spid="_x0000_s232409" name="Equation" r:id="rId17" imgW="406080" imgH="203040" progId="Equation.DSMT4">
                    <p:embed/>
                  </p:oleObj>
                </mc:Choice>
                <mc:Fallback>
                  <p:oleObj name="Equation" r:id="rId17" imgW="406080" imgH="203040" progId="Equation.DSMT4">
                    <p:embed/>
                    <p:pic>
                      <p:nvPicPr>
                        <p:cNvPr id="0" name=""/>
                        <p:cNvPicPr>
                          <a:picLocks noChangeAspect="1" noChangeArrowheads="1"/>
                        </p:cNvPicPr>
                        <p:nvPr/>
                      </p:nvPicPr>
                      <p:blipFill>
                        <a:blip r:embed="rId18"/>
                        <a:srcRect/>
                        <a:stretch>
                          <a:fillRect/>
                        </a:stretch>
                      </p:blipFill>
                      <p:spPr bwMode="auto">
                        <a:xfrm>
                          <a:off x="576" y="35"/>
                          <a:ext cx="563"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4" name="Object 18"/>
            <p:cNvGraphicFramePr>
              <a:graphicFrameLocks noChangeAspect="1"/>
            </p:cNvGraphicFramePr>
            <p:nvPr>
              <p:extLst>
                <p:ext uri="{D42A27DB-BD31-4B8C-83A1-F6EECF244321}">
                  <p14:modId xmlns:p14="http://schemas.microsoft.com/office/powerpoint/2010/main" val="3205921152"/>
                </p:ext>
              </p:extLst>
            </p:nvPr>
          </p:nvGraphicFramePr>
          <p:xfrm>
            <a:off x="1391" y="39"/>
            <a:ext cx="844" cy="282"/>
          </p:xfrm>
          <a:graphic>
            <a:graphicData uri="http://schemas.openxmlformats.org/presentationml/2006/ole">
              <mc:AlternateContent xmlns:mc="http://schemas.openxmlformats.org/markup-compatibility/2006">
                <mc:Choice xmlns:v="urn:schemas-microsoft-com:vml" Requires="v">
                  <p:oleObj spid="_x0000_s232410" name="Equation" r:id="rId19" imgW="609480" imgH="203040" progId="Equation.DSMT4">
                    <p:embed/>
                  </p:oleObj>
                </mc:Choice>
                <mc:Fallback>
                  <p:oleObj name="Equation" r:id="rId19" imgW="609480" imgH="203040" progId="Equation.DSMT4">
                    <p:embed/>
                    <p:pic>
                      <p:nvPicPr>
                        <p:cNvPr id="0" name=""/>
                        <p:cNvPicPr>
                          <a:picLocks noChangeAspect="1" noChangeArrowheads="1"/>
                        </p:cNvPicPr>
                        <p:nvPr/>
                      </p:nvPicPr>
                      <p:blipFill>
                        <a:blip r:embed="rId20"/>
                        <a:srcRect/>
                        <a:stretch>
                          <a:fillRect/>
                        </a:stretch>
                      </p:blipFill>
                      <p:spPr bwMode="auto">
                        <a:xfrm>
                          <a:off x="1391" y="39"/>
                          <a:ext cx="844"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5" name="Object 19"/>
            <p:cNvGraphicFramePr>
              <a:graphicFrameLocks noChangeAspect="1"/>
            </p:cNvGraphicFramePr>
            <p:nvPr>
              <p:extLst>
                <p:ext uri="{D42A27DB-BD31-4B8C-83A1-F6EECF244321}">
                  <p14:modId xmlns:p14="http://schemas.microsoft.com/office/powerpoint/2010/main" val="2730464720"/>
                </p:ext>
              </p:extLst>
            </p:nvPr>
          </p:nvGraphicFramePr>
          <p:xfrm>
            <a:off x="2610" y="28"/>
            <a:ext cx="510" cy="282"/>
          </p:xfrm>
          <a:graphic>
            <a:graphicData uri="http://schemas.openxmlformats.org/presentationml/2006/ole">
              <mc:AlternateContent xmlns:mc="http://schemas.openxmlformats.org/markup-compatibility/2006">
                <mc:Choice xmlns:v="urn:schemas-microsoft-com:vml" Requires="v">
                  <p:oleObj spid="_x0000_s232411" name="Equation" r:id="rId21" imgW="368280" imgH="203040" progId="Equation.DSMT4">
                    <p:embed/>
                  </p:oleObj>
                </mc:Choice>
                <mc:Fallback>
                  <p:oleObj name="Equation" r:id="rId21" imgW="368280" imgH="203040" progId="Equation.DSMT4">
                    <p:embed/>
                    <p:pic>
                      <p:nvPicPr>
                        <p:cNvPr id="0" name=""/>
                        <p:cNvPicPr>
                          <a:picLocks noChangeAspect="1" noChangeArrowheads="1"/>
                        </p:cNvPicPr>
                        <p:nvPr/>
                      </p:nvPicPr>
                      <p:blipFill>
                        <a:blip r:embed="rId22"/>
                        <a:srcRect/>
                        <a:stretch>
                          <a:fillRect/>
                        </a:stretch>
                      </p:blipFill>
                      <p:spPr bwMode="auto">
                        <a:xfrm>
                          <a:off x="2610" y="28"/>
                          <a:ext cx="510"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6" name="Object 20"/>
            <p:cNvGraphicFramePr>
              <a:graphicFrameLocks noChangeAspect="1"/>
            </p:cNvGraphicFramePr>
            <p:nvPr>
              <p:extLst>
                <p:ext uri="{D42A27DB-BD31-4B8C-83A1-F6EECF244321}">
                  <p14:modId xmlns:p14="http://schemas.microsoft.com/office/powerpoint/2010/main" val="83297288"/>
                </p:ext>
              </p:extLst>
            </p:nvPr>
          </p:nvGraphicFramePr>
          <p:xfrm>
            <a:off x="3290" y="31"/>
            <a:ext cx="562" cy="282"/>
          </p:xfrm>
          <a:graphic>
            <a:graphicData uri="http://schemas.openxmlformats.org/presentationml/2006/ole">
              <mc:AlternateContent xmlns:mc="http://schemas.openxmlformats.org/markup-compatibility/2006">
                <mc:Choice xmlns:v="urn:schemas-microsoft-com:vml" Requires="v">
                  <p:oleObj spid="_x0000_s232412" name="Equation" r:id="rId23" imgW="406080" imgH="203040" progId="Equation.DSMT4">
                    <p:embed/>
                  </p:oleObj>
                </mc:Choice>
                <mc:Fallback>
                  <p:oleObj name="Equation" r:id="rId23" imgW="406080" imgH="203040" progId="Equation.DSMT4">
                    <p:embed/>
                    <p:pic>
                      <p:nvPicPr>
                        <p:cNvPr id="0" name=""/>
                        <p:cNvPicPr>
                          <a:picLocks noChangeAspect="1" noChangeArrowheads="1"/>
                        </p:cNvPicPr>
                        <p:nvPr/>
                      </p:nvPicPr>
                      <p:blipFill>
                        <a:blip r:embed="rId24"/>
                        <a:srcRect/>
                        <a:stretch>
                          <a:fillRect/>
                        </a:stretch>
                      </p:blipFill>
                      <p:spPr bwMode="auto">
                        <a:xfrm>
                          <a:off x="3290" y="31"/>
                          <a:ext cx="562"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7237" name="Object 21"/>
          <p:cNvGraphicFramePr>
            <a:graphicFrameLocks noChangeAspect="1"/>
          </p:cNvGraphicFramePr>
          <p:nvPr>
            <p:extLst>
              <p:ext uri="{D42A27DB-BD31-4B8C-83A1-F6EECF244321}">
                <p14:modId xmlns:p14="http://schemas.microsoft.com/office/powerpoint/2010/main" val="2675770244"/>
              </p:ext>
            </p:extLst>
          </p:nvPr>
        </p:nvGraphicFramePr>
        <p:xfrm>
          <a:off x="434975" y="4308475"/>
          <a:ext cx="1144588" cy="503238"/>
        </p:xfrm>
        <a:graphic>
          <a:graphicData uri="http://schemas.openxmlformats.org/presentationml/2006/ole">
            <mc:AlternateContent xmlns:mc="http://schemas.openxmlformats.org/markup-compatibility/2006">
              <mc:Choice xmlns:v="urn:schemas-microsoft-com:vml" Requires="v">
                <p:oleObj spid="_x0000_s232413" name="Equation" r:id="rId25" imgW="520560" imgH="228600" progId="Equation.DSMT4">
                  <p:embed/>
                </p:oleObj>
              </mc:Choice>
              <mc:Fallback>
                <p:oleObj name="Equation" r:id="rId25" imgW="520560" imgH="228600" progId="Equation.DSMT4">
                  <p:embed/>
                  <p:pic>
                    <p:nvPicPr>
                      <p:cNvPr id="0" name=""/>
                      <p:cNvPicPr>
                        <a:picLocks noChangeAspect="1" noChangeArrowheads="1"/>
                      </p:cNvPicPr>
                      <p:nvPr/>
                    </p:nvPicPr>
                    <p:blipFill>
                      <a:blip r:embed="rId26"/>
                      <a:srcRect/>
                      <a:stretch>
                        <a:fillRect/>
                      </a:stretch>
                    </p:blipFill>
                    <p:spPr bwMode="auto">
                      <a:xfrm>
                        <a:off x="434975" y="4308475"/>
                        <a:ext cx="1144588"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8" name="Object 22"/>
          <p:cNvGraphicFramePr>
            <a:graphicFrameLocks noChangeAspect="1"/>
          </p:cNvGraphicFramePr>
          <p:nvPr>
            <p:extLst>
              <p:ext uri="{D42A27DB-BD31-4B8C-83A1-F6EECF244321}">
                <p14:modId xmlns:p14="http://schemas.microsoft.com/office/powerpoint/2010/main" val="1365966128"/>
              </p:ext>
            </p:extLst>
          </p:nvPr>
        </p:nvGraphicFramePr>
        <p:xfrm>
          <a:off x="1509713" y="4297363"/>
          <a:ext cx="4092575" cy="503237"/>
        </p:xfrm>
        <a:graphic>
          <a:graphicData uri="http://schemas.openxmlformats.org/presentationml/2006/ole">
            <mc:AlternateContent xmlns:mc="http://schemas.openxmlformats.org/markup-compatibility/2006">
              <mc:Choice xmlns:v="urn:schemas-microsoft-com:vml" Requires="v">
                <p:oleObj spid="_x0000_s232414" name="Equation" r:id="rId27" imgW="2247840" imgH="228600" progId="Equation.DSMT4">
                  <p:embed/>
                </p:oleObj>
              </mc:Choice>
              <mc:Fallback>
                <p:oleObj name="Equation" r:id="rId27" imgW="2247840" imgH="228600" progId="Equation.DSMT4">
                  <p:embed/>
                  <p:pic>
                    <p:nvPicPr>
                      <p:cNvPr id="0" name=""/>
                      <p:cNvPicPr>
                        <a:picLocks noChangeAspect="1" noChangeArrowheads="1"/>
                      </p:cNvPicPr>
                      <p:nvPr/>
                    </p:nvPicPr>
                    <p:blipFill>
                      <a:blip r:embed="rId28"/>
                      <a:srcRect/>
                      <a:stretch>
                        <a:fillRect/>
                      </a:stretch>
                    </p:blipFill>
                    <p:spPr bwMode="auto">
                      <a:xfrm>
                        <a:off x="1509713" y="4297363"/>
                        <a:ext cx="4092575" cy="5032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39" name="Object 23"/>
          <p:cNvGraphicFramePr>
            <a:graphicFrameLocks noChangeAspect="1"/>
          </p:cNvGraphicFramePr>
          <p:nvPr>
            <p:extLst>
              <p:ext uri="{D42A27DB-BD31-4B8C-83A1-F6EECF244321}">
                <p14:modId xmlns:p14="http://schemas.microsoft.com/office/powerpoint/2010/main" val="449670164"/>
              </p:ext>
            </p:extLst>
          </p:nvPr>
        </p:nvGraphicFramePr>
        <p:xfrm>
          <a:off x="5561013" y="4357688"/>
          <a:ext cx="2298700" cy="392112"/>
        </p:xfrm>
        <a:graphic>
          <a:graphicData uri="http://schemas.openxmlformats.org/presentationml/2006/ole">
            <mc:AlternateContent xmlns:mc="http://schemas.openxmlformats.org/markup-compatibility/2006">
              <mc:Choice xmlns:v="urn:schemas-microsoft-com:vml" Requires="v">
                <p:oleObj spid="_x0000_s232415" name="Equation" r:id="rId29" imgW="1295280" imgH="177480" progId="Equation.DSMT4">
                  <p:embed/>
                </p:oleObj>
              </mc:Choice>
              <mc:Fallback>
                <p:oleObj name="Equation" r:id="rId29" imgW="1295280" imgH="177480" progId="Equation.DSMT4">
                  <p:embed/>
                  <p:pic>
                    <p:nvPicPr>
                      <p:cNvPr id="0" name=""/>
                      <p:cNvPicPr>
                        <a:picLocks noChangeAspect="1" noChangeArrowheads="1"/>
                      </p:cNvPicPr>
                      <p:nvPr/>
                    </p:nvPicPr>
                    <p:blipFill>
                      <a:blip r:embed="rId30"/>
                      <a:srcRect/>
                      <a:stretch>
                        <a:fillRect/>
                      </a:stretch>
                    </p:blipFill>
                    <p:spPr bwMode="auto">
                      <a:xfrm>
                        <a:off x="5561013" y="4357688"/>
                        <a:ext cx="2298700" cy="392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0" name="Object 24"/>
          <p:cNvGraphicFramePr>
            <a:graphicFrameLocks noChangeAspect="1"/>
          </p:cNvGraphicFramePr>
          <p:nvPr>
            <p:extLst>
              <p:ext uri="{D42A27DB-BD31-4B8C-83A1-F6EECF244321}">
                <p14:modId xmlns:p14="http://schemas.microsoft.com/office/powerpoint/2010/main" val="3552536292"/>
              </p:ext>
            </p:extLst>
          </p:nvPr>
        </p:nvGraphicFramePr>
        <p:xfrm>
          <a:off x="7866063" y="4346575"/>
          <a:ext cx="949325" cy="392113"/>
        </p:xfrm>
        <a:graphic>
          <a:graphicData uri="http://schemas.openxmlformats.org/presentationml/2006/ole">
            <mc:AlternateContent xmlns:mc="http://schemas.openxmlformats.org/markup-compatibility/2006">
              <mc:Choice xmlns:v="urn:schemas-microsoft-com:vml" Requires="v">
                <p:oleObj spid="_x0000_s232416" name="Equation" r:id="rId31" imgW="431640" imgH="177480" progId="Equation.DSMT4">
                  <p:embed/>
                </p:oleObj>
              </mc:Choice>
              <mc:Fallback>
                <p:oleObj name="Equation" r:id="rId31" imgW="431640" imgH="177480" progId="Equation.DSMT4">
                  <p:embed/>
                  <p:pic>
                    <p:nvPicPr>
                      <p:cNvPr id="0" name=""/>
                      <p:cNvPicPr>
                        <a:picLocks noChangeAspect="1" noChangeArrowheads="1"/>
                      </p:cNvPicPr>
                      <p:nvPr/>
                    </p:nvPicPr>
                    <p:blipFill>
                      <a:blip r:embed="rId32"/>
                      <a:srcRect/>
                      <a:stretch>
                        <a:fillRect/>
                      </a:stretch>
                    </p:blipFill>
                    <p:spPr bwMode="auto">
                      <a:xfrm>
                        <a:off x="7866063" y="4346575"/>
                        <a:ext cx="949325" cy="3921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1" name="Object 25"/>
          <p:cNvGraphicFramePr>
            <a:graphicFrameLocks noChangeAspect="1"/>
          </p:cNvGraphicFramePr>
          <p:nvPr>
            <p:extLst>
              <p:ext uri="{D42A27DB-BD31-4B8C-83A1-F6EECF244321}">
                <p14:modId xmlns:p14="http://schemas.microsoft.com/office/powerpoint/2010/main" val="2308296344"/>
              </p:ext>
            </p:extLst>
          </p:nvPr>
        </p:nvGraphicFramePr>
        <p:xfrm>
          <a:off x="430213" y="4887913"/>
          <a:ext cx="1171575" cy="503237"/>
        </p:xfrm>
        <a:graphic>
          <a:graphicData uri="http://schemas.openxmlformats.org/presentationml/2006/ole">
            <mc:AlternateContent xmlns:mc="http://schemas.openxmlformats.org/markup-compatibility/2006">
              <mc:Choice xmlns:v="urn:schemas-microsoft-com:vml" Requires="v">
                <p:oleObj spid="_x0000_s232417" name="Equation" r:id="rId33" imgW="533160" imgH="228600" progId="Equation.DSMT4">
                  <p:embed/>
                </p:oleObj>
              </mc:Choice>
              <mc:Fallback>
                <p:oleObj name="Equation" r:id="rId33" imgW="533160" imgH="228600" progId="Equation.DSMT4">
                  <p:embed/>
                  <p:pic>
                    <p:nvPicPr>
                      <p:cNvPr id="0" name=""/>
                      <p:cNvPicPr>
                        <a:picLocks noChangeAspect="1" noChangeArrowheads="1"/>
                      </p:cNvPicPr>
                      <p:nvPr/>
                    </p:nvPicPr>
                    <p:blipFill>
                      <a:blip r:embed="rId34"/>
                      <a:srcRect/>
                      <a:stretch>
                        <a:fillRect/>
                      </a:stretch>
                    </p:blipFill>
                    <p:spPr bwMode="auto">
                      <a:xfrm>
                        <a:off x="430213" y="4887913"/>
                        <a:ext cx="1171575" cy="5032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2" name="Object 26"/>
          <p:cNvGraphicFramePr>
            <a:graphicFrameLocks noChangeAspect="1"/>
          </p:cNvGraphicFramePr>
          <p:nvPr>
            <p:extLst>
              <p:ext uri="{D42A27DB-BD31-4B8C-83A1-F6EECF244321}">
                <p14:modId xmlns:p14="http://schemas.microsoft.com/office/powerpoint/2010/main" val="909591714"/>
              </p:ext>
            </p:extLst>
          </p:nvPr>
        </p:nvGraphicFramePr>
        <p:xfrm>
          <a:off x="1495425" y="4876800"/>
          <a:ext cx="4138613" cy="503238"/>
        </p:xfrm>
        <a:graphic>
          <a:graphicData uri="http://schemas.openxmlformats.org/presentationml/2006/ole">
            <mc:AlternateContent xmlns:mc="http://schemas.openxmlformats.org/markup-compatibility/2006">
              <mc:Choice xmlns:v="urn:schemas-microsoft-com:vml" Requires="v">
                <p:oleObj spid="_x0000_s232418" name="Equation" r:id="rId35" imgW="2273040" imgH="228600" progId="Equation.DSMT4">
                  <p:embed/>
                </p:oleObj>
              </mc:Choice>
              <mc:Fallback>
                <p:oleObj name="Equation" r:id="rId35" imgW="2273040" imgH="228600" progId="Equation.DSMT4">
                  <p:embed/>
                  <p:pic>
                    <p:nvPicPr>
                      <p:cNvPr id="0" name=""/>
                      <p:cNvPicPr>
                        <a:picLocks noChangeAspect="1" noChangeArrowheads="1"/>
                      </p:cNvPicPr>
                      <p:nvPr/>
                    </p:nvPicPr>
                    <p:blipFill>
                      <a:blip r:embed="rId36"/>
                      <a:srcRect/>
                      <a:stretch>
                        <a:fillRect/>
                      </a:stretch>
                    </p:blipFill>
                    <p:spPr bwMode="auto">
                      <a:xfrm>
                        <a:off x="1495425" y="4876800"/>
                        <a:ext cx="4138613"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3" name="Object 27"/>
          <p:cNvGraphicFramePr>
            <a:graphicFrameLocks noChangeAspect="1"/>
          </p:cNvGraphicFramePr>
          <p:nvPr>
            <p:extLst>
              <p:ext uri="{D42A27DB-BD31-4B8C-83A1-F6EECF244321}">
                <p14:modId xmlns:p14="http://schemas.microsoft.com/office/powerpoint/2010/main" val="1033190550"/>
              </p:ext>
            </p:extLst>
          </p:nvPr>
        </p:nvGraphicFramePr>
        <p:xfrm>
          <a:off x="5568950" y="4937125"/>
          <a:ext cx="2298700" cy="392113"/>
        </p:xfrm>
        <a:graphic>
          <a:graphicData uri="http://schemas.openxmlformats.org/presentationml/2006/ole">
            <mc:AlternateContent xmlns:mc="http://schemas.openxmlformats.org/markup-compatibility/2006">
              <mc:Choice xmlns:v="urn:schemas-microsoft-com:vml" Requires="v">
                <p:oleObj spid="_x0000_s232419" name="Equation" r:id="rId37" imgW="1295280" imgH="177480" progId="Equation.DSMT4">
                  <p:embed/>
                </p:oleObj>
              </mc:Choice>
              <mc:Fallback>
                <p:oleObj name="Equation" r:id="rId37" imgW="1295280" imgH="177480" progId="Equation.DSMT4">
                  <p:embed/>
                  <p:pic>
                    <p:nvPicPr>
                      <p:cNvPr id="0" name=""/>
                      <p:cNvPicPr>
                        <a:picLocks noChangeAspect="1" noChangeArrowheads="1"/>
                      </p:cNvPicPr>
                      <p:nvPr/>
                    </p:nvPicPr>
                    <p:blipFill>
                      <a:blip r:embed="rId38"/>
                      <a:srcRect/>
                      <a:stretch>
                        <a:fillRect/>
                      </a:stretch>
                    </p:blipFill>
                    <p:spPr bwMode="auto">
                      <a:xfrm>
                        <a:off x="5568950" y="4937125"/>
                        <a:ext cx="2298700" cy="3921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4" name="Object 28"/>
          <p:cNvGraphicFramePr>
            <a:graphicFrameLocks noChangeAspect="1"/>
          </p:cNvGraphicFramePr>
          <p:nvPr>
            <p:extLst>
              <p:ext uri="{D42A27DB-BD31-4B8C-83A1-F6EECF244321}">
                <p14:modId xmlns:p14="http://schemas.microsoft.com/office/powerpoint/2010/main" val="3257427219"/>
              </p:ext>
            </p:extLst>
          </p:nvPr>
        </p:nvGraphicFramePr>
        <p:xfrm>
          <a:off x="7874000" y="4926013"/>
          <a:ext cx="949325" cy="392112"/>
        </p:xfrm>
        <a:graphic>
          <a:graphicData uri="http://schemas.openxmlformats.org/presentationml/2006/ole">
            <mc:AlternateContent xmlns:mc="http://schemas.openxmlformats.org/markup-compatibility/2006">
              <mc:Choice xmlns:v="urn:schemas-microsoft-com:vml" Requires="v">
                <p:oleObj spid="_x0000_s232420" name="Equation" r:id="rId39" imgW="431640" imgH="177480" progId="Equation.DSMT4">
                  <p:embed/>
                </p:oleObj>
              </mc:Choice>
              <mc:Fallback>
                <p:oleObj name="Equation" r:id="rId39" imgW="431640" imgH="177480" progId="Equation.DSMT4">
                  <p:embed/>
                  <p:pic>
                    <p:nvPicPr>
                      <p:cNvPr id="0" name=""/>
                      <p:cNvPicPr>
                        <a:picLocks noChangeAspect="1" noChangeArrowheads="1"/>
                      </p:cNvPicPr>
                      <p:nvPr/>
                    </p:nvPicPr>
                    <p:blipFill>
                      <a:blip r:embed="rId40"/>
                      <a:srcRect/>
                      <a:stretch>
                        <a:fillRect/>
                      </a:stretch>
                    </p:blipFill>
                    <p:spPr bwMode="auto">
                      <a:xfrm>
                        <a:off x="7874000" y="4926013"/>
                        <a:ext cx="949325" cy="392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5" name="Object 29"/>
          <p:cNvGraphicFramePr>
            <a:graphicFrameLocks noChangeAspect="1"/>
          </p:cNvGraphicFramePr>
          <p:nvPr>
            <p:extLst>
              <p:ext uri="{D42A27DB-BD31-4B8C-83A1-F6EECF244321}">
                <p14:modId xmlns:p14="http://schemas.microsoft.com/office/powerpoint/2010/main" val="136847079"/>
              </p:ext>
            </p:extLst>
          </p:nvPr>
        </p:nvGraphicFramePr>
        <p:xfrm>
          <a:off x="239713" y="5376863"/>
          <a:ext cx="3435350" cy="950912"/>
        </p:xfrm>
        <a:graphic>
          <a:graphicData uri="http://schemas.openxmlformats.org/presentationml/2006/ole">
            <mc:AlternateContent xmlns:mc="http://schemas.openxmlformats.org/markup-compatibility/2006">
              <mc:Choice xmlns:v="urn:schemas-microsoft-com:vml" Requires="v">
                <p:oleObj spid="_x0000_s232421" name="Equation" r:id="rId41" imgW="1815840" imgH="431640" progId="Equation.DSMT4">
                  <p:embed/>
                </p:oleObj>
              </mc:Choice>
              <mc:Fallback>
                <p:oleObj name="Equation" r:id="rId41" imgW="1815840" imgH="431640" progId="Equation.DSMT4">
                  <p:embed/>
                  <p:pic>
                    <p:nvPicPr>
                      <p:cNvPr id="0" name=""/>
                      <p:cNvPicPr>
                        <a:picLocks noChangeAspect="1" noChangeArrowheads="1"/>
                      </p:cNvPicPr>
                      <p:nvPr/>
                    </p:nvPicPr>
                    <p:blipFill>
                      <a:blip r:embed="rId42"/>
                      <a:srcRect/>
                      <a:stretch>
                        <a:fillRect/>
                      </a:stretch>
                    </p:blipFill>
                    <p:spPr bwMode="auto">
                      <a:xfrm>
                        <a:off x="239713" y="5376863"/>
                        <a:ext cx="3435350" cy="9509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7246" name="Object 30"/>
          <p:cNvGraphicFramePr>
            <a:graphicFrameLocks noChangeAspect="1"/>
          </p:cNvGraphicFramePr>
          <p:nvPr>
            <p:extLst>
              <p:ext uri="{D42A27DB-BD31-4B8C-83A1-F6EECF244321}">
                <p14:modId xmlns:p14="http://schemas.microsoft.com/office/powerpoint/2010/main" val="3614543922"/>
              </p:ext>
            </p:extLst>
          </p:nvPr>
        </p:nvGraphicFramePr>
        <p:xfrm>
          <a:off x="3635375" y="5657850"/>
          <a:ext cx="3446463" cy="446088"/>
        </p:xfrm>
        <a:graphic>
          <a:graphicData uri="http://schemas.openxmlformats.org/presentationml/2006/ole">
            <mc:AlternateContent xmlns:mc="http://schemas.openxmlformats.org/markup-compatibility/2006">
              <mc:Choice xmlns:v="urn:schemas-microsoft-com:vml" Requires="v">
                <p:oleObj spid="_x0000_s232422" name="Equation" r:id="rId43" imgW="1917360" imgH="203040" progId="Equation.DSMT4">
                  <p:embed/>
                </p:oleObj>
              </mc:Choice>
              <mc:Fallback>
                <p:oleObj name="Equation" r:id="rId43" imgW="1917360" imgH="203040" progId="Equation.DSMT4">
                  <p:embed/>
                  <p:pic>
                    <p:nvPicPr>
                      <p:cNvPr id="0" name=""/>
                      <p:cNvPicPr>
                        <a:picLocks noChangeAspect="1" noChangeArrowheads="1"/>
                      </p:cNvPicPr>
                      <p:nvPr/>
                    </p:nvPicPr>
                    <p:blipFill>
                      <a:blip r:embed="rId44"/>
                      <a:srcRect/>
                      <a:stretch>
                        <a:fillRect/>
                      </a:stretch>
                    </p:blipFill>
                    <p:spPr bwMode="auto">
                      <a:xfrm>
                        <a:off x="3635375" y="5657850"/>
                        <a:ext cx="3446463"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31"/>
          <p:cNvGrpSpPr>
            <a:grpSpLocks/>
          </p:cNvGrpSpPr>
          <p:nvPr/>
        </p:nvGrpSpPr>
        <p:grpSpPr bwMode="auto">
          <a:xfrm>
            <a:off x="7094538" y="5380038"/>
            <a:ext cx="2149475" cy="830263"/>
            <a:chOff x="0" y="0"/>
            <a:chExt cx="1354" cy="523"/>
          </a:xfrm>
        </p:grpSpPr>
        <p:graphicFrame>
          <p:nvGraphicFramePr>
            <p:cNvPr id="137248" name="Object 32"/>
            <p:cNvGraphicFramePr>
              <a:graphicFrameLocks noChangeAspect="1"/>
            </p:cNvGraphicFramePr>
            <p:nvPr>
              <p:extLst>
                <p:ext uri="{D42A27DB-BD31-4B8C-83A1-F6EECF244321}">
                  <p14:modId xmlns:p14="http://schemas.microsoft.com/office/powerpoint/2010/main" val="1394762300"/>
                </p:ext>
              </p:extLst>
            </p:nvPr>
          </p:nvGraphicFramePr>
          <p:xfrm>
            <a:off x="0" y="177"/>
            <a:ext cx="488" cy="246"/>
          </p:xfrm>
          <a:graphic>
            <a:graphicData uri="http://schemas.openxmlformats.org/presentationml/2006/ole">
              <mc:AlternateContent xmlns:mc="http://schemas.openxmlformats.org/markup-compatibility/2006">
                <mc:Choice xmlns:v="urn:schemas-microsoft-com:vml" Requires="v">
                  <p:oleObj spid="_x0000_s232423" name="Equation" r:id="rId45" imgW="431640" imgH="177480" progId="Equation.DSMT4">
                    <p:embed/>
                  </p:oleObj>
                </mc:Choice>
                <mc:Fallback>
                  <p:oleObj name="Equation" r:id="rId45" imgW="431640" imgH="177480" progId="Equation.DSMT4">
                    <p:embed/>
                    <p:pic>
                      <p:nvPicPr>
                        <p:cNvPr id="0" name=""/>
                        <p:cNvPicPr>
                          <a:picLocks noChangeAspect="1" noChangeArrowheads="1"/>
                        </p:cNvPicPr>
                        <p:nvPr/>
                      </p:nvPicPr>
                      <p:blipFill>
                        <a:blip r:embed="rId46"/>
                        <a:srcRect/>
                        <a:stretch>
                          <a:fillRect/>
                        </a:stretch>
                      </p:blipFill>
                      <p:spPr bwMode="auto">
                        <a:xfrm>
                          <a:off x="0" y="177"/>
                          <a:ext cx="488"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7249" name="Rectangle 33"/>
            <p:cNvSpPr>
              <a:spLocks noChangeArrowheads="1"/>
            </p:cNvSpPr>
            <p:nvPr/>
          </p:nvSpPr>
          <p:spPr bwMode="auto">
            <a:xfrm>
              <a:off x="552" y="0"/>
              <a:ext cx="802" cy="523"/>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r>
                <a:rPr lang="zh-CN" altLang="zh-CN" sz="2400" b="1">
                  <a:latin typeface="+mj-ea"/>
                  <a:ea typeface="+mj-ea"/>
                  <a:sym typeface="Wingdings" pitchFamily="2" charset="2"/>
                </a:rPr>
                <a:t>/</a:t>
              </a:r>
              <a:r>
                <a:rPr lang="zh-CN" sz="2400" b="1">
                  <a:latin typeface="+mj-ea"/>
                  <a:ea typeface="+mj-ea"/>
                  <a:sym typeface="Wingdings" pitchFamily="2" charset="2"/>
                </a:rPr>
                <a:t>符号</a:t>
              </a:r>
            </a:p>
          </p:txBody>
        </p:sp>
      </p:grpSp>
      <p:graphicFrame>
        <p:nvGraphicFramePr>
          <p:cNvPr id="137250" name="Object 34"/>
          <p:cNvGraphicFramePr>
            <a:graphicFrameLocks noChangeAspect="1"/>
          </p:cNvGraphicFramePr>
          <p:nvPr>
            <p:extLst>
              <p:ext uri="{D42A27DB-BD31-4B8C-83A1-F6EECF244321}">
                <p14:modId xmlns:p14="http://schemas.microsoft.com/office/powerpoint/2010/main" val="4145586240"/>
              </p:ext>
            </p:extLst>
          </p:nvPr>
        </p:nvGraphicFramePr>
        <p:xfrm>
          <a:off x="5102225" y="404664"/>
          <a:ext cx="2551113" cy="1922463"/>
        </p:xfrm>
        <a:graphic>
          <a:graphicData uri="http://schemas.openxmlformats.org/presentationml/2006/ole">
            <mc:AlternateContent xmlns:mc="http://schemas.openxmlformats.org/markup-compatibility/2006">
              <mc:Choice xmlns:v="urn:schemas-microsoft-com:vml" Requires="v">
                <p:oleObj spid="_x0000_s232424" name="Visio" r:id="rId47" imgW="2890797" imgH="1990760" progId="Visio.Drawing.11">
                  <p:embed/>
                </p:oleObj>
              </mc:Choice>
              <mc:Fallback>
                <p:oleObj name="Visio" r:id="rId47" imgW="2890797" imgH="1990760" progId="Visio.Drawing.11">
                  <p:embed/>
                  <p:pic>
                    <p:nvPicPr>
                      <p:cNvPr id="0" name=""/>
                      <p:cNvPicPr>
                        <a:picLocks noChangeAspect="1" noChangeArrowheads="1"/>
                      </p:cNvPicPr>
                      <p:nvPr/>
                    </p:nvPicPr>
                    <p:blipFill>
                      <a:blip r:embed="rId48"/>
                      <a:srcRect/>
                      <a:stretch>
                        <a:fillRect/>
                      </a:stretch>
                    </p:blipFill>
                    <p:spPr bwMode="auto">
                      <a:xfrm>
                        <a:off x="5102225" y="404664"/>
                        <a:ext cx="2551113" cy="19224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147</a:t>
            </a:fld>
            <a:endParaRPr lang="en-US" altLang="zh-CN" dirty="0"/>
          </a:p>
        </p:txBody>
      </p:sp>
    </p:spTree>
    <p:extLst>
      <p:ext uri="{BB962C8B-B14F-4D97-AF65-F5344CB8AC3E}">
        <p14:creationId xmlns:p14="http://schemas.microsoft.com/office/powerpoint/2010/main" val="22432869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7225"/>
                                        </p:tgtEl>
                                        <p:attrNameLst>
                                          <p:attrName>style.visibility</p:attrName>
                                        </p:attrNameLst>
                                      </p:cBhvr>
                                      <p:to>
                                        <p:strVal val="visible"/>
                                      </p:to>
                                    </p:set>
                                    <p:animEffect transition="in" filter="wipe(left)">
                                      <p:cBhvr>
                                        <p:cTn id="7" dur="1000"/>
                                        <p:tgtEl>
                                          <p:spTgt spid="137225"/>
                                        </p:tgtEl>
                                      </p:cBhvr>
                                    </p:animEffect>
                                  </p:childTnLst>
                                </p:cTn>
                              </p:par>
                              <p:par>
                                <p:cTn id="8" presetID="22" presetClass="entr" presetSubtype="8" fill="hold" nodeType="withEffect">
                                  <p:stCondLst>
                                    <p:cond delay="0"/>
                                  </p:stCondLst>
                                  <p:childTnLst>
                                    <p:set>
                                      <p:cBhvr>
                                        <p:cTn id="9" dur="1" fill="hold">
                                          <p:stCondLst>
                                            <p:cond delay="0"/>
                                          </p:stCondLst>
                                        </p:cTn>
                                        <p:tgtEl>
                                          <p:spTgt spid="137226"/>
                                        </p:tgtEl>
                                        <p:attrNameLst>
                                          <p:attrName>style.visibility</p:attrName>
                                        </p:attrNameLst>
                                      </p:cBhvr>
                                      <p:to>
                                        <p:strVal val="visible"/>
                                      </p:to>
                                    </p:set>
                                    <p:animEffect transition="in" filter="wipe(left)">
                                      <p:cBhvr>
                                        <p:cTn id="10" dur="1000"/>
                                        <p:tgtEl>
                                          <p:spTgt spid="137226"/>
                                        </p:tgtEl>
                                      </p:cBhvr>
                                    </p:animEffect>
                                  </p:childTnLst>
                                </p:cTn>
                              </p:par>
                              <p:par>
                                <p:cTn id="11" presetID="22" presetClass="entr" presetSubtype="8" fill="hold" nodeType="withEffect">
                                  <p:stCondLst>
                                    <p:cond delay="0"/>
                                  </p:stCondLst>
                                  <p:childTnLst>
                                    <p:set>
                                      <p:cBhvr>
                                        <p:cTn id="12" dur="1" fill="hold">
                                          <p:stCondLst>
                                            <p:cond delay="0"/>
                                          </p:stCondLst>
                                        </p:cTn>
                                        <p:tgtEl>
                                          <p:spTgt spid="137227"/>
                                        </p:tgtEl>
                                        <p:attrNameLst>
                                          <p:attrName>style.visibility</p:attrName>
                                        </p:attrNameLst>
                                      </p:cBhvr>
                                      <p:to>
                                        <p:strVal val="visible"/>
                                      </p:to>
                                    </p:set>
                                    <p:animEffect transition="in" filter="wipe(left)">
                                      <p:cBhvr>
                                        <p:cTn id="13" dur="1000"/>
                                        <p:tgtEl>
                                          <p:spTgt spid="137227"/>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7237"/>
                                        </p:tgtEl>
                                        <p:attrNameLst>
                                          <p:attrName>style.visibility</p:attrName>
                                        </p:attrNameLst>
                                      </p:cBhvr>
                                      <p:to>
                                        <p:strVal val="visible"/>
                                      </p:to>
                                    </p:set>
                                    <p:animEffect transition="in" filter="wipe(left)">
                                      <p:cBhvr>
                                        <p:cTn id="26" dur="1000"/>
                                        <p:tgtEl>
                                          <p:spTgt spid="137237"/>
                                        </p:tgtEl>
                                      </p:cBhvr>
                                    </p:animEffect>
                                  </p:childTnLst>
                                </p:cTn>
                              </p:par>
                              <p:par>
                                <p:cTn id="27" presetID="22" presetClass="entr" presetSubtype="8" fill="hold" nodeType="withEffect">
                                  <p:stCondLst>
                                    <p:cond delay="0"/>
                                  </p:stCondLst>
                                  <p:childTnLst>
                                    <p:set>
                                      <p:cBhvr>
                                        <p:cTn id="28" dur="1" fill="hold">
                                          <p:stCondLst>
                                            <p:cond delay="0"/>
                                          </p:stCondLst>
                                        </p:cTn>
                                        <p:tgtEl>
                                          <p:spTgt spid="137238"/>
                                        </p:tgtEl>
                                        <p:attrNameLst>
                                          <p:attrName>style.visibility</p:attrName>
                                        </p:attrNameLst>
                                      </p:cBhvr>
                                      <p:to>
                                        <p:strVal val="visible"/>
                                      </p:to>
                                    </p:set>
                                    <p:animEffect transition="in" filter="wipe(left)">
                                      <p:cBhvr>
                                        <p:cTn id="29" dur="1000"/>
                                        <p:tgtEl>
                                          <p:spTgt spid="137238"/>
                                        </p:tgtEl>
                                      </p:cBhvr>
                                    </p:animEffect>
                                  </p:childTnLst>
                                </p:cTn>
                              </p:par>
                              <p:par>
                                <p:cTn id="30" presetID="22" presetClass="entr" presetSubtype="8" fill="hold" nodeType="withEffect">
                                  <p:stCondLst>
                                    <p:cond delay="0"/>
                                  </p:stCondLst>
                                  <p:childTnLst>
                                    <p:set>
                                      <p:cBhvr>
                                        <p:cTn id="31" dur="1" fill="hold">
                                          <p:stCondLst>
                                            <p:cond delay="0"/>
                                          </p:stCondLst>
                                        </p:cTn>
                                        <p:tgtEl>
                                          <p:spTgt spid="137239"/>
                                        </p:tgtEl>
                                        <p:attrNameLst>
                                          <p:attrName>style.visibility</p:attrName>
                                        </p:attrNameLst>
                                      </p:cBhvr>
                                      <p:to>
                                        <p:strVal val="visible"/>
                                      </p:to>
                                    </p:set>
                                    <p:animEffect transition="in" filter="wipe(left)">
                                      <p:cBhvr>
                                        <p:cTn id="32" dur="1000"/>
                                        <p:tgtEl>
                                          <p:spTgt spid="137239"/>
                                        </p:tgtEl>
                                      </p:cBhvr>
                                    </p:animEffect>
                                  </p:childTnLst>
                                </p:cTn>
                              </p:par>
                              <p:par>
                                <p:cTn id="33" presetID="22" presetClass="entr" presetSubtype="8" fill="hold" nodeType="withEffect">
                                  <p:stCondLst>
                                    <p:cond delay="0"/>
                                  </p:stCondLst>
                                  <p:childTnLst>
                                    <p:set>
                                      <p:cBhvr>
                                        <p:cTn id="34" dur="1" fill="hold">
                                          <p:stCondLst>
                                            <p:cond delay="0"/>
                                          </p:stCondLst>
                                        </p:cTn>
                                        <p:tgtEl>
                                          <p:spTgt spid="137240"/>
                                        </p:tgtEl>
                                        <p:attrNameLst>
                                          <p:attrName>style.visibility</p:attrName>
                                        </p:attrNameLst>
                                      </p:cBhvr>
                                      <p:to>
                                        <p:strVal val="visible"/>
                                      </p:to>
                                    </p:set>
                                    <p:animEffect transition="in" filter="wipe(left)">
                                      <p:cBhvr>
                                        <p:cTn id="35" dur="1000"/>
                                        <p:tgtEl>
                                          <p:spTgt spid="1372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7241"/>
                                        </p:tgtEl>
                                        <p:attrNameLst>
                                          <p:attrName>style.visibility</p:attrName>
                                        </p:attrNameLst>
                                      </p:cBhvr>
                                      <p:to>
                                        <p:strVal val="visible"/>
                                      </p:to>
                                    </p:set>
                                    <p:animEffect transition="in" filter="wipe(left)">
                                      <p:cBhvr>
                                        <p:cTn id="40" dur="1000"/>
                                        <p:tgtEl>
                                          <p:spTgt spid="137241"/>
                                        </p:tgtEl>
                                      </p:cBhvr>
                                    </p:animEffect>
                                  </p:childTnLst>
                                </p:cTn>
                              </p:par>
                              <p:par>
                                <p:cTn id="41" presetID="22" presetClass="entr" presetSubtype="8" fill="hold" nodeType="withEffect">
                                  <p:stCondLst>
                                    <p:cond delay="0"/>
                                  </p:stCondLst>
                                  <p:childTnLst>
                                    <p:set>
                                      <p:cBhvr>
                                        <p:cTn id="42" dur="1" fill="hold">
                                          <p:stCondLst>
                                            <p:cond delay="0"/>
                                          </p:stCondLst>
                                        </p:cTn>
                                        <p:tgtEl>
                                          <p:spTgt spid="137242"/>
                                        </p:tgtEl>
                                        <p:attrNameLst>
                                          <p:attrName>style.visibility</p:attrName>
                                        </p:attrNameLst>
                                      </p:cBhvr>
                                      <p:to>
                                        <p:strVal val="visible"/>
                                      </p:to>
                                    </p:set>
                                    <p:animEffect transition="in" filter="wipe(left)">
                                      <p:cBhvr>
                                        <p:cTn id="43" dur="1000"/>
                                        <p:tgtEl>
                                          <p:spTgt spid="137242"/>
                                        </p:tgtEl>
                                      </p:cBhvr>
                                    </p:animEffect>
                                  </p:childTnLst>
                                </p:cTn>
                              </p:par>
                              <p:par>
                                <p:cTn id="44" presetID="22" presetClass="entr" presetSubtype="8" fill="hold" nodeType="withEffect">
                                  <p:stCondLst>
                                    <p:cond delay="0"/>
                                  </p:stCondLst>
                                  <p:childTnLst>
                                    <p:set>
                                      <p:cBhvr>
                                        <p:cTn id="45" dur="1" fill="hold">
                                          <p:stCondLst>
                                            <p:cond delay="0"/>
                                          </p:stCondLst>
                                        </p:cTn>
                                        <p:tgtEl>
                                          <p:spTgt spid="137243"/>
                                        </p:tgtEl>
                                        <p:attrNameLst>
                                          <p:attrName>style.visibility</p:attrName>
                                        </p:attrNameLst>
                                      </p:cBhvr>
                                      <p:to>
                                        <p:strVal val="visible"/>
                                      </p:to>
                                    </p:set>
                                    <p:animEffect transition="in" filter="wipe(left)">
                                      <p:cBhvr>
                                        <p:cTn id="46" dur="1000"/>
                                        <p:tgtEl>
                                          <p:spTgt spid="137243"/>
                                        </p:tgtEl>
                                      </p:cBhvr>
                                    </p:animEffect>
                                  </p:childTnLst>
                                </p:cTn>
                              </p:par>
                              <p:par>
                                <p:cTn id="47" presetID="22" presetClass="entr" presetSubtype="8" fill="hold" nodeType="withEffect">
                                  <p:stCondLst>
                                    <p:cond delay="0"/>
                                  </p:stCondLst>
                                  <p:childTnLst>
                                    <p:set>
                                      <p:cBhvr>
                                        <p:cTn id="48" dur="1" fill="hold">
                                          <p:stCondLst>
                                            <p:cond delay="0"/>
                                          </p:stCondLst>
                                        </p:cTn>
                                        <p:tgtEl>
                                          <p:spTgt spid="137244"/>
                                        </p:tgtEl>
                                        <p:attrNameLst>
                                          <p:attrName>style.visibility</p:attrName>
                                        </p:attrNameLst>
                                      </p:cBhvr>
                                      <p:to>
                                        <p:strVal val="visible"/>
                                      </p:to>
                                    </p:set>
                                    <p:animEffect transition="in" filter="wipe(left)">
                                      <p:cBhvr>
                                        <p:cTn id="49" dur="1000"/>
                                        <p:tgtEl>
                                          <p:spTgt spid="1372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7245"/>
                                        </p:tgtEl>
                                        <p:attrNameLst>
                                          <p:attrName>style.visibility</p:attrName>
                                        </p:attrNameLst>
                                      </p:cBhvr>
                                      <p:to>
                                        <p:strVal val="visible"/>
                                      </p:to>
                                    </p:set>
                                    <p:animEffect transition="in" filter="wipe(left)">
                                      <p:cBhvr>
                                        <p:cTn id="54" dur="1000"/>
                                        <p:tgtEl>
                                          <p:spTgt spid="137245"/>
                                        </p:tgtEl>
                                      </p:cBhvr>
                                    </p:animEffect>
                                  </p:childTnLst>
                                </p:cTn>
                              </p:par>
                              <p:par>
                                <p:cTn id="55" presetID="22" presetClass="entr" presetSubtype="8" fill="hold" nodeType="withEffect">
                                  <p:stCondLst>
                                    <p:cond delay="0"/>
                                  </p:stCondLst>
                                  <p:childTnLst>
                                    <p:set>
                                      <p:cBhvr>
                                        <p:cTn id="56" dur="1" fill="hold">
                                          <p:stCondLst>
                                            <p:cond delay="0"/>
                                          </p:stCondLst>
                                        </p:cTn>
                                        <p:tgtEl>
                                          <p:spTgt spid="137246"/>
                                        </p:tgtEl>
                                        <p:attrNameLst>
                                          <p:attrName>style.visibility</p:attrName>
                                        </p:attrNameLst>
                                      </p:cBhvr>
                                      <p:to>
                                        <p:strVal val="visible"/>
                                      </p:to>
                                    </p:set>
                                    <p:animEffect transition="in" filter="wipe(left)">
                                      <p:cBhvr>
                                        <p:cTn id="57" dur="2000"/>
                                        <p:tgtEl>
                                          <p:spTgt spid="1372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Line 4"/>
          <p:cNvSpPr>
            <a:spLocks noChangeShapeType="1"/>
          </p:cNvSpPr>
          <p:nvPr/>
        </p:nvSpPr>
        <p:spPr bwMode="auto">
          <a:xfrm>
            <a:off x="0" y="2355850"/>
            <a:ext cx="9144000" cy="0"/>
          </a:xfrm>
          <a:prstGeom prst="line">
            <a:avLst/>
          </a:prstGeom>
          <a:noFill/>
          <a:ln w="19050" cmpd="sng">
            <a:solidFill>
              <a:srgbClr val="808080"/>
            </a:solidFill>
            <a:round/>
            <a:headEnd/>
            <a:tailEnd/>
          </a:ln>
          <a:effectLst/>
        </p:spPr>
        <p:txBody>
          <a:bodyPr/>
          <a:lstStyle/>
          <a:p>
            <a:endParaRPr lang="zh-CN" altLang="en-US" sz="2400" b="1">
              <a:latin typeface="+mj-ea"/>
              <a:ea typeface="+mj-ea"/>
            </a:endParaRPr>
          </a:p>
        </p:txBody>
      </p:sp>
      <p:grpSp>
        <p:nvGrpSpPr>
          <p:cNvPr id="2" name="Group 5"/>
          <p:cNvGrpSpPr>
            <a:grpSpLocks/>
          </p:cNvGrpSpPr>
          <p:nvPr/>
        </p:nvGrpSpPr>
        <p:grpSpPr bwMode="auto">
          <a:xfrm>
            <a:off x="571500" y="2403475"/>
            <a:ext cx="7696200" cy="506413"/>
            <a:chOff x="0" y="0"/>
            <a:chExt cx="4848" cy="319"/>
          </a:xfrm>
        </p:grpSpPr>
        <p:sp>
          <p:nvSpPr>
            <p:cNvPr id="138246" name="Rectangle 6"/>
            <p:cNvSpPr>
              <a:spLocks noChangeArrowheads="1"/>
            </p:cNvSpPr>
            <p:nvPr/>
          </p:nvSpPr>
          <p:spPr bwMode="auto">
            <a:xfrm>
              <a:off x="0" y="0"/>
              <a:ext cx="4848" cy="291"/>
            </a:xfrm>
            <a:prstGeom prst="rect">
              <a:avLst/>
            </a:prstGeom>
            <a:noFill/>
            <a:ln w="9525">
              <a:noFill/>
              <a:miter lim="800000"/>
              <a:headEnd/>
              <a:tailEnd/>
            </a:ln>
            <a:effectLst/>
          </p:spPr>
          <p:txBody>
            <a:bodyPr>
              <a:spAutoFit/>
            </a:bodyPr>
            <a:lstStyle/>
            <a:p>
              <a:r>
                <a:rPr lang="zh-CN" altLang="zh-CN" sz="2400" b="1">
                  <a:latin typeface="+mj-ea"/>
                  <a:ea typeface="+mj-ea"/>
                  <a:sym typeface="Wingdings" pitchFamily="2" charset="2"/>
                </a:rPr>
                <a:t>(3) </a:t>
              </a:r>
              <a:r>
                <a:rPr lang="zh-CN" sz="2400" b="1">
                  <a:latin typeface="+mj-ea"/>
                  <a:ea typeface="+mj-ea"/>
                  <a:sym typeface="Wingdings" pitchFamily="2" charset="2"/>
                </a:rPr>
                <a:t>由          和               计算           和       </a:t>
              </a:r>
              <a:endParaRPr lang="zh-CN" sz="2400" b="1">
                <a:latin typeface="+mj-ea"/>
                <a:ea typeface="+mj-ea"/>
              </a:endParaRPr>
            </a:p>
          </p:txBody>
        </p:sp>
        <p:graphicFrame>
          <p:nvGraphicFramePr>
            <p:cNvPr id="138247" name="Object 7"/>
            <p:cNvGraphicFramePr>
              <a:graphicFrameLocks noChangeAspect="1"/>
            </p:cNvGraphicFramePr>
            <p:nvPr>
              <p:extLst>
                <p:ext uri="{D42A27DB-BD31-4B8C-83A1-F6EECF244321}">
                  <p14:modId xmlns:p14="http://schemas.microsoft.com/office/powerpoint/2010/main" val="3386194386"/>
                </p:ext>
              </p:extLst>
            </p:nvPr>
          </p:nvGraphicFramePr>
          <p:xfrm>
            <a:off x="576" y="35"/>
            <a:ext cx="563" cy="282"/>
          </p:xfrm>
          <a:graphic>
            <a:graphicData uri="http://schemas.openxmlformats.org/presentationml/2006/ole">
              <mc:AlternateContent xmlns:mc="http://schemas.openxmlformats.org/markup-compatibility/2006">
                <mc:Choice xmlns:v="urn:schemas-microsoft-com:vml" Requires="v">
                  <p:oleObj spid="_x0000_s222205" name="Equation" r:id="rId3" imgW="406080" imgH="203040" progId="Equation.DSMT4">
                    <p:embed/>
                  </p:oleObj>
                </mc:Choice>
                <mc:Fallback>
                  <p:oleObj name="Equation" r:id="rId3" imgW="406080" imgH="203040" progId="Equation.DSMT4">
                    <p:embed/>
                    <p:pic>
                      <p:nvPicPr>
                        <p:cNvPr id="0" name=""/>
                        <p:cNvPicPr>
                          <a:picLocks noChangeAspect="1" noChangeArrowheads="1"/>
                        </p:cNvPicPr>
                        <p:nvPr/>
                      </p:nvPicPr>
                      <p:blipFill>
                        <a:blip r:embed="rId4"/>
                        <a:srcRect/>
                        <a:stretch>
                          <a:fillRect/>
                        </a:stretch>
                      </p:blipFill>
                      <p:spPr bwMode="auto">
                        <a:xfrm>
                          <a:off x="576" y="35"/>
                          <a:ext cx="563"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8" name="Object 8"/>
            <p:cNvGraphicFramePr>
              <a:graphicFrameLocks noChangeAspect="1"/>
            </p:cNvGraphicFramePr>
            <p:nvPr>
              <p:extLst>
                <p:ext uri="{D42A27DB-BD31-4B8C-83A1-F6EECF244321}">
                  <p14:modId xmlns:p14="http://schemas.microsoft.com/office/powerpoint/2010/main" val="312690439"/>
                </p:ext>
              </p:extLst>
            </p:nvPr>
          </p:nvGraphicFramePr>
          <p:xfrm>
            <a:off x="1373" y="30"/>
            <a:ext cx="844" cy="282"/>
          </p:xfrm>
          <a:graphic>
            <a:graphicData uri="http://schemas.openxmlformats.org/presentationml/2006/ole">
              <mc:AlternateContent xmlns:mc="http://schemas.openxmlformats.org/markup-compatibility/2006">
                <mc:Choice xmlns:v="urn:schemas-microsoft-com:vml" Requires="v">
                  <p:oleObj spid="_x0000_s222206" name="Equation" r:id="rId5" imgW="609480" imgH="203040" progId="Equation.DSMT4">
                    <p:embed/>
                  </p:oleObj>
                </mc:Choice>
                <mc:Fallback>
                  <p:oleObj name="Equation" r:id="rId5" imgW="609480" imgH="203040" progId="Equation.DSMT4">
                    <p:embed/>
                    <p:pic>
                      <p:nvPicPr>
                        <p:cNvPr id="0" name=""/>
                        <p:cNvPicPr>
                          <a:picLocks noChangeAspect="1" noChangeArrowheads="1"/>
                        </p:cNvPicPr>
                        <p:nvPr/>
                      </p:nvPicPr>
                      <p:blipFill>
                        <a:blip r:embed="rId6"/>
                        <a:srcRect/>
                        <a:stretch>
                          <a:fillRect/>
                        </a:stretch>
                      </p:blipFill>
                      <p:spPr bwMode="auto">
                        <a:xfrm>
                          <a:off x="1373" y="30"/>
                          <a:ext cx="844"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49" name="Object 9"/>
            <p:cNvGraphicFramePr>
              <a:graphicFrameLocks noChangeAspect="1"/>
            </p:cNvGraphicFramePr>
            <p:nvPr>
              <p:extLst>
                <p:ext uri="{D42A27DB-BD31-4B8C-83A1-F6EECF244321}">
                  <p14:modId xmlns:p14="http://schemas.microsoft.com/office/powerpoint/2010/main" val="247972780"/>
                </p:ext>
              </p:extLst>
            </p:nvPr>
          </p:nvGraphicFramePr>
          <p:xfrm>
            <a:off x="2565" y="37"/>
            <a:ext cx="686" cy="282"/>
          </p:xfrm>
          <a:graphic>
            <a:graphicData uri="http://schemas.openxmlformats.org/presentationml/2006/ole">
              <mc:AlternateContent xmlns:mc="http://schemas.openxmlformats.org/markup-compatibility/2006">
                <mc:Choice xmlns:v="urn:schemas-microsoft-com:vml" Requires="v">
                  <p:oleObj spid="_x0000_s222207" name="Equation" r:id="rId7" imgW="495000" imgH="203040" progId="Equation.DSMT4">
                    <p:embed/>
                  </p:oleObj>
                </mc:Choice>
                <mc:Fallback>
                  <p:oleObj name="Equation" r:id="rId7" imgW="495000" imgH="203040" progId="Equation.DSMT4">
                    <p:embed/>
                    <p:pic>
                      <p:nvPicPr>
                        <p:cNvPr id="0" name=""/>
                        <p:cNvPicPr>
                          <a:picLocks noChangeAspect="1" noChangeArrowheads="1"/>
                        </p:cNvPicPr>
                        <p:nvPr/>
                      </p:nvPicPr>
                      <p:blipFill>
                        <a:blip r:embed="rId8"/>
                        <a:srcRect/>
                        <a:stretch>
                          <a:fillRect/>
                        </a:stretch>
                      </p:blipFill>
                      <p:spPr bwMode="auto">
                        <a:xfrm>
                          <a:off x="2565" y="37"/>
                          <a:ext cx="686"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0" name="Object 10"/>
            <p:cNvGraphicFramePr>
              <a:graphicFrameLocks noChangeAspect="1"/>
            </p:cNvGraphicFramePr>
            <p:nvPr>
              <p:extLst>
                <p:ext uri="{D42A27DB-BD31-4B8C-83A1-F6EECF244321}">
                  <p14:modId xmlns:p14="http://schemas.microsoft.com/office/powerpoint/2010/main" val="2315691897"/>
                </p:ext>
              </p:extLst>
            </p:nvPr>
          </p:nvGraphicFramePr>
          <p:xfrm>
            <a:off x="3485" y="31"/>
            <a:ext cx="737" cy="282"/>
          </p:xfrm>
          <a:graphic>
            <a:graphicData uri="http://schemas.openxmlformats.org/presentationml/2006/ole">
              <mc:AlternateContent xmlns:mc="http://schemas.openxmlformats.org/markup-compatibility/2006">
                <mc:Choice xmlns:v="urn:schemas-microsoft-com:vml" Requires="v">
                  <p:oleObj spid="_x0000_s263168" name="Equation" r:id="rId9" imgW="533160" imgH="203040" progId="Equation.DSMT4">
                    <p:embed/>
                  </p:oleObj>
                </mc:Choice>
                <mc:Fallback>
                  <p:oleObj name="Equation" r:id="rId9" imgW="533160" imgH="203040" progId="Equation.DSMT4">
                    <p:embed/>
                    <p:pic>
                      <p:nvPicPr>
                        <p:cNvPr id="0" name=""/>
                        <p:cNvPicPr>
                          <a:picLocks noChangeAspect="1" noChangeArrowheads="1"/>
                        </p:cNvPicPr>
                        <p:nvPr/>
                      </p:nvPicPr>
                      <p:blipFill>
                        <a:blip r:embed="rId10"/>
                        <a:srcRect/>
                        <a:stretch>
                          <a:fillRect/>
                        </a:stretch>
                      </p:blipFill>
                      <p:spPr bwMode="auto">
                        <a:xfrm>
                          <a:off x="3485" y="31"/>
                          <a:ext cx="737"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38251" name="Object 11"/>
          <p:cNvGraphicFramePr>
            <a:graphicFrameLocks/>
          </p:cNvGraphicFramePr>
          <p:nvPr>
            <p:extLst>
              <p:ext uri="{D42A27DB-BD31-4B8C-83A1-F6EECF244321}">
                <p14:modId xmlns:p14="http://schemas.microsoft.com/office/powerpoint/2010/main" val="3492690643"/>
              </p:ext>
            </p:extLst>
          </p:nvPr>
        </p:nvGraphicFramePr>
        <p:xfrm>
          <a:off x="1150938" y="2973388"/>
          <a:ext cx="1423987" cy="501650"/>
        </p:xfrm>
        <a:graphic>
          <a:graphicData uri="http://schemas.openxmlformats.org/presentationml/2006/ole">
            <mc:AlternateContent xmlns:mc="http://schemas.openxmlformats.org/markup-compatibility/2006">
              <mc:Choice xmlns:v="urn:schemas-microsoft-com:vml" Requires="v">
                <p:oleObj spid="_x0000_s263169" name="Equation" r:id="rId11" imgW="647640" imgH="228600" progId="Equation.DSMT4">
                  <p:embed/>
                </p:oleObj>
              </mc:Choice>
              <mc:Fallback>
                <p:oleObj name="Equation" r:id="rId11" imgW="647640" imgH="228600" progId="Equation.DSMT4">
                  <p:embed/>
                  <p:pic>
                    <p:nvPicPr>
                      <p:cNvPr id="0" name=""/>
                      <p:cNvPicPr>
                        <a:picLocks noChangeArrowheads="1"/>
                      </p:cNvPicPr>
                      <p:nvPr/>
                    </p:nvPicPr>
                    <p:blipFill>
                      <a:blip r:embed="rId12"/>
                      <a:srcRect/>
                      <a:stretch>
                        <a:fillRect/>
                      </a:stretch>
                    </p:blipFill>
                    <p:spPr bwMode="auto">
                      <a:xfrm>
                        <a:off x="1150938" y="2973388"/>
                        <a:ext cx="1423987"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2" name="Object 12"/>
          <p:cNvGraphicFramePr>
            <a:graphicFrameLocks noChangeAspect="1"/>
          </p:cNvGraphicFramePr>
          <p:nvPr>
            <p:extLst>
              <p:ext uri="{D42A27DB-BD31-4B8C-83A1-F6EECF244321}">
                <p14:modId xmlns:p14="http://schemas.microsoft.com/office/powerpoint/2010/main" val="1550573955"/>
              </p:ext>
            </p:extLst>
          </p:nvPr>
        </p:nvGraphicFramePr>
        <p:xfrm>
          <a:off x="2573338" y="2970213"/>
          <a:ext cx="2349500" cy="503237"/>
        </p:xfrm>
        <a:graphic>
          <a:graphicData uri="http://schemas.openxmlformats.org/presentationml/2006/ole">
            <mc:AlternateContent xmlns:mc="http://schemas.openxmlformats.org/markup-compatibility/2006">
              <mc:Choice xmlns:v="urn:schemas-microsoft-com:vml" Requires="v">
                <p:oleObj spid="_x0000_s263170" name="Equation" r:id="rId13" imgW="1066680" imgH="228600" progId="Equation.DSMT4">
                  <p:embed/>
                </p:oleObj>
              </mc:Choice>
              <mc:Fallback>
                <p:oleObj name="Equation" r:id="rId13" imgW="1066680" imgH="228600" progId="Equation.DSMT4">
                  <p:embed/>
                  <p:pic>
                    <p:nvPicPr>
                      <p:cNvPr id="0" name=""/>
                      <p:cNvPicPr>
                        <a:picLocks noChangeAspect="1" noChangeArrowheads="1"/>
                      </p:cNvPicPr>
                      <p:nvPr/>
                    </p:nvPicPr>
                    <p:blipFill>
                      <a:blip r:embed="rId14"/>
                      <a:srcRect/>
                      <a:stretch>
                        <a:fillRect/>
                      </a:stretch>
                    </p:blipFill>
                    <p:spPr bwMode="auto">
                      <a:xfrm>
                        <a:off x="2573338" y="2970213"/>
                        <a:ext cx="2349500" cy="5032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3" name="Object 13"/>
          <p:cNvGraphicFramePr>
            <a:graphicFrameLocks noChangeAspect="1"/>
          </p:cNvGraphicFramePr>
          <p:nvPr>
            <p:extLst>
              <p:ext uri="{D42A27DB-BD31-4B8C-83A1-F6EECF244321}">
                <p14:modId xmlns:p14="http://schemas.microsoft.com/office/powerpoint/2010/main" val="1090567027"/>
              </p:ext>
            </p:extLst>
          </p:nvPr>
        </p:nvGraphicFramePr>
        <p:xfrm>
          <a:off x="4891088" y="3036888"/>
          <a:ext cx="1543050" cy="392112"/>
        </p:xfrm>
        <a:graphic>
          <a:graphicData uri="http://schemas.openxmlformats.org/presentationml/2006/ole">
            <mc:AlternateContent xmlns:mc="http://schemas.openxmlformats.org/markup-compatibility/2006">
              <mc:Choice xmlns:v="urn:schemas-microsoft-com:vml" Requires="v">
                <p:oleObj spid="_x0000_s263171" name="Equation" r:id="rId15" imgW="698400" imgH="177480" progId="Equation.DSMT4">
                  <p:embed/>
                </p:oleObj>
              </mc:Choice>
              <mc:Fallback>
                <p:oleObj name="Equation" r:id="rId15" imgW="698400" imgH="177480" progId="Equation.DSMT4">
                  <p:embed/>
                  <p:pic>
                    <p:nvPicPr>
                      <p:cNvPr id="0" name=""/>
                      <p:cNvPicPr>
                        <a:picLocks noChangeAspect="1" noChangeArrowheads="1"/>
                      </p:cNvPicPr>
                      <p:nvPr/>
                    </p:nvPicPr>
                    <p:blipFill>
                      <a:blip r:embed="rId16"/>
                      <a:srcRect/>
                      <a:stretch>
                        <a:fillRect/>
                      </a:stretch>
                    </p:blipFill>
                    <p:spPr bwMode="auto">
                      <a:xfrm>
                        <a:off x="4891088" y="3036888"/>
                        <a:ext cx="1543050" cy="392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4" name="Object 14"/>
          <p:cNvGraphicFramePr>
            <a:graphicFrameLocks noChangeAspect="1"/>
          </p:cNvGraphicFramePr>
          <p:nvPr>
            <p:extLst>
              <p:ext uri="{D42A27DB-BD31-4B8C-83A1-F6EECF244321}">
                <p14:modId xmlns:p14="http://schemas.microsoft.com/office/powerpoint/2010/main" val="1983810374"/>
              </p:ext>
            </p:extLst>
          </p:nvPr>
        </p:nvGraphicFramePr>
        <p:xfrm>
          <a:off x="6446838" y="3024188"/>
          <a:ext cx="954087" cy="392112"/>
        </p:xfrm>
        <a:graphic>
          <a:graphicData uri="http://schemas.openxmlformats.org/presentationml/2006/ole">
            <mc:AlternateContent xmlns:mc="http://schemas.openxmlformats.org/markup-compatibility/2006">
              <mc:Choice xmlns:v="urn:schemas-microsoft-com:vml" Requires="v">
                <p:oleObj spid="_x0000_s263172" name="Equation" r:id="rId17" imgW="431640" imgH="177480" progId="Equation.DSMT4">
                  <p:embed/>
                </p:oleObj>
              </mc:Choice>
              <mc:Fallback>
                <p:oleObj name="Equation" r:id="rId17" imgW="431640" imgH="177480" progId="Equation.DSMT4">
                  <p:embed/>
                  <p:pic>
                    <p:nvPicPr>
                      <p:cNvPr id="0" name=""/>
                      <p:cNvPicPr>
                        <a:picLocks noChangeAspect="1" noChangeArrowheads="1"/>
                      </p:cNvPicPr>
                      <p:nvPr/>
                    </p:nvPicPr>
                    <p:blipFill>
                      <a:blip r:embed="rId18"/>
                      <a:srcRect/>
                      <a:stretch>
                        <a:fillRect/>
                      </a:stretch>
                    </p:blipFill>
                    <p:spPr bwMode="auto">
                      <a:xfrm>
                        <a:off x="6446838" y="3024188"/>
                        <a:ext cx="954087" cy="392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5" name="Object 15"/>
          <p:cNvGraphicFramePr>
            <a:graphicFrameLocks/>
          </p:cNvGraphicFramePr>
          <p:nvPr>
            <p:extLst>
              <p:ext uri="{D42A27DB-BD31-4B8C-83A1-F6EECF244321}">
                <p14:modId xmlns:p14="http://schemas.microsoft.com/office/powerpoint/2010/main" val="659521024"/>
              </p:ext>
            </p:extLst>
          </p:nvPr>
        </p:nvGraphicFramePr>
        <p:xfrm>
          <a:off x="1136650" y="3524250"/>
          <a:ext cx="6224588" cy="501650"/>
        </p:xfrm>
        <a:graphic>
          <a:graphicData uri="http://schemas.openxmlformats.org/presentationml/2006/ole">
            <mc:AlternateContent xmlns:mc="http://schemas.openxmlformats.org/markup-compatibility/2006">
              <mc:Choice xmlns:v="urn:schemas-microsoft-com:vml" Requires="v">
                <p:oleObj spid="_x0000_s263173" name="Equation" r:id="rId19" imgW="2831760" imgH="228600" progId="Equation.DSMT4">
                  <p:embed/>
                </p:oleObj>
              </mc:Choice>
              <mc:Fallback>
                <p:oleObj name="Equation" r:id="rId19" imgW="2831760" imgH="228600" progId="Equation.DSMT4">
                  <p:embed/>
                  <p:pic>
                    <p:nvPicPr>
                      <p:cNvPr id="0" name=""/>
                      <p:cNvPicPr>
                        <a:picLocks noChangeArrowheads="1"/>
                      </p:cNvPicPr>
                      <p:nvPr/>
                    </p:nvPicPr>
                    <p:blipFill>
                      <a:blip r:embed="rId20"/>
                      <a:srcRect/>
                      <a:stretch>
                        <a:fillRect/>
                      </a:stretch>
                    </p:blipFill>
                    <p:spPr bwMode="auto">
                      <a:xfrm>
                        <a:off x="1136650" y="3524250"/>
                        <a:ext cx="6224588"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6" name="Object 16"/>
          <p:cNvGraphicFramePr>
            <a:graphicFrameLocks/>
          </p:cNvGraphicFramePr>
          <p:nvPr>
            <p:extLst>
              <p:ext uri="{D42A27DB-BD31-4B8C-83A1-F6EECF244321}">
                <p14:modId xmlns:p14="http://schemas.microsoft.com/office/powerpoint/2010/main" val="1891185972"/>
              </p:ext>
            </p:extLst>
          </p:nvPr>
        </p:nvGraphicFramePr>
        <p:xfrm>
          <a:off x="1136650" y="4065588"/>
          <a:ext cx="5918200" cy="501650"/>
        </p:xfrm>
        <a:graphic>
          <a:graphicData uri="http://schemas.openxmlformats.org/presentationml/2006/ole">
            <mc:AlternateContent xmlns:mc="http://schemas.openxmlformats.org/markup-compatibility/2006">
              <mc:Choice xmlns:v="urn:schemas-microsoft-com:vml" Requires="v">
                <p:oleObj spid="_x0000_s263174" name="Equation" r:id="rId21" imgW="2692080" imgH="228600" progId="Equation.DSMT4">
                  <p:embed/>
                </p:oleObj>
              </mc:Choice>
              <mc:Fallback>
                <p:oleObj name="Equation" r:id="rId21" imgW="2692080" imgH="228600" progId="Equation.DSMT4">
                  <p:embed/>
                  <p:pic>
                    <p:nvPicPr>
                      <p:cNvPr id="0" name=""/>
                      <p:cNvPicPr>
                        <a:picLocks noChangeArrowheads="1"/>
                      </p:cNvPicPr>
                      <p:nvPr/>
                    </p:nvPicPr>
                    <p:blipFill>
                      <a:blip r:embed="rId22"/>
                      <a:srcRect/>
                      <a:stretch>
                        <a:fillRect/>
                      </a:stretch>
                    </p:blipFill>
                    <p:spPr bwMode="auto">
                      <a:xfrm>
                        <a:off x="1136650" y="4065588"/>
                        <a:ext cx="5918200"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7" name="Object 17"/>
          <p:cNvGraphicFramePr>
            <a:graphicFrameLocks/>
          </p:cNvGraphicFramePr>
          <p:nvPr>
            <p:extLst>
              <p:ext uri="{D42A27DB-BD31-4B8C-83A1-F6EECF244321}">
                <p14:modId xmlns:p14="http://schemas.microsoft.com/office/powerpoint/2010/main" val="3555811030"/>
              </p:ext>
            </p:extLst>
          </p:nvPr>
        </p:nvGraphicFramePr>
        <p:xfrm>
          <a:off x="1150938" y="4597400"/>
          <a:ext cx="5945187" cy="501650"/>
        </p:xfrm>
        <a:graphic>
          <a:graphicData uri="http://schemas.openxmlformats.org/presentationml/2006/ole">
            <mc:AlternateContent xmlns:mc="http://schemas.openxmlformats.org/markup-compatibility/2006">
              <mc:Choice xmlns:v="urn:schemas-microsoft-com:vml" Requires="v">
                <p:oleObj spid="_x0000_s263175" name="Equation" r:id="rId23" imgW="2705040" imgH="228600" progId="Equation.DSMT4">
                  <p:embed/>
                </p:oleObj>
              </mc:Choice>
              <mc:Fallback>
                <p:oleObj name="Equation" r:id="rId23" imgW="2705040" imgH="228600" progId="Equation.DSMT4">
                  <p:embed/>
                  <p:pic>
                    <p:nvPicPr>
                      <p:cNvPr id="0" name=""/>
                      <p:cNvPicPr>
                        <a:picLocks noChangeArrowheads="1"/>
                      </p:cNvPicPr>
                      <p:nvPr/>
                    </p:nvPicPr>
                    <p:blipFill>
                      <a:blip r:embed="rId24"/>
                      <a:srcRect/>
                      <a:stretch>
                        <a:fillRect/>
                      </a:stretch>
                    </p:blipFill>
                    <p:spPr bwMode="auto">
                      <a:xfrm>
                        <a:off x="1150938" y="4597400"/>
                        <a:ext cx="5945187" cy="5016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58" name="Object 18"/>
          <p:cNvGraphicFramePr>
            <a:graphicFrameLocks noChangeAspect="1"/>
          </p:cNvGraphicFramePr>
          <p:nvPr>
            <p:extLst>
              <p:ext uri="{D42A27DB-BD31-4B8C-83A1-F6EECF244321}">
                <p14:modId xmlns:p14="http://schemas.microsoft.com/office/powerpoint/2010/main" val="1420730070"/>
              </p:ext>
            </p:extLst>
          </p:nvPr>
        </p:nvGraphicFramePr>
        <p:xfrm>
          <a:off x="280988" y="4962525"/>
          <a:ext cx="5311775" cy="976313"/>
        </p:xfrm>
        <a:graphic>
          <a:graphicData uri="http://schemas.openxmlformats.org/presentationml/2006/ole">
            <mc:AlternateContent xmlns:mc="http://schemas.openxmlformats.org/markup-compatibility/2006">
              <mc:Choice xmlns:v="urn:schemas-microsoft-com:vml" Requires="v">
                <p:oleObj spid="_x0000_s263176" name="Equation" r:id="rId25" imgW="2412720" imgH="444240" progId="Equation.DSMT4">
                  <p:embed/>
                </p:oleObj>
              </mc:Choice>
              <mc:Fallback>
                <p:oleObj name="Equation" r:id="rId25" imgW="2412720" imgH="444240" progId="Equation.DSMT4">
                  <p:embed/>
                  <p:pic>
                    <p:nvPicPr>
                      <p:cNvPr id="0" name=""/>
                      <p:cNvPicPr>
                        <a:picLocks noChangeAspect="1" noChangeArrowheads="1"/>
                      </p:cNvPicPr>
                      <p:nvPr/>
                    </p:nvPicPr>
                    <p:blipFill>
                      <a:blip r:embed="rId26"/>
                      <a:srcRect/>
                      <a:stretch>
                        <a:fillRect/>
                      </a:stretch>
                    </p:blipFill>
                    <p:spPr bwMode="auto">
                      <a:xfrm>
                        <a:off x="280988" y="4962525"/>
                        <a:ext cx="5311775" cy="9763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9"/>
          <p:cNvGrpSpPr>
            <a:grpSpLocks noChangeAspect="1"/>
          </p:cNvGrpSpPr>
          <p:nvPr/>
        </p:nvGrpSpPr>
        <p:grpSpPr bwMode="auto">
          <a:xfrm>
            <a:off x="417512" y="5199063"/>
            <a:ext cx="7472364" cy="1120775"/>
            <a:chOff x="-1" y="0"/>
            <a:chExt cx="4707" cy="706"/>
          </a:xfrm>
        </p:grpSpPr>
        <p:graphicFrame>
          <p:nvGraphicFramePr>
            <p:cNvPr id="138260" name="Object 20"/>
            <p:cNvGraphicFramePr>
              <a:graphicFrameLocks noChangeAspect="1"/>
            </p:cNvGraphicFramePr>
            <p:nvPr>
              <p:extLst>
                <p:ext uri="{D42A27DB-BD31-4B8C-83A1-F6EECF244321}">
                  <p14:modId xmlns:p14="http://schemas.microsoft.com/office/powerpoint/2010/main" val="2432202973"/>
                </p:ext>
              </p:extLst>
            </p:nvPr>
          </p:nvGraphicFramePr>
          <p:xfrm>
            <a:off x="3206" y="0"/>
            <a:ext cx="1500" cy="282"/>
          </p:xfrm>
          <a:graphic>
            <a:graphicData uri="http://schemas.openxmlformats.org/presentationml/2006/ole">
              <mc:AlternateContent xmlns:mc="http://schemas.openxmlformats.org/markup-compatibility/2006">
                <mc:Choice xmlns:v="urn:schemas-microsoft-com:vml" Requires="v">
                  <p:oleObj spid="_x0000_s263177" name="Equation" r:id="rId27" imgW="1079280" imgH="203040" progId="Equation.DSMT4">
                    <p:embed/>
                  </p:oleObj>
                </mc:Choice>
                <mc:Fallback>
                  <p:oleObj name="Equation" r:id="rId27" imgW="1079280" imgH="203040" progId="Equation.DSMT4">
                    <p:embed/>
                    <p:pic>
                      <p:nvPicPr>
                        <p:cNvPr id="0" name=""/>
                        <p:cNvPicPr>
                          <a:picLocks noChangeAspect="1" noChangeArrowheads="1"/>
                        </p:cNvPicPr>
                        <p:nvPr/>
                      </p:nvPicPr>
                      <p:blipFill>
                        <a:blip r:embed="rId28"/>
                        <a:srcRect/>
                        <a:stretch>
                          <a:fillRect/>
                        </a:stretch>
                      </p:blipFill>
                      <p:spPr bwMode="auto">
                        <a:xfrm>
                          <a:off x="3206" y="0"/>
                          <a:ext cx="1500"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8261" name="Object 21"/>
            <p:cNvGraphicFramePr>
              <a:graphicFrameLocks noChangeAspect="1"/>
            </p:cNvGraphicFramePr>
            <p:nvPr>
              <p:extLst>
                <p:ext uri="{D42A27DB-BD31-4B8C-83A1-F6EECF244321}">
                  <p14:modId xmlns:p14="http://schemas.microsoft.com/office/powerpoint/2010/main" val="2273585959"/>
                </p:ext>
              </p:extLst>
            </p:nvPr>
          </p:nvGraphicFramePr>
          <p:xfrm>
            <a:off x="-1" y="424"/>
            <a:ext cx="3560" cy="282"/>
          </p:xfrm>
          <a:graphic>
            <a:graphicData uri="http://schemas.openxmlformats.org/presentationml/2006/ole">
              <mc:AlternateContent xmlns:mc="http://schemas.openxmlformats.org/markup-compatibility/2006">
                <mc:Choice xmlns:v="urn:schemas-microsoft-com:vml" Requires="v">
                  <p:oleObj spid="_x0000_s263178" name="Equation" r:id="rId29" imgW="2565360" imgH="203040" progId="Equation.DSMT4">
                    <p:embed/>
                  </p:oleObj>
                </mc:Choice>
                <mc:Fallback>
                  <p:oleObj name="Equation" r:id="rId29" imgW="2565360" imgH="203040" progId="Equation.DSMT4">
                    <p:embed/>
                    <p:pic>
                      <p:nvPicPr>
                        <p:cNvPr id="0" name=""/>
                        <p:cNvPicPr>
                          <a:picLocks noChangeAspect="1" noChangeArrowheads="1"/>
                        </p:cNvPicPr>
                        <p:nvPr/>
                      </p:nvPicPr>
                      <p:blipFill>
                        <a:blip r:embed="rId30"/>
                        <a:srcRect/>
                        <a:stretch>
                          <a:fillRect/>
                        </a:stretch>
                      </p:blipFill>
                      <p:spPr bwMode="auto">
                        <a:xfrm>
                          <a:off x="-1" y="424"/>
                          <a:ext cx="3560"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 name="Group 22"/>
          <p:cNvGrpSpPr>
            <a:grpSpLocks/>
          </p:cNvGrpSpPr>
          <p:nvPr/>
        </p:nvGrpSpPr>
        <p:grpSpPr bwMode="auto">
          <a:xfrm>
            <a:off x="6022975" y="5815013"/>
            <a:ext cx="2870200" cy="461962"/>
            <a:chOff x="0" y="0"/>
            <a:chExt cx="1808" cy="291"/>
          </a:xfrm>
        </p:grpSpPr>
        <p:graphicFrame>
          <p:nvGraphicFramePr>
            <p:cNvPr id="138263" name="Object 23"/>
            <p:cNvGraphicFramePr>
              <a:graphicFrameLocks noChangeAspect="1"/>
            </p:cNvGraphicFramePr>
            <p:nvPr>
              <p:extLst>
                <p:ext uri="{D42A27DB-BD31-4B8C-83A1-F6EECF244321}">
                  <p14:modId xmlns:p14="http://schemas.microsoft.com/office/powerpoint/2010/main" val="3240497677"/>
                </p:ext>
              </p:extLst>
            </p:nvPr>
          </p:nvGraphicFramePr>
          <p:xfrm>
            <a:off x="0" y="39"/>
            <a:ext cx="597" cy="246"/>
          </p:xfrm>
          <a:graphic>
            <a:graphicData uri="http://schemas.openxmlformats.org/presentationml/2006/ole">
              <mc:AlternateContent xmlns:mc="http://schemas.openxmlformats.org/markup-compatibility/2006">
                <mc:Choice xmlns:v="urn:schemas-microsoft-com:vml" Requires="v">
                  <p:oleObj spid="_x0000_s263179" name="Equation" r:id="rId31" imgW="431640" imgH="177480" progId="Equation.DSMT4">
                    <p:embed/>
                  </p:oleObj>
                </mc:Choice>
                <mc:Fallback>
                  <p:oleObj name="Equation" r:id="rId31" imgW="431640" imgH="177480" progId="Equation.DSMT4">
                    <p:embed/>
                    <p:pic>
                      <p:nvPicPr>
                        <p:cNvPr id="0" name=""/>
                        <p:cNvPicPr>
                          <a:picLocks noChangeAspect="1" noChangeArrowheads="1"/>
                        </p:cNvPicPr>
                        <p:nvPr/>
                      </p:nvPicPr>
                      <p:blipFill>
                        <a:blip r:embed="rId32"/>
                        <a:srcRect/>
                        <a:stretch>
                          <a:fillRect/>
                        </a:stretch>
                      </p:blipFill>
                      <p:spPr bwMode="auto">
                        <a:xfrm>
                          <a:off x="0" y="39"/>
                          <a:ext cx="597"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8264" name="Rectangle 24"/>
            <p:cNvSpPr>
              <a:spLocks noChangeArrowheads="1"/>
            </p:cNvSpPr>
            <p:nvPr/>
          </p:nvSpPr>
          <p:spPr bwMode="auto">
            <a:xfrm>
              <a:off x="664" y="0"/>
              <a:ext cx="1144" cy="291"/>
            </a:xfrm>
            <a:prstGeom prst="rect">
              <a:avLst/>
            </a:prstGeom>
            <a:noFill/>
            <a:ln w="9525">
              <a:noFill/>
              <a:miter lim="800000"/>
              <a:headEnd/>
              <a:tailEnd/>
            </a:ln>
            <a:effectLst/>
          </p:spPr>
          <p:txBody>
            <a:bodyPr wrap="square">
              <a:spAutoFit/>
            </a:bodyPr>
            <a:lstStyle/>
            <a:p>
              <a:r>
                <a:rPr lang="zh-CN" sz="2400" b="1" dirty="0">
                  <a:latin typeface="+mj-ea"/>
                  <a:ea typeface="+mj-ea"/>
                  <a:sym typeface="Wingdings" pitchFamily="2" charset="2"/>
                </a:rPr>
                <a:t>比特</a:t>
              </a:r>
              <a:r>
                <a:rPr lang="zh-CN" altLang="zh-CN" sz="2400" b="1" dirty="0">
                  <a:latin typeface="+mj-ea"/>
                  <a:ea typeface="+mj-ea"/>
                  <a:sym typeface="Wingdings" pitchFamily="2" charset="2"/>
                </a:rPr>
                <a:t>/</a:t>
              </a:r>
              <a:r>
                <a:rPr lang="zh-CN" sz="2400" b="1" dirty="0">
                  <a:latin typeface="+mj-ea"/>
                  <a:ea typeface="+mj-ea"/>
                  <a:sym typeface="Wingdings" pitchFamily="2" charset="2"/>
                </a:rPr>
                <a:t>符号</a:t>
              </a:r>
            </a:p>
          </p:txBody>
        </p:sp>
      </p:grpSp>
      <p:sp>
        <p:nvSpPr>
          <p:cNvPr id="24"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148</a:t>
            </a:fld>
            <a:endParaRPr lang="en-US" altLang="zh-CN" dirty="0"/>
          </a:p>
        </p:txBody>
      </p:sp>
      <p:graphicFrame>
        <p:nvGraphicFramePr>
          <p:cNvPr id="366609" name="Object 17"/>
          <p:cNvGraphicFramePr>
            <a:graphicFrameLocks noChangeAspect="1"/>
          </p:cNvGraphicFramePr>
          <p:nvPr>
            <p:extLst>
              <p:ext uri="{D42A27DB-BD31-4B8C-83A1-F6EECF244321}">
                <p14:modId xmlns:p14="http://schemas.microsoft.com/office/powerpoint/2010/main" val="2228484345"/>
              </p:ext>
            </p:extLst>
          </p:nvPr>
        </p:nvGraphicFramePr>
        <p:xfrm>
          <a:off x="1231900" y="951632"/>
          <a:ext cx="2997200" cy="965200"/>
        </p:xfrm>
        <a:graphic>
          <a:graphicData uri="http://schemas.openxmlformats.org/presentationml/2006/ole">
            <mc:AlternateContent xmlns:mc="http://schemas.openxmlformats.org/markup-compatibility/2006">
              <mc:Choice xmlns:v="urn:schemas-microsoft-com:vml" Requires="v">
                <p:oleObj spid="_x0000_s263180" name="Equation" r:id="rId33" imgW="1498320" imgH="482400" progId="Equation.DSMT4">
                  <p:embed/>
                </p:oleObj>
              </mc:Choice>
              <mc:Fallback>
                <p:oleObj name="Equation" r:id="rId33" imgW="1498320" imgH="482400" progId="Equation.DSMT4">
                  <p:embed/>
                  <p:pic>
                    <p:nvPicPr>
                      <p:cNvPr id="0" name=""/>
                      <p:cNvPicPr>
                        <a:picLocks noChangeAspect="1" noChangeArrowheads="1"/>
                      </p:cNvPicPr>
                      <p:nvPr/>
                    </p:nvPicPr>
                    <p:blipFill>
                      <a:blip r:embed="rId34"/>
                      <a:srcRect/>
                      <a:stretch>
                        <a:fillRect/>
                      </a:stretch>
                    </p:blipFill>
                    <p:spPr bwMode="auto">
                      <a:xfrm>
                        <a:off x="1231900" y="951632"/>
                        <a:ext cx="2997200" cy="9652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6610" name="Object 18"/>
          <p:cNvGraphicFramePr>
            <a:graphicFrameLocks noChangeAspect="1"/>
          </p:cNvGraphicFramePr>
          <p:nvPr/>
        </p:nvGraphicFramePr>
        <p:xfrm>
          <a:off x="5092700" y="495300"/>
          <a:ext cx="2540000" cy="1917700"/>
        </p:xfrm>
        <a:graphic>
          <a:graphicData uri="http://schemas.openxmlformats.org/presentationml/2006/ole">
            <mc:AlternateContent xmlns:mc="http://schemas.openxmlformats.org/markup-compatibility/2006">
              <mc:Choice xmlns:v="urn:schemas-microsoft-com:vml" Requires="v">
                <p:oleObj spid="_x0000_s263181" name="Visio" r:id="rId35" imgW="2890797" imgH="1990760" progId="Visio.Drawing.11">
                  <p:embed/>
                </p:oleObj>
              </mc:Choice>
              <mc:Fallback>
                <p:oleObj name="Visio" r:id="rId35" imgW="2890797" imgH="1990760" progId="Visio.Drawing.11">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92700" y="495300"/>
                        <a:ext cx="2540000" cy="19177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 name="Line 4"/>
          <p:cNvSpPr>
            <a:spLocks noChangeShapeType="1"/>
          </p:cNvSpPr>
          <p:nvPr/>
        </p:nvSpPr>
        <p:spPr bwMode="auto">
          <a:xfrm>
            <a:off x="0" y="2355850"/>
            <a:ext cx="9144000" cy="0"/>
          </a:xfrm>
          <a:prstGeom prst="line">
            <a:avLst/>
          </a:prstGeom>
          <a:ln>
            <a:headEnd/>
            <a:tailEnd/>
          </a:ln>
        </p:spPr>
        <p:style>
          <a:lnRef idx="2">
            <a:schemeClr val="accent3"/>
          </a:lnRef>
          <a:fillRef idx="0">
            <a:schemeClr val="accent3"/>
          </a:fillRef>
          <a:effectRef idx="1">
            <a:schemeClr val="accent3"/>
          </a:effectRef>
          <a:fontRef idx="minor">
            <a:schemeClr val="tx1"/>
          </a:fontRef>
        </p:style>
        <p:txBody>
          <a:bodyPr/>
          <a:lstStyle/>
          <a:p>
            <a:endParaRPr lang="zh-CN" altLang="en-US" sz="2400" b="1">
              <a:latin typeface="+mj-ea"/>
              <a:ea typeface="+mj-ea"/>
            </a:endParaRPr>
          </a:p>
        </p:txBody>
      </p:sp>
      <p:graphicFrame>
        <p:nvGraphicFramePr>
          <p:cNvPr id="28" name="Object 34"/>
          <p:cNvGraphicFramePr>
            <a:graphicFrameLocks noChangeAspect="1"/>
          </p:cNvGraphicFramePr>
          <p:nvPr>
            <p:extLst>
              <p:ext uri="{D42A27DB-BD31-4B8C-83A1-F6EECF244321}">
                <p14:modId xmlns:p14="http://schemas.microsoft.com/office/powerpoint/2010/main" val="2424550940"/>
              </p:ext>
            </p:extLst>
          </p:nvPr>
        </p:nvGraphicFramePr>
        <p:xfrm>
          <a:off x="5102225" y="501650"/>
          <a:ext cx="2551113" cy="1922463"/>
        </p:xfrm>
        <a:graphic>
          <a:graphicData uri="http://schemas.openxmlformats.org/presentationml/2006/ole">
            <mc:AlternateContent xmlns:mc="http://schemas.openxmlformats.org/markup-compatibility/2006">
              <mc:Choice xmlns:v="urn:schemas-microsoft-com:vml" Requires="v">
                <p:oleObj spid="_x0000_s263182" name="Visio" r:id="rId37" imgW="2890797" imgH="1990760" progId="Visio.Drawing.11">
                  <p:embed/>
                </p:oleObj>
              </mc:Choice>
              <mc:Fallback>
                <p:oleObj name="Visio" r:id="rId37" imgW="2890797" imgH="1990760" progId="Visio.Drawing.11">
                  <p:embed/>
                  <p:pic>
                    <p:nvPicPr>
                      <p:cNvPr id="0" name=""/>
                      <p:cNvPicPr>
                        <a:picLocks noChangeAspect="1" noChangeArrowheads="1"/>
                      </p:cNvPicPr>
                      <p:nvPr/>
                    </p:nvPicPr>
                    <p:blipFill>
                      <a:blip r:embed="rId38"/>
                      <a:srcRect/>
                      <a:stretch>
                        <a:fillRect/>
                      </a:stretch>
                    </p:blipFill>
                    <p:spPr bwMode="auto">
                      <a:xfrm>
                        <a:off x="5102225" y="501650"/>
                        <a:ext cx="2551113" cy="19224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947619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251"/>
                                        </p:tgtEl>
                                        <p:attrNameLst>
                                          <p:attrName>style.visibility</p:attrName>
                                        </p:attrNameLst>
                                      </p:cBhvr>
                                      <p:to>
                                        <p:strVal val="visible"/>
                                      </p:to>
                                    </p:set>
                                    <p:animEffect transition="in" filter="wipe(left)">
                                      <p:cBhvr>
                                        <p:cTn id="7" dur="1000"/>
                                        <p:tgtEl>
                                          <p:spTgt spid="138251"/>
                                        </p:tgtEl>
                                      </p:cBhvr>
                                    </p:animEffect>
                                  </p:childTnLst>
                                </p:cTn>
                              </p:par>
                              <p:par>
                                <p:cTn id="8" presetID="22" presetClass="entr" presetSubtype="8" fill="hold" nodeType="withEffect">
                                  <p:stCondLst>
                                    <p:cond delay="0"/>
                                  </p:stCondLst>
                                  <p:childTnLst>
                                    <p:set>
                                      <p:cBhvr>
                                        <p:cTn id="9" dur="1" fill="hold">
                                          <p:stCondLst>
                                            <p:cond delay="0"/>
                                          </p:stCondLst>
                                        </p:cTn>
                                        <p:tgtEl>
                                          <p:spTgt spid="138252"/>
                                        </p:tgtEl>
                                        <p:attrNameLst>
                                          <p:attrName>style.visibility</p:attrName>
                                        </p:attrNameLst>
                                      </p:cBhvr>
                                      <p:to>
                                        <p:strVal val="visible"/>
                                      </p:to>
                                    </p:set>
                                    <p:animEffect transition="in" filter="wipe(left)">
                                      <p:cBhvr>
                                        <p:cTn id="10" dur="1000"/>
                                        <p:tgtEl>
                                          <p:spTgt spid="138252"/>
                                        </p:tgtEl>
                                      </p:cBhvr>
                                    </p:animEffect>
                                  </p:childTnLst>
                                </p:cTn>
                              </p:par>
                              <p:par>
                                <p:cTn id="11" presetID="22" presetClass="entr" presetSubtype="8" fill="hold" nodeType="withEffect">
                                  <p:stCondLst>
                                    <p:cond delay="0"/>
                                  </p:stCondLst>
                                  <p:childTnLst>
                                    <p:set>
                                      <p:cBhvr>
                                        <p:cTn id="12" dur="1" fill="hold">
                                          <p:stCondLst>
                                            <p:cond delay="0"/>
                                          </p:stCondLst>
                                        </p:cTn>
                                        <p:tgtEl>
                                          <p:spTgt spid="138253"/>
                                        </p:tgtEl>
                                        <p:attrNameLst>
                                          <p:attrName>style.visibility</p:attrName>
                                        </p:attrNameLst>
                                      </p:cBhvr>
                                      <p:to>
                                        <p:strVal val="visible"/>
                                      </p:to>
                                    </p:set>
                                    <p:animEffect transition="in" filter="wipe(left)">
                                      <p:cBhvr>
                                        <p:cTn id="13" dur="1000"/>
                                        <p:tgtEl>
                                          <p:spTgt spid="138253"/>
                                        </p:tgtEl>
                                      </p:cBhvr>
                                    </p:animEffect>
                                  </p:childTnLst>
                                </p:cTn>
                              </p:par>
                              <p:par>
                                <p:cTn id="14" presetID="22" presetClass="entr" presetSubtype="8" fill="hold" nodeType="withEffect">
                                  <p:stCondLst>
                                    <p:cond delay="0"/>
                                  </p:stCondLst>
                                  <p:childTnLst>
                                    <p:set>
                                      <p:cBhvr>
                                        <p:cTn id="15" dur="1" fill="hold">
                                          <p:stCondLst>
                                            <p:cond delay="0"/>
                                          </p:stCondLst>
                                        </p:cTn>
                                        <p:tgtEl>
                                          <p:spTgt spid="138254"/>
                                        </p:tgtEl>
                                        <p:attrNameLst>
                                          <p:attrName>style.visibility</p:attrName>
                                        </p:attrNameLst>
                                      </p:cBhvr>
                                      <p:to>
                                        <p:strVal val="visible"/>
                                      </p:to>
                                    </p:set>
                                    <p:animEffect transition="in" filter="wipe(left)">
                                      <p:cBhvr>
                                        <p:cTn id="16" dur="1000"/>
                                        <p:tgtEl>
                                          <p:spTgt spid="138254"/>
                                        </p:tgtEl>
                                      </p:cBhvr>
                                    </p:animEffect>
                                  </p:childTnLst>
                                </p:cTn>
                              </p:par>
                              <p:par>
                                <p:cTn id="17" presetID="22" presetClass="entr" presetSubtype="8" fill="hold" nodeType="withEffect">
                                  <p:stCondLst>
                                    <p:cond delay="0"/>
                                  </p:stCondLst>
                                  <p:childTnLst>
                                    <p:set>
                                      <p:cBhvr>
                                        <p:cTn id="18" dur="1" fill="hold">
                                          <p:stCondLst>
                                            <p:cond delay="0"/>
                                          </p:stCondLst>
                                        </p:cTn>
                                        <p:tgtEl>
                                          <p:spTgt spid="138255"/>
                                        </p:tgtEl>
                                        <p:attrNameLst>
                                          <p:attrName>style.visibility</p:attrName>
                                        </p:attrNameLst>
                                      </p:cBhvr>
                                      <p:to>
                                        <p:strVal val="visible"/>
                                      </p:to>
                                    </p:set>
                                    <p:animEffect transition="in" filter="wipe(left)">
                                      <p:cBhvr>
                                        <p:cTn id="19" dur="1000"/>
                                        <p:tgtEl>
                                          <p:spTgt spid="138255"/>
                                        </p:tgtEl>
                                      </p:cBhvr>
                                    </p:animEffect>
                                  </p:childTnLst>
                                </p:cTn>
                              </p:par>
                              <p:par>
                                <p:cTn id="20" presetID="22" presetClass="entr" presetSubtype="8" fill="hold" nodeType="withEffect">
                                  <p:stCondLst>
                                    <p:cond delay="0"/>
                                  </p:stCondLst>
                                  <p:childTnLst>
                                    <p:set>
                                      <p:cBhvr>
                                        <p:cTn id="21" dur="1" fill="hold">
                                          <p:stCondLst>
                                            <p:cond delay="0"/>
                                          </p:stCondLst>
                                        </p:cTn>
                                        <p:tgtEl>
                                          <p:spTgt spid="138256"/>
                                        </p:tgtEl>
                                        <p:attrNameLst>
                                          <p:attrName>style.visibility</p:attrName>
                                        </p:attrNameLst>
                                      </p:cBhvr>
                                      <p:to>
                                        <p:strVal val="visible"/>
                                      </p:to>
                                    </p:set>
                                    <p:animEffect transition="in" filter="wipe(left)">
                                      <p:cBhvr>
                                        <p:cTn id="22" dur="1000"/>
                                        <p:tgtEl>
                                          <p:spTgt spid="138256"/>
                                        </p:tgtEl>
                                      </p:cBhvr>
                                    </p:animEffect>
                                  </p:childTnLst>
                                </p:cTn>
                              </p:par>
                              <p:par>
                                <p:cTn id="23" presetID="22" presetClass="entr" presetSubtype="8" fill="hold" nodeType="withEffect">
                                  <p:stCondLst>
                                    <p:cond delay="0"/>
                                  </p:stCondLst>
                                  <p:childTnLst>
                                    <p:set>
                                      <p:cBhvr>
                                        <p:cTn id="24" dur="1" fill="hold">
                                          <p:stCondLst>
                                            <p:cond delay="0"/>
                                          </p:stCondLst>
                                        </p:cTn>
                                        <p:tgtEl>
                                          <p:spTgt spid="138257"/>
                                        </p:tgtEl>
                                        <p:attrNameLst>
                                          <p:attrName>style.visibility</p:attrName>
                                        </p:attrNameLst>
                                      </p:cBhvr>
                                      <p:to>
                                        <p:strVal val="visible"/>
                                      </p:to>
                                    </p:set>
                                    <p:animEffect transition="in" filter="wipe(left)">
                                      <p:cBhvr>
                                        <p:cTn id="25" dur="1000"/>
                                        <p:tgtEl>
                                          <p:spTgt spid="1382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8258"/>
                                        </p:tgtEl>
                                        <p:attrNameLst>
                                          <p:attrName>style.visibility</p:attrName>
                                        </p:attrNameLst>
                                      </p:cBhvr>
                                      <p:to>
                                        <p:strVal val="visible"/>
                                      </p:to>
                                    </p:set>
                                    <p:animEffect transition="in" filter="wipe(left)">
                                      <p:cBhvr>
                                        <p:cTn id="30" dur="1000"/>
                                        <p:tgtEl>
                                          <p:spTgt spid="13825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1000"/>
                                        <p:tgtEl>
                                          <p:spTgt spid="3"/>
                                        </p:tgtEl>
                                      </p:cBhvr>
                                    </p:animEffect>
                                  </p:childTnLst>
                                </p:cTn>
                              </p:par>
                              <p:par>
                                <p:cTn id="36" presetID="22" presetClass="entr" presetSubtype="8"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195736" y="332656"/>
            <a:ext cx="4824536" cy="232323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graphicFrame>
        <p:nvGraphicFramePr>
          <p:cNvPr id="139267" name="Object 3"/>
          <p:cNvGraphicFramePr>
            <a:graphicFrameLocks noChangeAspect="1"/>
          </p:cNvGraphicFramePr>
          <p:nvPr>
            <p:extLst>
              <p:ext uri="{D42A27DB-BD31-4B8C-83A1-F6EECF244321}">
                <p14:modId xmlns:p14="http://schemas.microsoft.com/office/powerpoint/2010/main" val="1756919353"/>
              </p:ext>
            </p:extLst>
          </p:nvPr>
        </p:nvGraphicFramePr>
        <p:xfrm>
          <a:off x="2460625" y="698500"/>
          <a:ext cx="4222750" cy="1890713"/>
        </p:xfrm>
        <a:graphic>
          <a:graphicData uri="http://schemas.openxmlformats.org/presentationml/2006/ole">
            <mc:AlternateContent xmlns:mc="http://schemas.openxmlformats.org/markup-compatibility/2006">
              <mc:Choice xmlns:v="urn:schemas-microsoft-com:vml" Requires="v">
                <p:oleObj spid="_x0000_s234066" r:id="rId3" imgW="4222424" imgH="1891489" progId="Visio.Drawing.11">
                  <p:embed/>
                </p:oleObj>
              </mc:Choice>
              <mc:Fallback>
                <p:oleObj r:id="rId3" imgW="4222424" imgH="189148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25" y="698500"/>
                        <a:ext cx="4222750" cy="18907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68" name="Line 4"/>
          <p:cNvSpPr>
            <a:spLocks noChangeShapeType="1"/>
          </p:cNvSpPr>
          <p:nvPr/>
        </p:nvSpPr>
        <p:spPr bwMode="auto">
          <a:xfrm>
            <a:off x="-26988" y="2655888"/>
            <a:ext cx="9142413" cy="0"/>
          </a:xfrm>
          <a:prstGeom prst="line">
            <a:avLst/>
          </a:prstGeom>
          <a:noFill/>
          <a:ln w="19050" cmpd="sng">
            <a:solidFill>
              <a:srgbClr val="808080"/>
            </a:solidFill>
            <a:round/>
            <a:headEnd/>
            <a:tailEnd/>
          </a:ln>
          <a:effectLst/>
        </p:spPr>
        <p:txBody>
          <a:bodyPr/>
          <a:lstStyle/>
          <a:p>
            <a:endParaRPr lang="zh-CN" altLang="en-US" sz="2400" b="1">
              <a:latin typeface="+mj-ea"/>
              <a:ea typeface="+mj-ea"/>
            </a:endParaRPr>
          </a:p>
        </p:txBody>
      </p:sp>
      <p:sp>
        <p:nvSpPr>
          <p:cNvPr id="139269" name="Rectangle 5"/>
          <p:cNvSpPr>
            <a:spLocks noChangeArrowheads="1"/>
          </p:cNvSpPr>
          <p:nvPr/>
        </p:nvSpPr>
        <p:spPr bwMode="auto">
          <a:xfrm>
            <a:off x="112713" y="2779713"/>
            <a:ext cx="7696200" cy="461665"/>
          </a:xfrm>
          <a:prstGeom prst="rect">
            <a:avLst/>
          </a:prstGeom>
          <a:noFill/>
          <a:ln w="9525">
            <a:noFill/>
            <a:miter lim="800000"/>
            <a:headEnd/>
            <a:tailEnd/>
          </a:ln>
          <a:effectLst/>
        </p:spPr>
        <p:txBody>
          <a:bodyPr>
            <a:spAutoFit/>
          </a:bodyPr>
          <a:lstStyle/>
          <a:p>
            <a:r>
              <a:rPr lang="zh-CN" altLang="zh-CN" sz="2400" b="1">
                <a:latin typeface="+mj-ea"/>
                <a:ea typeface="+mj-ea"/>
                <a:sym typeface="Wingdings" pitchFamily="2" charset="2"/>
              </a:rPr>
              <a:t>(4) </a:t>
            </a:r>
            <a:r>
              <a:rPr lang="zh-CN" sz="2400" b="1">
                <a:latin typeface="+mj-ea"/>
                <a:ea typeface="+mj-ea"/>
                <a:sym typeface="Wingdings" pitchFamily="2" charset="2"/>
              </a:rPr>
              <a:t>由                                   计算</a:t>
            </a:r>
            <a:endParaRPr lang="zh-CN" sz="2400" b="1">
              <a:latin typeface="+mj-ea"/>
              <a:ea typeface="+mj-ea"/>
            </a:endParaRPr>
          </a:p>
        </p:txBody>
      </p:sp>
      <p:graphicFrame>
        <p:nvGraphicFramePr>
          <p:cNvPr id="139270" name="Object 6"/>
          <p:cNvGraphicFramePr>
            <a:graphicFrameLocks noChangeAspect="1"/>
          </p:cNvGraphicFramePr>
          <p:nvPr>
            <p:extLst>
              <p:ext uri="{D42A27DB-BD31-4B8C-83A1-F6EECF244321}">
                <p14:modId xmlns:p14="http://schemas.microsoft.com/office/powerpoint/2010/main" val="3192224786"/>
              </p:ext>
            </p:extLst>
          </p:nvPr>
        </p:nvGraphicFramePr>
        <p:xfrm>
          <a:off x="1036638" y="2840038"/>
          <a:ext cx="3100387" cy="447675"/>
        </p:xfrm>
        <a:graphic>
          <a:graphicData uri="http://schemas.openxmlformats.org/presentationml/2006/ole">
            <mc:AlternateContent xmlns:mc="http://schemas.openxmlformats.org/markup-compatibility/2006">
              <mc:Choice xmlns:v="urn:schemas-microsoft-com:vml" Requires="v">
                <p:oleObj spid="_x0000_s234067" name="Equation" r:id="rId5" imgW="1409400" imgH="203040" progId="Equation.DSMT4">
                  <p:embed/>
                </p:oleObj>
              </mc:Choice>
              <mc:Fallback>
                <p:oleObj name="Equation" r:id="rId5" imgW="1409400" imgH="203040" progId="Equation.DSMT4">
                  <p:embed/>
                  <p:pic>
                    <p:nvPicPr>
                      <p:cNvPr id="0" name=""/>
                      <p:cNvPicPr>
                        <a:picLocks noChangeAspect="1" noChangeArrowheads="1"/>
                      </p:cNvPicPr>
                      <p:nvPr/>
                    </p:nvPicPr>
                    <p:blipFill>
                      <a:blip r:embed="rId6"/>
                      <a:srcRect/>
                      <a:stretch>
                        <a:fillRect/>
                      </a:stretch>
                    </p:blipFill>
                    <p:spPr bwMode="auto">
                      <a:xfrm>
                        <a:off x="1036638" y="2840038"/>
                        <a:ext cx="3100387"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1" name="Object 7"/>
          <p:cNvGraphicFramePr>
            <a:graphicFrameLocks noChangeAspect="1"/>
          </p:cNvGraphicFramePr>
          <p:nvPr>
            <p:extLst>
              <p:ext uri="{D42A27DB-BD31-4B8C-83A1-F6EECF244321}">
                <p14:modId xmlns:p14="http://schemas.microsoft.com/office/powerpoint/2010/main" val="2407064382"/>
              </p:ext>
            </p:extLst>
          </p:nvPr>
        </p:nvGraphicFramePr>
        <p:xfrm>
          <a:off x="4864100" y="2828925"/>
          <a:ext cx="4106863" cy="447675"/>
        </p:xfrm>
        <a:graphic>
          <a:graphicData uri="http://schemas.openxmlformats.org/presentationml/2006/ole">
            <mc:AlternateContent xmlns:mc="http://schemas.openxmlformats.org/markup-compatibility/2006">
              <mc:Choice xmlns:v="urn:schemas-microsoft-com:vml" Requires="v">
                <p:oleObj spid="_x0000_s234068" name="Equation" r:id="rId7" imgW="1866600" imgH="203040" progId="Equation.DSMT4">
                  <p:embed/>
                </p:oleObj>
              </mc:Choice>
              <mc:Fallback>
                <p:oleObj name="Equation" r:id="rId7" imgW="1866600" imgH="203040" progId="Equation.DSMT4">
                  <p:embed/>
                  <p:pic>
                    <p:nvPicPr>
                      <p:cNvPr id="0" name=""/>
                      <p:cNvPicPr>
                        <a:picLocks noChangeAspect="1" noChangeArrowheads="1"/>
                      </p:cNvPicPr>
                      <p:nvPr/>
                    </p:nvPicPr>
                    <p:blipFill>
                      <a:blip r:embed="rId8"/>
                      <a:srcRect/>
                      <a:stretch>
                        <a:fillRect/>
                      </a:stretch>
                    </p:blipFill>
                    <p:spPr bwMode="auto">
                      <a:xfrm>
                        <a:off x="4864100" y="2828925"/>
                        <a:ext cx="4106863"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2" name="Object 8"/>
          <p:cNvGraphicFramePr>
            <a:graphicFrameLocks noChangeAspect="1"/>
          </p:cNvGraphicFramePr>
          <p:nvPr>
            <p:extLst>
              <p:ext uri="{D42A27DB-BD31-4B8C-83A1-F6EECF244321}">
                <p14:modId xmlns:p14="http://schemas.microsoft.com/office/powerpoint/2010/main" val="1381168481"/>
              </p:ext>
            </p:extLst>
          </p:nvPr>
        </p:nvGraphicFramePr>
        <p:xfrm>
          <a:off x="877888" y="3330575"/>
          <a:ext cx="1452562" cy="446088"/>
        </p:xfrm>
        <a:graphic>
          <a:graphicData uri="http://schemas.openxmlformats.org/presentationml/2006/ole">
            <mc:AlternateContent xmlns:mc="http://schemas.openxmlformats.org/markup-compatibility/2006">
              <mc:Choice xmlns:v="urn:schemas-microsoft-com:vml" Requires="v">
                <p:oleObj spid="_x0000_s234069" name="Equation" r:id="rId9" imgW="660240" imgH="203040" progId="Equation.DSMT4">
                  <p:embed/>
                </p:oleObj>
              </mc:Choice>
              <mc:Fallback>
                <p:oleObj name="Equation" r:id="rId9" imgW="660240" imgH="203040" progId="Equation.DSMT4">
                  <p:embed/>
                  <p:pic>
                    <p:nvPicPr>
                      <p:cNvPr id="0" name=""/>
                      <p:cNvPicPr>
                        <a:picLocks noChangeAspect="1" noChangeArrowheads="1"/>
                      </p:cNvPicPr>
                      <p:nvPr/>
                    </p:nvPicPr>
                    <p:blipFill>
                      <a:blip r:embed="rId10"/>
                      <a:srcRect/>
                      <a:stretch>
                        <a:fillRect/>
                      </a:stretch>
                    </p:blipFill>
                    <p:spPr bwMode="auto">
                      <a:xfrm>
                        <a:off x="877888" y="3330575"/>
                        <a:ext cx="1452562"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3" name="Object 9"/>
          <p:cNvGraphicFramePr>
            <a:graphicFrameLocks noChangeAspect="1"/>
          </p:cNvGraphicFramePr>
          <p:nvPr>
            <p:extLst>
              <p:ext uri="{D42A27DB-BD31-4B8C-83A1-F6EECF244321}">
                <p14:modId xmlns:p14="http://schemas.microsoft.com/office/powerpoint/2010/main" val="2974118450"/>
              </p:ext>
            </p:extLst>
          </p:nvPr>
        </p:nvGraphicFramePr>
        <p:xfrm>
          <a:off x="2286000" y="3335338"/>
          <a:ext cx="3413125" cy="446087"/>
        </p:xfrm>
        <a:graphic>
          <a:graphicData uri="http://schemas.openxmlformats.org/presentationml/2006/ole">
            <mc:AlternateContent xmlns:mc="http://schemas.openxmlformats.org/markup-compatibility/2006">
              <mc:Choice xmlns:v="urn:schemas-microsoft-com:vml" Requires="v">
                <p:oleObj spid="_x0000_s234070" name="Equation" r:id="rId11" imgW="1549080" imgH="203040" progId="Equation.DSMT4">
                  <p:embed/>
                </p:oleObj>
              </mc:Choice>
              <mc:Fallback>
                <p:oleObj name="Equation" r:id="rId11" imgW="1549080" imgH="203040" progId="Equation.DSMT4">
                  <p:embed/>
                  <p:pic>
                    <p:nvPicPr>
                      <p:cNvPr id="0" name=""/>
                      <p:cNvPicPr>
                        <a:picLocks noChangeAspect="1" noChangeArrowheads="1"/>
                      </p:cNvPicPr>
                      <p:nvPr/>
                    </p:nvPicPr>
                    <p:blipFill>
                      <a:blip r:embed="rId12"/>
                      <a:srcRect/>
                      <a:stretch>
                        <a:fillRect/>
                      </a:stretch>
                    </p:blipFill>
                    <p:spPr bwMode="auto">
                      <a:xfrm>
                        <a:off x="2286000" y="3335338"/>
                        <a:ext cx="3413125"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4" name="Object 10"/>
          <p:cNvGraphicFramePr>
            <a:graphicFrameLocks noChangeAspect="1"/>
          </p:cNvGraphicFramePr>
          <p:nvPr>
            <p:extLst>
              <p:ext uri="{D42A27DB-BD31-4B8C-83A1-F6EECF244321}">
                <p14:modId xmlns:p14="http://schemas.microsoft.com/office/powerpoint/2010/main" val="483532958"/>
              </p:ext>
            </p:extLst>
          </p:nvPr>
        </p:nvGraphicFramePr>
        <p:xfrm>
          <a:off x="2005013" y="3848100"/>
          <a:ext cx="2265362" cy="390525"/>
        </p:xfrm>
        <a:graphic>
          <a:graphicData uri="http://schemas.openxmlformats.org/presentationml/2006/ole">
            <mc:AlternateContent xmlns:mc="http://schemas.openxmlformats.org/markup-compatibility/2006">
              <mc:Choice xmlns:v="urn:schemas-microsoft-com:vml" Requires="v">
                <p:oleObj spid="_x0000_s234071" name="Equation" r:id="rId13" imgW="1028520" imgH="177480" progId="Equation.DSMT4">
                  <p:embed/>
                </p:oleObj>
              </mc:Choice>
              <mc:Fallback>
                <p:oleObj name="Equation" r:id="rId13" imgW="1028520" imgH="177480" progId="Equation.DSMT4">
                  <p:embed/>
                  <p:pic>
                    <p:nvPicPr>
                      <p:cNvPr id="0" name=""/>
                      <p:cNvPicPr>
                        <a:picLocks noChangeAspect="1" noChangeArrowheads="1"/>
                      </p:cNvPicPr>
                      <p:nvPr/>
                    </p:nvPicPr>
                    <p:blipFill>
                      <a:blip r:embed="rId14"/>
                      <a:srcRect/>
                      <a:stretch>
                        <a:fillRect/>
                      </a:stretch>
                    </p:blipFill>
                    <p:spPr bwMode="auto">
                      <a:xfrm>
                        <a:off x="2005013" y="3848100"/>
                        <a:ext cx="2265362" cy="3905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1"/>
          <p:cNvGrpSpPr>
            <a:grpSpLocks/>
          </p:cNvGrpSpPr>
          <p:nvPr/>
        </p:nvGrpSpPr>
        <p:grpSpPr bwMode="auto">
          <a:xfrm>
            <a:off x="4265613" y="3768725"/>
            <a:ext cx="4984750" cy="461963"/>
            <a:chOff x="0" y="0"/>
            <a:chExt cx="3140" cy="291"/>
          </a:xfrm>
        </p:grpSpPr>
        <p:graphicFrame>
          <p:nvGraphicFramePr>
            <p:cNvPr id="139276" name="Object 12"/>
            <p:cNvGraphicFramePr>
              <a:graphicFrameLocks noChangeAspect="1"/>
            </p:cNvGraphicFramePr>
            <p:nvPr>
              <p:extLst>
                <p:ext uri="{D42A27DB-BD31-4B8C-83A1-F6EECF244321}">
                  <p14:modId xmlns:p14="http://schemas.microsoft.com/office/powerpoint/2010/main" val="4147755598"/>
                </p:ext>
              </p:extLst>
            </p:nvPr>
          </p:nvGraphicFramePr>
          <p:xfrm>
            <a:off x="0" y="45"/>
            <a:ext cx="599" cy="246"/>
          </p:xfrm>
          <a:graphic>
            <a:graphicData uri="http://schemas.openxmlformats.org/presentationml/2006/ole">
              <mc:AlternateContent xmlns:mc="http://schemas.openxmlformats.org/markup-compatibility/2006">
                <mc:Choice xmlns:v="urn:schemas-microsoft-com:vml" Requires="v">
                  <p:oleObj spid="_x0000_s234072" name="Equation" r:id="rId15" imgW="431640" imgH="177480" progId="Equation.DSMT4">
                    <p:embed/>
                  </p:oleObj>
                </mc:Choice>
                <mc:Fallback>
                  <p:oleObj name="Equation" r:id="rId15" imgW="431640" imgH="177480" progId="Equation.DSMT4">
                    <p:embed/>
                    <p:pic>
                      <p:nvPicPr>
                        <p:cNvPr id="0" name=""/>
                        <p:cNvPicPr>
                          <a:picLocks noChangeAspect="1" noChangeArrowheads="1"/>
                        </p:cNvPicPr>
                        <p:nvPr/>
                      </p:nvPicPr>
                      <p:blipFill>
                        <a:blip r:embed="rId16"/>
                        <a:srcRect/>
                        <a:stretch>
                          <a:fillRect/>
                        </a:stretch>
                      </p:blipFill>
                      <p:spPr bwMode="auto">
                        <a:xfrm>
                          <a:off x="0" y="45"/>
                          <a:ext cx="599"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7" name="Rectangle 13"/>
            <p:cNvSpPr>
              <a:spLocks noChangeArrowheads="1"/>
            </p:cNvSpPr>
            <p:nvPr/>
          </p:nvSpPr>
          <p:spPr bwMode="auto">
            <a:xfrm>
              <a:off x="665" y="0"/>
              <a:ext cx="2475"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r>
                <a:rPr lang="zh-CN" altLang="zh-CN" sz="2400" b="1">
                  <a:latin typeface="+mj-ea"/>
                  <a:ea typeface="+mj-ea"/>
                  <a:sym typeface="Wingdings" pitchFamily="2" charset="2"/>
                </a:rPr>
                <a:t>/</a:t>
              </a:r>
              <a:r>
                <a:rPr lang="zh-CN" sz="2400" b="1">
                  <a:latin typeface="+mj-ea"/>
                  <a:ea typeface="+mj-ea"/>
                  <a:sym typeface="Wingdings" pitchFamily="2" charset="2"/>
                </a:rPr>
                <a:t>符号</a:t>
              </a:r>
            </a:p>
          </p:txBody>
        </p:sp>
      </p:grpSp>
      <p:graphicFrame>
        <p:nvGraphicFramePr>
          <p:cNvPr id="139278" name="Object 14"/>
          <p:cNvGraphicFramePr>
            <a:graphicFrameLocks noChangeAspect="1"/>
          </p:cNvGraphicFramePr>
          <p:nvPr>
            <p:extLst>
              <p:ext uri="{D42A27DB-BD31-4B8C-83A1-F6EECF244321}">
                <p14:modId xmlns:p14="http://schemas.microsoft.com/office/powerpoint/2010/main" val="3297978947"/>
              </p:ext>
            </p:extLst>
          </p:nvPr>
        </p:nvGraphicFramePr>
        <p:xfrm>
          <a:off x="766763" y="4460875"/>
          <a:ext cx="1676400" cy="446088"/>
        </p:xfrm>
        <a:graphic>
          <a:graphicData uri="http://schemas.openxmlformats.org/presentationml/2006/ole">
            <mc:AlternateContent xmlns:mc="http://schemas.openxmlformats.org/markup-compatibility/2006">
              <mc:Choice xmlns:v="urn:schemas-microsoft-com:vml" Requires="v">
                <p:oleObj spid="_x0000_s234073" name="Equation" r:id="rId17" imgW="761760" imgH="203040" progId="Equation.DSMT4">
                  <p:embed/>
                </p:oleObj>
              </mc:Choice>
              <mc:Fallback>
                <p:oleObj name="Equation" r:id="rId17" imgW="761760" imgH="203040" progId="Equation.DSMT4">
                  <p:embed/>
                  <p:pic>
                    <p:nvPicPr>
                      <p:cNvPr id="0" name=""/>
                      <p:cNvPicPr>
                        <a:picLocks noChangeAspect="1" noChangeArrowheads="1"/>
                      </p:cNvPicPr>
                      <p:nvPr/>
                    </p:nvPicPr>
                    <p:blipFill>
                      <a:blip r:embed="rId18"/>
                      <a:srcRect/>
                      <a:stretch>
                        <a:fillRect/>
                      </a:stretch>
                    </p:blipFill>
                    <p:spPr bwMode="auto">
                      <a:xfrm>
                        <a:off x="766763" y="4460875"/>
                        <a:ext cx="1676400"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79" name="Object 15"/>
          <p:cNvGraphicFramePr>
            <a:graphicFrameLocks noChangeAspect="1"/>
          </p:cNvGraphicFramePr>
          <p:nvPr>
            <p:extLst>
              <p:ext uri="{D42A27DB-BD31-4B8C-83A1-F6EECF244321}">
                <p14:modId xmlns:p14="http://schemas.microsoft.com/office/powerpoint/2010/main" val="3995823590"/>
              </p:ext>
            </p:extLst>
          </p:nvPr>
        </p:nvGraphicFramePr>
        <p:xfrm>
          <a:off x="2368550" y="4460875"/>
          <a:ext cx="2349500" cy="446088"/>
        </p:xfrm>
        <a:graphic>
          <a:graphicData uri="http://schemas.openxmlformats.org/presentationml/2006/ole">
            <mc:AlternateContent xmlns:mc="http://schemas.openxmlformats.org/markup-compatibility/2006">
              <mc:Choice xmlns:v="urn:schemas-microsoft-com:vml" Requires="v">
                <p:oleObj spid="_x0000_s234074" name="Equation" r:id="rId19" imgW="1066680" imgH="203040" progId="Equation.DSMT4">
                  <p:embed/>
                </p:oleObj>
              </mc:Choice>
              <mc:Fallback>
                <p:oleObj name="Equation" r:id="rId19" imgW="1066680" imgH="203040" progId="Equation.DSMT4">
                  <p:embed/>
                  <p:pic>
                    <p:nvPicPr>
                      <p:cNvPr id="0" name=""/>
                      <p:cNvPicPr>
                        <a:picLocks noChangeAspect="1" noChangeArrowheads="1"/>
                      </p:cNvPicPr>
                      <p:nvPr/>
                    </p:nvPicPr>
                    <p:blipFill>
                      <a:blip r:embed="rId20"/>
                      <a:srcRect/>
                      <a:stretch>
                        <a:fillRect/>
                      </a:stretch>
                    </p:blipFill>
                    <p:spPr bwMode="auto">
                      <a:xfrm>
                        <a:off x="2368550" y="4460875"/>
                        <a:ext cx="2349500"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80" name="Object 16"/>
          <p:cNvGraphicFramePr>
            <a:graphicFrameLocks noChangeAspect="1"/>
          </p:cNvGraphicFramePr>
          <p:nvPr>
            <p:extLst>
              <p:ext uri="{D42A27DB-BD31-4B8C-83A1-F6EECF244321}">
                <p14:modId xmlns:p14="http://schemas.microsoft.com/office/powerpoint/2010/main" val="3551903704"/>
              </p:ext>
            </p:extLst>
          </p:nvPr>
        </p:nvGraphicFramePr>
        <p:xfrm>
          <a:off x="2043113" y="4914900"/>
          <a:ext cx="1400175" cy="390525"/>
        </p:xfrm>
        <a:graphic>
          <a:graphicData uri="http://schemas.openxmlformats.org/presentationml/2006/ole">
            <mc:AlternateContent xmlns:mc="http://schemas.openxmlformats.org/markup-compatibility/2006">
              <mc:Choice xmlns:v="urn:schemas-microsoft-com:vml" Requires="v">
                <p:oleObj spid="_x0000_s234075" name="Equation" r:id="rId21" imgW="634680" imgH="177480" progId="Equation.DSMT4">
                  <p:embed/>
                </p:oleObj>
              </mc:Choice>
              <mc:Fallback>
                <p:oleObj name="Equation" r:id="rId21" imgW="634680" imgH="177480" progId="Equation.DSMT4">
                  <p:embed/>
                  <p:pic>
                    <p:nvPicPr>
                      <p:cNvPr id="0" name=""/>
                      <p:cNvPicPr>
                        <a:picLocks noChangeAspect="1" noChangeArrowheads="1"/>
                      </p:cNvPicPr>
                      <p:nvPr/>
                    </p:nvPicPr>
                    <p:blipFill>
                      <a:blip r:embed="rId22"/>
                      <a:srcRect/>
                      <a:stretch>
                        <a:fillRect/>
                      </a:stretch>
                    </p:blipFill>
                    <p:spPr bwMode="auto">
                      <a:xfrm>
                        <a:off x="2043113" y="4914900"/>
                        <a:ext cx="1400175" cy="3905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7"/>
          <p:cNvGrpSpPr>
            <a:grpSpLocks/>
          </p:cNvGrpSpPr>
          <p:nvPr/>
        </p:nvGrpSpPr>
        <p:grpSpPr bwMode="auto">
          <a:xfrm>
            <a:off x="3502025" y="4851400"/>
            <a:ext cx="4984750" cy="461963"/>
            <a:chOff x="0" y="0"/>
            <a:chExt cx="3140" cy="291"/>
          </a:xfrm>
        </p:grpSpPr>
        <p:graphicFrame>
          <p:nvGraphicFramePr>
            <p:cNvPr id="139282" name="Object 18"/>
            <p:cNvGraphicFramePr>
              <a:graphicFrameLocks noChangeAspect="1"/>
            </p:cNvGraphicFramePr>
            <p:nvPr>
              <p:extLst>
                <p:ext uri="{D42A27DB-BD31-4B8C-83A1-F6EECF244321}">
                  <p14:modId xmlns:p14="http://schemas.microsoft.com/office/powerpoint/2010/main" val="3558943054"/>
                </p:ext>
              </p:extLst>
            </p:nvPr>
          </p:nvGraphicFramePr>
          <p:xfrm>
            <a:off x="0" y="45"/>
            <a:ext cx="599" cy="246"/>
          </p:xfrm>
          <a:graphic>
            <a:graphicData uri="http://schemas.openxmlformats.org/presentationml/2006/ole">
              <mc:AlternateContent xmlns:mc="http://schemas.openxmlformats.org/markup-compatibility/2006">
                <mc:Choice xmlns:v="urn:schemas-microsoft-com:vml" Requires="v">
                  <p:oleObj spid="_x0000_s234076" name="Equation" r:id="rId23" imgW="431640" imgH="177480" progId="Equation.DSMT4">
                    <p:embed/>
                  </p:oleObj>
                </mc:Choice>
                <mc:Fallback>
                  <p:oleObj name="Equation" r:id="rId23" imgW="431640" imgH="177480" progId="Equation.DSMT4">
                    <p:embed/>
                    <p:pic>
                      <p:nvPicPr>
                        <p:cNvPr id="0" name=""/>
                        <p:cNvPicPr>
                          <a:picLocks noChangeAspect="1" noChangeArrowheads="1"/>
                        </p:cNvPicPr>
                        <p:nvPr/>
                      </p:nvPicPr>
                      <p:blipFill>
                        <a:blip r:embed="rId24"/>
                        <a:srcRect/>
                        <a:stretch>
                          <a:fillRect/>
                        </a:stretch>
                      </p:blipFill>
                      <p:spPr bwMode="auto">
                        <a:xfrm>
                          <a:off x="0" y="45"/>
                          <a:ext cx="599"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83" name="Rectangle 19"/>
            <p:cNvSpPr>
              <a:spLocks noChangeArrowheads="1"/>
            </p:cNvSpPr>
            <p:nvPr/>
          </p:nvSpPr>
          <p:spPr bwMode="auto">
            <a:xfrm>
              <a:off x="665" y="0"/>
              <a:ext cx="2475"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r>
                <a:rPr lang="zh-CN" altLang="zh-CN" sz="2400" b="1">
                  <a:latin typeface="+mj-ea"/>
                  <a:ea typeface="+mj-ea"/>
                  <a:sym typeface="Wingdings" pitchFamily="2" charset="2"/>
                </a:rPr>
                <a:t>/</a:t>
              </a:r>
              <a:r>
                <a:rPr lang="zh-CN" sz="2400" b="1">
                  <a:latin typeface="+mj-ea"/>
                  <a:ea typeface="+mj-ea"/>
                  <a:sym typeface="Wingdings" pitchFamily="2" charset="2"/>
                </a:rPr>
                <a:t>符号</a:t>
              </a:r>
            </a:p>
          </p:txBody>
        </p:sp>
      </p:grpSp>
      <p:graphicFrame>
        <p:nvGraphicFramePr>
          <p:cNvPr id="139284" name="Object 20"/>
          <p:cNvGraphicFramePr>
            <a:graphicFrameLocks noChangeAspect="1"/>
          </p:cNvGraphicFramePr>
          <p:nvPr>
            <p:extLst>
              <p:ext uri="{D42A27DB-BD31-4B8C-83A1-F6EECF244321}">
                <p14:modId xmlns:p14="http://schemas.microsoft.com/office/powerpoint/2010/main" val="1666173944"/>
              </p:ext>
            </p:extLst>
          </p:nvPr>
        </p:nvGraphicFramePr>
        <p:xfrm>
          <a:off x="760413" y="5483225"/>
          <a:ext cx="1676400" cy="446088"/>
        </p:xfrm>
        <a:graphic>
          <a:graphicData uri="http://schemas.openxmlformats.org/presentationml/2006/ole">
            <mc:AlternateContent xmlns:mc="http://schemas.openxmlformats.org/markup-compatibility/2006">
              <mc:Choice xmlns:v="urn:schemas-microsoft-com:vml" Requires="v">
                <p:oleObj spid="_x0000_s234077" name="Equation" r:id="rId25" imgW="761760" imgH="203040" progId="Equation.DSMT4">
                  <p:embed/>
                </p:oleObj>
              </mc:Choice>
              <mc:Fallback>
                <p:oleObj name="Equation" r:id="rId25" imgW="761760" imgH="203040" progId="Equation.DSMT4">
                  <p:embed/>
                  <p:pic>
                    <p:nvPicPr>
                      <p:cNvPr id="0" name=""/>
                      <p:cNvPicPr>
                        <a:picLocks noChangeAspect="1" noChangeArrowheads="1"/>
                      </p:cNvPicPr>
                      <p:nvPr/>
                    </p:nvPicPr>
                    <p:blipFill>
                      <a:blip r:embed="rId26"/>
                      <a:srcRect/>
                      <a:stretch>
                        <a:fillRect/>
                      </a:stretch>
                    </p:blipFill>
                    <p:spPr bwMode="auto">
                      <a:xfrm>
                        <a:off x="760413" y="5483225"/>
                        <a:ext cx="1676400"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85" name="Object 21"/>
          <p:cNvGraphicFramePr>
            <a:graphicFrameLocks noChangeAspect="1"/>
          </p:cNvGraphicFramePr>
          <p:nvPr>
            <p:extLst>
              <p:ext uri="{D42A27DB-BD31-4B8C-83A1-F6EECF244321}">
                <p14:modId xmlns:p14="http://schemas.microsoft.com/office/powerpoint/2010/main" val="3414999302"/>
              </p:ext>
            </p:extLst>
          </p:nvPr>
        </p:nvGraphicFramePr>
        <p:xfrm>
          <a:off x="2417763" y="5483225"/>
          <a:ext cx="2266950" cy="446088"/>
        </p:xfrm>
        <a:graphic>
          <a:graphicData uri="http://schemas.openxmlformats.org/presentationml/2006/ole">
            <mc:AlternateContent xmlns:mc="http://schemas.openxmlformats.org/markup-compatibility/2006">
              <mc:Choice xmlns:v="urn:schemas-microsoft-com:vml" Requires="v">
                <p:oleObj spid="_x0000_s234078" name="Equation" r:id="rId27" imgW="1028520" imgH="203040" progId="Equation.DSMT4">
                  <p:embed/>
                </p:oleObj>
              </mc:Choice>
              <mc:Fallback>
                <p:oleObj name="Equation" r:id="rId27" imgW="1028520" imgH="203040" progId="Equation.DSMT4">
                  <p:embed/>
                  <p:pic>
                    <p:nvPicPr>
                      <p:cNvPr id="0" name=""/>
                      <p:cNvPicPr>
                        <a:picLocks noChangeAspect="1" noChangeArrowheads="1"/>
                      </p:cNvPicPr>
                      <p:nvPr/>
                    </p:nvPicPr>
                    <p:blipFill>
                      <a:blip r:embed="rId28"/>
                      <a:srcRect/>
                      <a:stretch>
                        <a:fillRect/>
                      </a:stretch>
                    </p:blipFill>
                    <p:spPr bwMode="auto">
                      <a:xfrm>
                        <a:off x="2417763" y="5483225"/>
                        <a:ext cx="2266950"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9286" name="Object 22"/>
          <p:cNvGraphicFramePr>
            <a:graphicFrameLocks noChangeAspect="1"/>
          </p:cNvGraphicFramePr>
          <p:nvPr>
            <p:extLst>
              <p:ext uri="{D42A27DB-BD31-4B8C-83A1-F6EECF244321}">
                <p14:modId xmlns:p14="http://schemas.microsoft.com/office/powerpoint/2010/main" val="1364145599"/>
              </p:ext>
            </p:extLst>
          </p:nvPr>
        </p:nvGraphicFramePr>
        <p:xfrm>
          <a:off x="1998663" y="5980113"/>
          <a:ext cx="1849437" cy="390525"/>
        </p:xfrm>
        <a:graphic>
          <a:graphicData uri="http://schemas.openxmlformats.org/presentationml/2006/ole">
            <mc:AlternateContent xmlns:mc="http://schemas.openxmlformats.org/markup-compatibility/2006">
              <mc:Choice xmlns:v="urn:schemas-microsoft-com:vml" Requires="v">
                <p:oleObj spid="_x0000_s234079" name="Equation" r:id="rId29" imgW="838080" imgH="177480" progId="Equation.DSMT4">
                  <p:embed/>
                </p:oleObj>
              </mc:Choice>
              <mc:Fallback>
                <p:oleObj name="Equation" r:id="rId29" imgW="838080" imgH="177480" progId="Equation.DSMT4">
                  <p:embed/>
                  <p:pic>
                    <p:nvPicPr>
                      <p:cNvPr id="0" name=""/>
                      <p:cNvPicPr>
                        <a:picLocks noChangeAspect="1" noChangeArrowheads="1"/>
                      </p:cNvPicPr>
                      <p:nvPr/>
                    </p:nvPicPr>
                    <p:blipFill>
                      <a:blip r:embed="rId30"/>
                      <a:srcRect/>
                      <a:stretch>
                        <a:fillRect/>
                      </a:stretch>
                    </p:blipFill>
                    <p:spPr bwMode="auto">
                      <a:xfrm>
                        <a:off x="1998663" y="5980113"/>
                        <a:ext cx="1849437" cy="3905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23"/>
          <p:cNvGrpSpPr>
            <a:grpSpLocks/>
          </p:cNvGrpSpPr>
          <p:nvPr/>
        </p:nvGrpSpPr>
        <p:grpSpPr bwMode="auto">
          <a:xfrm>
            <a:off x="3795713" y="5873750"/>
            <a:ext cx="4984750" cy="461963"/>
            <a:chOff x="0" y="0"/>
            <a:chExt cx="3140" cy="291"/>
          </a:xfrm>
        </p:grpSpPr>
        <p:graphicFrame>
          <p:nvGraphicFramePr>
            <p:cNvPr id="139288" name="Object 24"/>
            <p:cNvGraphicFramePr>
              <a:graphicFrameLocks noChangeAspect="1"/>
            </p:cNvGraphicFramePr>
            <p:nvPr>
              <p:extLst>
                <p:ext uri="{D42A27DB-BD31-4B8C-83A1-F6EECF244321}">
                  <p14:modId xmlns:p14="http://schemas.microsoft.com/office/powerpoint/2010/main" val="814216418"/>
                </p:ext>
              </p:extLst>
            </p:nvPr>
          </p:nvGraphicFramePr>
          <p:xfrm>
            <a:off x="0" y="45"/>
            <a:ext cx="599" cy="246"/>
          </p:xfrm>
          <a:graphic>
            <a:graphicData uri="http://schemas.openxmlformats.org/presentationml/2006/ole">
              <mc:AlternateContent xmlns:mc="http://schemas.openxmlformats.org/markup-compatibility/2006">
                <mc:Choice xmlns:v="urn:schemas-microsoft-com:vml" Requires="v">
                  <p:oleObj spid="_x0000_s234080" name="Equation" r:id="rId31" imgW="431640" imgH="177480" progId="Equation.DSMT4">
                    <p:embed/>
                  </p:oleObj>
                </mc:Choice>
                <mc:Fallback>
                  <p:oleObj name="Equation" r:id="rId31" imgW="431640" imgH="177480" progId="Equation.DSMT4">
                    <p:embed/>
                    <p:pic>
                      <p:nvPicPr>
                        <p:cNvPr id="0" name=""/>
                        <p:cNvPicPr>
                          <a:picLocks noChangeAspect="1" noChangeArrowheads="1"/>
                        </p:cNvPicPr>
                        <p:nvPr/>
                      </p:nvPicPr>
                      <p:blipFill>
                        <a:blip r:embed="rId32"/>
                        <a:srcRect/>
                        <a:stretch>
                          <a:fillRect/>
                        </a:stretch>
                      </p:blipFill>
                      <p:spPr bwMode="auto">
                        <a:xfrm>
                          <a:off x="0" y="45"/>
                          <a:ext cx="599"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89" name="Rectangle 25"/>
            <p:cNvSpPr>
              <a:spLocks noChangeArrowheads="1"/>
            </p:cNvSpPr>
            <p:nvPr/>
          </p:nvSpPr>
          <p:spPr bwMode="auto">
            <a:xfrm>
              <a:off x="665" y="0"/>
              <a:ext cx="2475" cy="291"/>
            </a:xfrm>
            <a:prstGeom prst="rect">
              <a:avLst/>
            </a:prstGeom>
            <a:noFill/>
            <a:ln w="9525">
              <a:noFill/>
              <a:miter lim="800000"/>
              <a:headEnd/>
              <a:tailEnd/>
            </a:ln>
            <a:effectLst/>
          </p:spPr>
          <p:txBody>
            <a:bodyPr>
              <a:spAutoFit/>
            </a:bodyPr>
            <a:lstStyle/>
            <a:p>
              <a:r>
                <a:rPr lang="zh-CN" sz="2400" b="1">
                  <a:latin typeface="+mj-ea"/>
                  <a:ea typeface="+mj-ea"/>
                  <a:sym typeface="Wingdings" pitchFamily="2" charset="2"/>
                </a:rPr>
                <a:t>比特</a:t>
              </a:r>
              <a:r>
                <a:rPr lang="zh-CN" altLang="zh-CN" sz="2400" b="1">
                  <a:latin typeface="+mj-ea"/>
                  <a:ea typeface="+mj-ea"/>
                  <a:sym typeface="Wingdings" pitchFamily="2" charset="2"/>
                </a:rPr>
                <a:t>/</a:t>
              </a:r>
              <a:r>
                <a:rPr lang="zh-CN" sz="2400" b="1">
                  <a:latin typeface="+mj-ea"/>
                  <a:ea typeface="+mj-ea"/>
                  <a:sym typeface="Wingdings" pitchFamily="2" charset="2"/>
                </a:rPr>
                <a:t>符号</a:t>
              </a:r>
            </a:p>
          </p:txBody>
        </p:sp>
      </p:grpSp>
      <p:sp>
        <p:nvSpPr>
          <p:cNvPr id="28" name="灯片编号占位符 6"/>
          <p:cNvSpPr>
            <a:spLocks noGrp="1"/>
          </p:cNvSpPr>
          <p:nvPr>
            <p:ph type="sldNum" sz="quarter" idx="12"/>
          </p:nvPr>
        </p:nvSpPr>
        <p:spPr>
          <a:xfrm>
            <a:off x="8407846" y="6556200"/>
            <a:ext cx="628650" cy="257176"/>
          </a:xfrm>
        </p:spPr>
        <p:txBody>
          <a:bodyPr/>
          <a:lstStyle/>
          <a:p>
            <a:fld id="{AF808B1E-F19B-416D-A71D-0D0C310BF82A}" type="slidenum">
              <a:rPr lang="zh-CN" altLang="en-US" smtClean="0"/>
              <a:pPr/>
              <a:t>149</a:t>
            </a:fld>
            <a:endParaRPr lang="en-US" altLang="zh-CN" dirty="0"/>
          </a:p>
        </p:txBody>
      </p:sp>
    </p:spTree>
    <p:extLst>
      <p:ext uri="{BB962C8B-B14F-4D97-AF65-F5344CB8AC3E}">
        <p14:creationId xmlns:p14="http://schemas.microsoft.com/office/powerpoint/2010/main" val="27975118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272"/>
                                        </p:tgtEl>
                                        <p:attrNameLst>
                                          <p:attrName>style.visibility</p:attrName>
                                        </p:attrNameLst>
                                      </p:cBhvr>
                                      <p:to>
                                        <p:strVal val="visible"/>
                                      </p:to>
                                    </p:set>
                                    <p:animEffect transition="in" filter="wipe(left)">
                                      <p:cBhvr>
                                        <p:cTn id="7" dur="1000"/>
                                        <p:tgtEl>
                                          <p:spTgt spid="1392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Effect transition="in" filter="wipe(left)">
                                      <p:cBhvr>
                                        <p:cTn id="12" dur="1000"/>
                                        <p:tgtEl>
                                          <p:spTgt spid="13927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9274"/>
                                        </p:tgtEl>
                                        <p:attrNameLst>
                                          <p:attrName>style.visibility</p:attrName>
                                        </p:attrNameLst>
                                      </p:cBhvr>
                                      <p:to>
                                        <p:strVal val="visible"/>
                                      </p:to>
                                    </p:set>
                                    <p:animEffect transition="in" filter="wipe(left)">
                                      <p:cBhvr>
                                        <p:cTn id="17" dur="1000"/>
                                        <p:tgtEl>
                                          <p:spTgt spid="1392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9278"/>
                                        </p:tgtEl>
                                        <p:attrNameLst>
                                          <p:attrName>style.visibility</p:attrName>
                                        </p:attrNameLst>
                                      </p:cBhvr>
                                      <p:to>
                                        <p:strVal val="visible"/>
                                      </p:to>
                                    </p:set>
                                    <p:animEffect transition="in" filter="wipe(left)">
                                      <p:cBhvr>
                                        <p:cTn id="27" dur="1000"/>
                                        <p:tgtEl>
                                          <p:spTgt spid="1392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9279"/>
                                        </p:tgtEl>
                                        <p:attrNameLst>
                                          <p:attrName>style.visibility</p:attrName>
                                        </p:attrNameLst>
                                      </p:cBhvr>
                                      <p:to>
                                        <p:strVal val="visible"/>
                                      </p:to>
                                    </p:set>
                                    <p:animEffect transition="in" filter="wipe(left)">
                                      <p:cBhvr>
                                        <p:cTn id="32" dur="1000"/>
                                        <p:tgtEl>
                                          <p:spTgt spid="1392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9280"/>
                                        </p:tgtEl>
                                        <p:attrNameLst>
                                          <p:attrName>style.visibility</p:attrName>
                                        </p:attrNameLst>
                                      </p:cBhvr>
                                      <p:to>
                                        <p:strVal val="visible"/>
                                      </p:to>
                                    </p:set>
                                    <p:animEffect transition="in" filter="wipe(left)">
                                      <p:cBhvr>
                                        <p:cTn id="37" dur="1000"/>
                                        <p:tgtEl>
                                          <p:spTgt spid="1392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9284"/>
                                        </p:tgtEl>
                                        <p:attrNameLst>
                                          <p:attrName>style.visibility</p:attrName>
                                        </p:attrNameLst>
                                      </p:cBhvr>
                                      <p:to>
                                        <p:strVal val="visible"/>
                                      </p:to>
                                    </p:set>
                                    <p:animEffect transition="in" filter="wipe(left)">
                                      <p:cBhvr>
                                        <p:cTn id="47" dur="1000"/>
                                        <p:tgtEl>
                                          <p:spTgt spid="13928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9285"/>
                                        </p:tgtEl>
                                        <p:attrNameLst>
                                          <p:attrName>style.visibility</p:attrName>
                                        </p:attrNameLst>
                                      </p:cBhvr>
                                      <p:to>
                                        <p:strVal val="visible"/>
                                      </p:to>
                                    </p:set>
                                    <p:animEffect transition="in" filter="wipe(left)">
                                      <p:cBhvr>
                                        <p:cTn id="52" dur="1000"/>
                                        <p:tgtEl>
                                          <p:spTgt spid="1392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9286"/>
                                        </p:tgtEl>
                                        <p:attrNameLst>
                                          <p:attrName>style.visibility</p:attrName>
                                        </p:attrNameLst>
                                      </p:cBhvr>
                                      <p:to>
                                        <p:strVal val="visible"/>
                                      </p:to>
                                    </p:set>
                                    <p:animEffect transition="in" filter="wipe(left)">
                                      <p:cBhvr>
                                        <p:cTn id="57" dur="1000"/>
                                        <p:tgtEl>
                                          <p:spTgt spid="1392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Grp="1" noChangeArrowheads="1"/>
          </p:cNvSpPr>
          <p:nvPr>
            <p:ph type="title"/>
          </p:nvPr>
        </p:nvSpPr>
        <p:spPr/>
        <p:txBody>
          <a:bodyPr/>
          <a:lstStyle/>
          <a:p>
            <a:r>
              <a:rPr lang="zh-CN" altLang="en-US" dirty="0" smtClean="0"/>
              <a:t>第</a:t>
            </a:r>
            <a:r>
              <a:rPr lang="en-US" altLang="zh-CN" dirty="0" smtClean="0"/>
              <a:t>2</a:t>
            </a:r>
            <a:r>
              <a:rPr lang="zh-CN" altLang="en-US" dirty="0" smtClean="0"/>
              <a:t>章 信源熵</a:t>
            </a:r>
            <a:endParaRPr lang="zh-CN" altLang="en-US" dirty="0"/>
          </a:p>
        </p:txBody>
      </p:sp>
      <p:sp>
        <p:nvSpPr>
          <p:cNvPr id="3085" name="Rectangle 13"/>
          <p:cNvSpPr>
            <a:spLocks noGrp="1" noChangeArrowheads="1"/>
          </p:cNvSpPr>
          <p:nvPr>
            <p:ph idx="1"/>
          </p:nvPr>
        </p:nvSpPr>
        <p:spPr/>
        <p:txBody>
          <a:bodyPr/>
          <a:lstStyle/>
          <a:p>
            <a:r>
              <a:rPr lang="en-US" altLang="zh-CN" dirty="0" smtClean="0"/>
              <a:t>2.0 </a:t>
            </a:r>
            <a:r>
              <a:rPr lang="zh-CN" altLang="en-US" dirty="0" smtClean="0"/>
              <a:t>信源的数学模型及其分类</a:t>
            </a:r>
          </a:p>
          <a:p>
            <a:r>
              <a:rPr lang="en-US" altLang="zh-CN" dirty="0" smtClean="0">
                <a:solidFill>
                  <a:srgbClr val="FF0000"/>
                </a:solidFill>
              </a:rPr>
              <a:t>2.1 </a:t>
            </a:r>
            <a:r>
              <a:rPr lang="zh-CN" altLang="en-US" dirty="0" smtClean="0">
                <a:solidFill>
                  <a:srgbClr val="FF0000"/>
                </a:solidFill>
              </a:rPr>
              <a:t>信息</a:t>
            </a:r>
            <a:r>
              <a:rPr lang="zh-CN" altLang="en-US" dirty="0">
                <a:solidFill>
                  <a:srgbClr val="FF0000"/>
                </a:solidFill>
              </a:rPr>
              <a:t>的</a:t>
            </a:r>
            <a:r>
              <a:rPr lang="zh-CN" altLang="en-US" dirty="0" smtClean="0">
                <a:solidFill>
                  <a:srgbClr val="FF0000"/>
                </a:solidFill>
              </a:rPr>
              <a:t>度量与信源熵   </a:t>
            </a:r>
            <a:r>
              <a:rPr lang="zh-CN" altLang="en-US" dirty="0" smtClean="0">
                <a:solidFill>
                  <a:srgbClr val="0000FF"/>
                </a:solidFill>
              </a:rPr>
              <a:t>（单符号离散信源）</a:t>
            </a:r>
          </a:p>
          <a:p>
            <a:r>
              <a:rPr lang="en-US" altLang="zh-CN" dirty="0" smtClean="0"/>
              <a:t>2.2 </a:t>
            </a:r>
            <a:r>
              <a:rPr lang="zh-CN" altLang="en-US" dirty="0" smtClean="0"/>
              <a:t>多符号离散平稳信源</a:t>
            </a:r>
          </a:p>
          <a:p>
            <a:r>
              <a:rPr lang="en-US" altLang="zh-CN" dirty="0" smtClean="0"/>
              <a:t>2.3 </a:t>
            </a:r>
            <a:r>
              <a:rPr lang="zh-CN" altLang="en-US" dirty="0" smtClean="0"/>
              <a:t>连续信源</a:t>
            </a:r>
          </a:p>
          <a:p>
            <a:r>
              <a:rPr lang="en-US" altLang="zh-CN" dirty="0" smtClean="0"/>
              <a:t>2.4 </a:t>
            </a:r>
            <a:r>
              <a:rPr lang="zh-CN" altLang="en-US" dirty="0" smtClean="0"/>
              <a:t>离散无失真信源编码定理</a:t>
            </a:r>
            <a:endParaRPr lang="zh-CN" altLang="en-US" dirty="0"/>
          </a:p>
        </p:txBody>
      </p:sp>
      <p:sp>
        <p:nvSpPr>
          <p:cNvPr id="2" name="灯片编号占位符 1"/>
          <p:cNvSpPr>
            <a:spLocks noGrp="1"/>
          </p:cNvSpPr>
          <p:nvPr>
            <p:ph type="sldNum" sz="quarter" idx="12"/>
          </p:nvPr>
        </p:nvSpPr>
        <p:spPr/>
        <p:txBody>
          <a:bodyPr/>
          <a:lstStyle/>
          <a:p>
            <a:fld id="{E31375A4-56A4-47D6-9801-1991572033F7}" type="slidenum">
              <a:rPr lang="en-US" smtClean="0"/>
              <a:pPr/>
              <a:t>15</a:t>
            </a:fld>
            <a:endParaRPr lang="en-US"/>
          </a:p>
        </p:txBody>
      </p:sp>
    </p:spTree>
    <p:extLst>
      <p:ext uri="{BB962C8B-B14F-4D97-AF65-F5344CB8AC3E}">
        <p14:creationId xmlns:p14="http://schemas.microsoft.com/office/powerpoint/2010/main" val="409359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6084168" y="1196752"/>
            <a:ext cx="3059832" cy="22322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62820" name="Rectangle 4"/>
          <p:cNvSpPr>
            <a:spLocks noChangeArrowheads="1"/>
          </p:cNvSpPr>
          <p:nvPr/>
        </p:nvSpPr>
        <p:spPr bwMode="auto">
          <a:xfrm>
            <a:off x="536252" y="1254125"/>
            <a:ext cx="9004300" cy="497957"/>
          </a:xfrm>
          <a:prstGeom prst="rect">
            <a:avLst/>
          </a:prstGeom>
          <a:noFill/>
          <a:ln w="9525">
            <a:noFill/>
            <a:miter lim="800000"/>
            <a:headEnd/>
            <a:tailEnd/>
          </a:ln>
          <a:effectLst/>
        </p:spPr>
        <p:txBody>
          <a:bodyPr>
            <a:spAutoFit/>
          </a:bodyPr>
          <a:lstStyle/>
          <a:p>
            <a:pPr>
              <a:lnSpc>
                <a:spcPct val="120000"/>
              </a:lnSpc>
            </a:pPr>
            <a:r>
              <a:rPr lang="zh-CN" sz="2400" b="1" dirty="0" smtClean="0">
                <a:latin typeface="+mj-ea"/>
                <a:ea typeface="+mj-ea"/>
              </a:rPr>
              <a:t>设</a:t>
            </a:r>
            <a:r>
              <a:rPr lang="zh-CN" sz="2400" b="1" dirty="0">
                <a:latin typeface="+mj-ea"/>
                <a:ea typeface="+mj-ea"/>
              </a:rPr>
              <a:t>二进制对称信道的输入概率空间为</a:t>
            </a:r>
            <a:r>
              <a:rPr lang="zh-CN" altLang="zh-CN" sz="2400" b="1" dirty="0">
                <a:latin typeface="+mj-ea"/>
                <a:ea typeface="+mj-ea"/>
              </a:rPr>
              <a:t>:</a:t>
            </a:r>
          </a:p>
        </p:txBody>
      </p:sp>
      <p:graphicFrame>
        <p:nvGraphicFramePr>
          <p:cNvPr id="162821" name="Object 5"/>
          <p:cNvGraphicFramePr>
            <a:graphicFrameLocks noChangeAspect="1"/>
          </p:cNvGraphicFramePr>
          <p:nvPr>
            <p:extLst>
              <p:ext uri="{D42A27DB-BD31-4B8C-83A1-F6EECF244321}">
                <p14:modId xmlns:p14="http://schemas.microsoft.com/office/powerpoint/2010/main" val="3112914674"/>
              </p:ext>
            </p:extLst>
          </p:nvPr>
        </p:nvGraphicFramePr>
        <p:xfrm>
          <a:off x="494357" y="1981200"/>
          <a:ext cx="3357563" cy="939800"/>
        </p:xfrm>
        <a:graphic>
          <a:graphicData uri="http://schemas.openxmlformats.org/presentationml/2006/ole">
            <mc:AlternateContent xmlns:mc="http://schemas.openxmlformats.org/markup-compatibility/2006">
              <mc:Choice xmlns:v="urn:schemas-microsoft-com:vml" Requires="v">
                <p:oleObj spid="_x0000_s262178" name="Equation" r:id="rId3" imgW="1676160" imgH="469800" progId="Equation.DSMT4">
                  <p:embed/>
                </p:oleObj>
              </mc:Choice>
              <mc:Fallback>
                <p:oleObj name="Equation" r:id="rId3" imgW="1676160" imgH="469800" progId="Equation.DSMT4">
                  <p:embed/>
                  <p:pic>
                    <p:nvPicPr>
                      <p:cNvPr id="0" name=""/>
                      <p:cNvPicPr>
                        <a:picLocks noChangeAspect="1" noChangeArrowheads="1"/>
                      </p:cNvPicPr>
                      <p:nvPr/>
                    </p:nvPicPr>
                    <p:blipFill>
                      <a:blip r:embed="rId4"/>
                      <a:srcRect/>
                      <a:stretch>
                        <a:fillRect/>
                      </a:stretch>
                    </p:blipFill>
                    <p:spPr bwMode="auto">
                      <a:xfrm>
                        <a:off x="494357" y="1981200"/>
                        <a:ext cx="3357563" cy="9398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2" name="Rectangle 6"/>
          <p:cNvSpPr>
            <a:spLocks noChangeArrowheads="1"/>
          </p:cNvSpPr>
          <p:nvPr/>
        </p:nvSpPr>
        <p:spPr bwMode="auto">
          <a:xfrm>
            <a:off x="3771925" y="2139950"/>
            <a:ext cx="3608387" cy="461665"/>
          </a:xfrm>
          <a:prstGeom prst="rect">
            <a:avLst/>
          </a:prstGeom>
          <a:noFill/>
          <a:ln w="9525">
            <a:noFill/>
            <a:miter lim="800000"/>
            <a:headEnd/>
            <a:tailEnd/>
          </a:ln>
          <a:effectLst/>
        </p:spPr>
        <p:txBody>
          <a:bodyPr>
            <a:spAutoFit/>
          </a:bodyPr>
          <a:lstStyle/>
          <a:p>
            <a:r>
              <a:rPr lang="zh-CN" sz="2400" b="1" dirty="0">
                <a:latin typeface="+mj-ea"/>
                <a:ea typeface="+mj-ea"/>
              </a:rPr>
              <a:t>，信道转移图为</a:t>
            </a:r>
          </a:p>
        </p:txBody>
      </p:sp>
      <p:graphicFrame>
        <p:nvGraphicFramePr>
          <p:cNvPr id="162823" name="Object 7"/>
          <p:cNvGraphicFramePr>
            <a:graphicFrameLocks noChangeAspect="1"/>
          </p:cNvGraphicFramePr>
          <p:nvPr/>
        </p:nvGraphicFramePr>
        <p:xfrm>
          <a:off x="6084168" y="1182984"/>
          <a:ext cx="2987824" cy="2318024"/>
        </p:xfrm>
        <a:graphic>
          <a:graphicData uri="http://schemas.openxmlformats.org/presentationml/2006/ole">
            <mc:AlternateContent xmlns:mc="http://schemas.openxmlformats.org/markup-compatibility/2006">
              <mc:Choice xmlns:v="urn:schemas-microsoft-com:vml" Requires="v">
                <p:oleObj spid="_x0000_s262179" name="Visio" r:id="rId5" imgW="1807380" imgH="1218481" progId="Visio.Drawing.11">
                  <p:embed/>
                </p:oleObj>
              </mc:Choice>
              <mc:Fallback>
                <p:oleObj name="Visio" r:id="rId5" imgW="1807380" imgH="1218481"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1182984"/>
                        <a:ext cx="2987824" cy="231802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8"/>
          <p:cNvGrpSpPr>
            <a:grpSpLocks/>
          </p:cNvGrpSpPr>
          <p:nvPr/>
        </p:nvGrpSpPr>
        <p:grpSpPr bwMode="auto">
          <a:xfrm>
            <a:off x="203200" y="3290888"/>
            <a:ext cx="7754938" cy="519113"/>
            <a:chOff x="0" y="168"/>
            <a:chExt cx="4885" cy="327"/>
          </a:xfrm>
        </p:grpSpPr>
        <p:sp>
          <p:nvSpPr>
            <p:cNvPr id="162825" name="Rectangle 9"/>
            <p:cNvSpPr>
              <a:spLocks noChangeArrowheads="1"/>
            </p:cNvSpPr>
            <p:nvPr/>
          </p:nvSpPr>
          <p:spPr bwMode="auto">
            <a:xfrm>
              <a:off x="605" y="168"/>
              <a:ext cx="2465" cy="314"/>
            </a:xfrm>
            <a:prstGeom prst="rect">
              <a:avLst/>
            </a:prstGeom>
            <a:noFill/>
            <a:ln w="9525">
              <a:noFill/>
              <a:miter lim="800000"/>
              <a:headEnd/>
              <a:tailEnd/>
            </a:ln>
            <a:effectLst/>
          </p:spPr>
          <p:txBody>
            <a:bodyPr>
              <a:spAutoFit/>
            </a:bodyPr>
            <a:lstStyle/>
            <a:p>
              <a:pPr>
                <a:lnSpc>
                  <a:spcPct val="120000"/>
                </a:lnSpc>
              </a:pPr>
              <a:r>
                <a:rPr lang="zh-CN" sz="2400" b="1" dirty="0" smtClean="0">
                  <a:latin typeface="+mj-ea"/>
                  <a:ea typeface="+mj-ea"/>
                </a:rPr>
                <a:t>当</a:t>
              </a:r>
              <a:r>
                <a:rPr lang="zh-CN" sz="2400" b="1" dirty="0">
                  <a:latin typeface="+mj-ea"/>
                  <a:ea typeface="+mj-ea"/>
                </a:rPr>
                <a:t>信道固定时</a:t>
              </a:r>
              <a:r>
                <a:rPr lang="zh-CN" sz="2400" b="1" dirty="0" smtClean="0">
                  <a:latin typeface="+mj-ea"/>
                  <a:ea typeface="+mj-ea"/>
                </a:rPr>
                <a:t>，</a:t>
              </a:r>
              <a:endParaRPr lang="zh-CN" sz="2400" b="1" dirty="0">
                <a:latin typeface="+mj-ea"/>
                <a:ea typeface="+mj-ea"/>
              </a:endParaRPr>
            </a:p>
          </p:txBody>
        </p:sp>
        <p:sp>
          <p:nvSpPr>
            <p:cNvPr id="162826" name="Rectangle 10"/>
            <p:cNvSpPr>
              <a:spLocks noChangeArrowheads="1"/>
            </p:cNvSpPr>
            <p:nvPr/>
          </p:nvSpPr>
          <p:spPr bwMode="auto">
            <a:xfrm>
              <a:off x="0" y="174"/>
              <a:ext cx="2190" cy="291"/>
            </a:xfrm>
            <a:prstGeom prst="rect">
              <a:avLst/>
            </a:prstGeom>
            <a:noFill/>
            <a:ln w="9525">
              <a:noFill/>
              <a:miter lim="800000"/>
              <a:headEnd/>
              <a:tailEnd/>
            </a:ln>
            <a:effectLst/>
          </p:spPr>
          <p:txBody>
            <a:bodyPr>
              <a:spAutoFit/>
            </a:bodyPr>
            <a:lstStyle/>
            <a:p>
              <a:r>
                <a:rPr lang="zh-CN" sz="2400" b="1">
                  <a:latin typeface="+mj-ea"/>
                  <a:ea typeface="+mj-ea"/>
                </a:rPr>
                <a:t>计算：</a:t>
              </a:r>
            </a:p>
          </p:txBody>
        </p:sp>
        <p:sp>
          <p:nvSpPr>
            <p:cNvPr id="162827" name="Rectangle 11"/>
            <p:cNvSpPr>
              <a:spLocks noChangeArrowheads="1"/>
            </p:cNvSpPr>
            <p:nvPr/>
          </p:nvSpPr>
          <p:spPr bwMode="auto">
            <a:xfrm>
              <a:off x="2695" y="204"/>
              <a:ext cx="2190" cy="291"/>
            </a:xfrm>
            <a:prstGeom prst="rect">
              <a:avLst/>
            </a:prstGeom>
            <a:noFill/>
            <a:ln w="9525">
              <a:noFill/>
              <a:miter lim="800000"/>
              <a:headEnd/>
              <a:tailEnd/>
            </a:ln>
            <a:effectLst/>
          </p:spPr>
          <p:txBody>
            <a:bodyPr>
              <a:spAutoFit/>
            </a:bodyPr>
            <a:lstStyle/>
            <a:p>
              <a:r>
                <a:rPr lang="zh-CN" sz="2400" b="1" dirty="0">
                  <a:latin typeface="+mj-ea"/>
                  <a:ea typeface="+mj-ea"/>
                </a:rPr>
                <a:t>的变化规律。</a:t>
              </a:r>
            </a:p>
          </p:txBody>
        </p:sp>
        <p:graphicFrame>
          <p:nvGraphicFramePr>
            <p:cNvPr id="162828" name="Object 12"/>
            <p:cNvGraphicFramePr>
              <a:graphicFrameLocks noChangeAspect="1"/>
            </p:cNvGraphicFramePr>
            <p:nvPr>
              <p:extLst>
                <p:ext uri="{D42A27DB-BD31-4B8C-83A1-F6EECF244321}">
                  <p14:modId xmlns:p14="http://schemas.microsoft.com/office/powerpoint/2010/main" val="2415165038"/>
                </p:ext>
              </p:extLst>
            </p:nvPr>
          </p:nvGraphicFramePr>
          <p:xfrm>
            <a:off x="1936" y="210"/>
            <a:ext cx="741" cy="282"/>
          </p:xfrm>
          <a:graphic>
            <a:graphicData uri="http://schemas.openxmlformats.org/presentationml/2006/ole">
              <mc:AlternateContent xmlns:mc="http://schemas.openxmlformats.org/markup-compatibility/2006">
                <mc:Choice xmlns:v="urn:schemas-microsoft-com:vml" Requires="v">
                  <p:oleObj spid="_x0000_s262180" name="Equation" r:id="rId7" imgW="533160" imgH="203040" progId="Equation.DSMT4">
                    <p:embed/>
                  </p:oleObj>
                </mc:Choice>
                <mc:Fallback>
                  <p:oleObj name="Equation" r:id="rId7" imgW="533160" imgH="203040" progId="Equation.DSMT4">
                    <p:embed/>
                    <p:pic>
                      <p:nvPicPr>
                        <p:cNvPr id="0" name=""/>
                        <p:cNvPicPr>
                          <a:picLocks noChangeAspect="1" noChangeArrowheads="1"/>
                        </p:cNvPicPr>
                        <p:nvPr/>
                      </p:nvPicPr>
                      <p:blipFill>
                        <a:blip r:embed="rId8"/>
                        <a:srcRect/>
                        <a:stretch>
                          <a:fillRect/>
                        </a:stretch>
                      </p:blipFill>
                      <p:spPr bwMode="auto">
                        <a:xfrm>
                          <a:off x="1936" y="210"/>
                          <a:ext cx="741"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3"/>
          <p:cNvGrpSpPr>
            <a:grpSpLocks/>
          </p:cNvGrpSpPr>
          <p:nvPr/>
        </p:nvGrpSpPr>
        <p:grpSpPr bwMode="auto">
          <a:xfrm>
            <a:off x="593725" y="4857750"/>
            <a:ext cx="9990138" cy="534988"/>
            <a:chOff x="0" y="0"/>
            <a:chExt cx="6293" cy="337"/>
          </a:xfrm>
        </p:grpSpPr>
        <p:graphicFrame>
          <p:nvGraphicFramePr>
            <p:cNvPr id="162830" name="Object 14"/>
            <p:cNvGraphicFramePr>
              <a:graphicFrameLocks noChangeAspect="1"/>
            </p:cNvGraphicFramePr>
            <p:nvPr>
              <p:extLst>
                <p:ext uri="{D42A27DB-BD31-4B8C-83A1-F6EECF244321}">
                  <p14:modId xmlns:p14="http://schemas.microsoft.com/office/powerpoint/2010/main" val="3079551316"/>
                </p:ext>
              </p:extLst>
            </p:nvPr>
          </p:nvGraphicFramePr>
          <p:xfrm>
            <a:off x="1656" y="56"/>
            <a:ext cx="2465" cy="281"/>
          </p:xfrm>
          <a:graphic>
            <a:graphicData uri="http://schemas.openxmlformats.org/presentationml/2006/ole">
              <mc:AlternateContent xmlns:mc="http://schemas.openxmlformats.org/markup-compatibility/2006">
                <mc:Choice xmlns:v="urn:schemas-microsoft-com:vml" Requires="v">
                  <p:oleObj spid="_x0000_s262181" name="Equation" r:id="rId9" imgW="1777680" imgH="203040" progId="Equation.DSMT4">
                    <p:embed/>
                  </p:oleObj>
                </mc:Choice>
                <mc:Fallback>
                  <p:oleObj name="Equation" r:id="rId9" imgW="1777680" imgH="203040" progId="Equation.DSMT4">
                    <p:embed/>
                    <p:pic>
                      <p:nvPicPr>
                        <p:cNvPr id="0" name=""/>
                        <p:cNvPicPr>
                          <a:picLocks noChangeAspect="1" noChangeArrowheads="1"/>
                        </p:cNvPicPr>
                        <p:nvPr/>
                      </p:nvPicPr>
                      <p:blipFill>
                        <a:blip r:embed="rId10"/>
                        <a:srcRect/>
                        <a:stretch>
                          <a:fillRect/>
                        </a:stretch>
                      </p:blipFill>
                      <p:spPr bwMode="auto">
                        <a:xfrm>
                          <a:off x="1656" y="56"/>
                          <a:ext cx="2465" cy="281"/>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31" name="Rectangle 15"/>
            <p:cNvSpPr>
              <a:spLocks noChangeArrowheads="1"/>
            </p:cNvSpPr>
            <p:nvPr/>
          </p:nvSpPr>
          <p:spPr bwMode="auto">
            <a:xfrm>
              <a:off x="0" y="0"/>
              <a:ext cx="2318" cy="291"/>
            </a:xfrm>
            <a:prstGeom prst="rect">
              <a:avLst/>
            </a:prstGeom>
            <a:noFill/>
            <a:ln w="9525">
              <a:noFill/>
              <a:miter lim="800000"/>
              <a:headEnd/>
              <a:tailEnd/>
            </a:ln>
            <a:effectLst/>
          </p:spPr>
          <p:txBody>
            <a:bodyPr>
              <a:spAutoFit/>
            </a:bodyPr>
            <a:lstStyle/>
            <a:p>
              <a:r>
                <a:rPr lang="zh-CN" sz="2400" b="1">
                  <a:latin typeface="+mj-ea"/>
                  <a:ea typeface="+mj-ea"/>
                </a:rPr>
                <a:t>利用第二种形式</a:t>
              </a:r>
            </a:p>
          </p:txBody>
        </p:sp>
        <p:sp>
          <p:nvSpPr>
            <p:cNvPr id="162832" name="Rectangle 16"/>
            <p:cNvSpPr>
              <a:spLocks noChangeArrowheads="1"/>
            </p:cNvSpPr>
            <p:nvPr/>
          </p:nvSpPr>
          <p:spPr bwMode="auto">
            <a:xfrm>
              <a:off x="4081" y="0"/>
              <a:ext cx="2212" cy="291"/>
            </a:xfrm>
            <a:prstGeom prst="rect">
              <a:avLst/>
            </a:prstGeom>
            <a:noFill/>
            <a:ln w="9525">
              <a:noFill/>
              <a:miter lim="800000"/>
              <a:headEnd/>
              <a:tailEnd/>
            </a:ln>
            <a:effectLst/>
          </p:spPr>
          <p:txBody>
            <a:bodyPr>
              <a:spAutoFit/>
            </a:bodyPr>
            <a:lstStyle/>
            <a:p>
              <a:r>
                <a:rPr lang="zh-CN" sz="2400" b="1">
                  <a:latin typeface="+mj-ea"/>
                  <a:ea typeface="+mj-ea"/>
                </a:rPr>
                <a:t>进行计算。</a:t>
              </a:r>
            </a:p>
          </p:txBody>
        </p:sp>
      </p:grpSp>
      <p:grpSp>
        <p:nvGrpSpPr>
          <p:cNvPr id="4" name="Group 17"/>
          <p:cNvGrpSpPr>
            <a:grpSpLocks/>
          </p:cNvGrpSpPr>
          <p:nvPr/>
        </p:nvGrpSpPr>
        <p:grpSpPr bwMode="auto">
          <a:xfrm>
            <a:off x="1084263" y="5413375"/>
            <a:ext cx="7302500" cy="979488"/>
            <a:chOff x="0" y="0"/>
            <a:chExt cx="4600" cy="617"/>
          </a:xfrm>
        </p:grpSpPr>
        <p:graphicFrame>
          <p:nvGraphicFramePr>
            <p:cNvPr id="162834" name="Object 18"/>
            <p:cNvGraphicFramePr>
              <a:graphicFrameLocks/>
            </p:cNvGraphicFramePr>
            <p:nvPr>
              <p:extLst>
                <p:ext uri="{D42A27DB-BD31-4B8C-83A1-F6EECF244321}">
                  <p14:modId xmlns:p14="http://schemas.microsoft.com/office/powerpoint/2010/main" val="650656967"/>
                </p:ext>
              </p:extLst>
            </p:nvPr>
          </p:nvGraphicFramePr>
          <p:xfrm>
            <a:off x="947" y="0"/>
            <a:ext cx="3653" cy="617"/>
          </p:xfrm>
          <a:graphic>
            <a:graphicData uri="http://schemas.openxmlformats.org/presentationml/2006/ole">
              <mc:AlternateContent xmlns:mc="http://schemas.openxmlformats.org/markup-compatibility/2006">
                <mc:Choice xmlns:v="urn:schemas-microsoft-com:vml" Requires="v">
                  <p:oleObj spid="_x0000_s262182" name="Equation" r:id="rId11" imgW="2641320" imgH="444240" progId="Equation.DSMT4">
                    <p:embed/>
                  </p:oleObj>
                </mc:Choice>
                <mc:Fallback>
                  <p:oleObj name="Equation" r:id="rId11" imgW="2641320" imgH="444240" progId="Equation.DSMT4">
                    <p:embed/>
                    <p:pic>
                      <p:nvPicPr>
                        <p:cNvPr id="0" name=""/>
                        <p:cNvPicPr>
                          <a:picLocks noChangeArrowheads="1"/>
                        </p:cNvPicPr>
                        <p:nvPr/>
                      </p:nvPicPr>
                      <p:blipFill>
                        <a:blip r:embed="rId12"/>
                        <a:srcRect/>
                        <a:stretch>
                          <a:fillRect/>
                        </a:stretch>
                      </p:blipFill>
                      <p:spPr bwMode="auto">
                        <a:xfrm>
                          <a:off x="947" y="0"/>
                          <a:ext cx="3653" cy="6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35" name="Rectangle 19"/>
            <p:cNvSpPr>
              <a:spLocks noChangeArrowheads="1"/>
            </p:cNvSpPr>
            <p:nvPr/>
          </p:nvSpPr>
          <p:spPr bwMode="auto">
            <a:xfrm>
              <a:off x="0" y="87"/>
              <a:ext cx="2022" cy="291"/>
            </a:xfrm>
            <a:prstGeom prst="rect">
              <a:avLst/>
            </a:prstGeom>
            <a:noFill/>
            <a:ln w="9525">
              <a:noFill/>
              <a:miter lim="800000"/>
              <a:headEnd/>
              <a:tailEnd/>
            </a:ln>
            <a:effectLst/>
          </p:spPr>
          <p:txBody>
            <a:bodyPr>
              <a:spAutoFit/>
            </a:bodyPr>
            <a:lstStyle/>
            <a:p>
              <a:r>
                <a:rPr lang="zh-CN" sz="2400" b="1">
                  <a:latin typeface="+mj-ea"/>
                  <a:ea typeface="+mj-ea"/>
                </a:rPr>
                <a:t>首先计算</a:t>
              </a:r>
            </a:p>
          </p:txBody>
        </p:sp>
      </p:grpSp>
      <p:sp>
        <p:nvSpPr>
          <p:cNvPr id="162838" name="Rectangle 22"/>
          <p:cNvSpPr>
            <a:spLocks noChangeArrowheads="1"/>
          </p:cNvSpPr>
          <p:nvPr/>
        </p:nvSpPr>
        <p:spPr bwMode="auto">
          <a:xfrm>
            <a:off x="215900" y="4268788"/>
            <a:ext cx="10893425" cy="461665"/>
          </a:xfrm>
          <a:prstGeom prst="rect">
            <a:avLst/>
          </a:prstGeom>
          <a:noFill/>
          <a:ln w="9525">
            <a:noFill/>
            <a:miter lim="800000"/>
            <a:headEnd/>
            <a:tailEnd/>
          </a:ln>
          <a:effectLst/>
        </p:spPr>
        <p:txBody>
          <a:bodyPr>
            <a:spAutoFit/>
          </a:bodyPr>
          <a:lstStyle/>
          <a:p>
            <a:r>
              <a:rPr lang="zh-CN" sz="2400" b="1" dirty="0">
                <a:latin typeface="+mj-ea"/>
                <a:ea typeface="+mj-ea"/>
              </a:rPr>
              <a:t>解： </a:t>
            </a:r>
            <a:r>
              <a:rPr lang="zh-CN" sz="2400" b="1" dirty="0" smtClean="0">
                <a:latin typeface="+mj-ea"/>
                <a:ea typeface="+mj-ea"/>
              </a:rPr>
              <a:t>当</a:t>
            </a:r>
            <a:r>
              <a:rPr lang="zh-CN" sz="2400" b="1" dirty="0">
                <a:latin typeface="+mj-ea"/>
                <a:ea typeface="+mj-ea"/>
              </a:rPr>
              <a:t>信道固定</a:t>
            </a:r>
            <a:r>
              <a:rPr lang="zh-CN" altLang="zh-CN" sz="2400" b="1" dirty="0">
                <a:latin typeface="+mj-ea"/>
                <a:ea typeface="+mj-ea"/>
              </a:rPr>
              <a:t>( </a:t>
            </a:r>
            <a:r>
              <a:rPr lang="en-US" altLang="zh-CN" sz="2400" b="1" i="1" dirty="0" smtClean="0">
                <a:latin typeface="Times New Roman" pitchFamily="18" charset="0"/>
                <a:ea typeface="+mj-ea"/>
                <a:cs typeface="Times New Roman" pitchFamily="18" charset="0"/>
              </a:rPr>
              <a:t>q</a:t>
            </a:r>
            <a:r>
              <a:rPr lang="zh-CN" altLang="zh-CN" sz="2400" b="1" dirty="0" smtClean="0">
                <a:latin typeface="+mj-ea"/>
                <a:ea typeface="+mj-ea"/>
              </a:rPr>
              <a:t> </a:t>
            </a:r>
            <a:r>
              <a:rPr lang="zh-CN" sz="2400" b="1" dirty="0">
                <a:latin typeface="+mj-ea"/>
                <a:ea typeface="+mj-ea"/>
              </a:rPr>
              <a:t>固定</a:t>
            </a:r>
            <a:r>
              <a:rPr lang="zh-CN" altLang="zh-CN" sz="2400" b="1" dirty="0">
                <a:latin typeface="+mj-ea"/>
                <a:ea typeface="+mj-ea"/>
              </a:rPr>
              <a:t>)</a:t>
            </a:r>
            <a:r>
              <a:rPr lang="zh-CN" sz="2400" b="1" dirty="0">
                <a:latin typeface="+mj-ea"/>
                <a:ea typeface="+mj-ea"/>
              </a:rPr>
              <a:t>时，            是关于 </a:t>
            </a:r>
            <a:r>
              <a:rPr lang="en-US" altLang="zh-CN" sz="2400" b="1" i="1" dirty="0" smtClean="0">
                <a:latin typeface="Times New Roman" pitchFamily="18" charset="0"/>
                <a:ea typeface="+mj-ea"/>
                <a:cs typeface="Times New Roman" pitchFamily="18" charset="0"/>
              </a:rPr>
              <a:t>p</a:t>
            </a:r>
            <a:r>
              <a:rPr lang="zh-CN" sz="2400" b="1" dirty="0" smtClean="0">
                <a:latin typeface="+mj-ea"/>
                <a:ea typeface="+mj-ea"/>
              </a:rPr>
              <a:t> </a:t>
            </a:r>
            <a:r>
              <a:rPr lang="zh-CN" sz="2400" b="1" dirty="0">
                <a:latin typeface="+mj-ea"/>
                <a:ea typeface="+mj-ea"/>
              </a:rPr>
              <a:t>的函数。 </a:t>
            </a:r>
          </a:p>
        </p:txBody>
      </p:sp>
      <p:graphicFrame>
        <p:nvGraphicFramePr>
          <p:cNvPr id="28" name="Object 12"/>
          <p:cNvGraphicFramePr>
            <a:graphicFrameLocks noChangeAspect="1"/>
          </p:cNvGraphicFramePr>
          <p:nvPr>
            <p:extLst>
              <p:ext uri="{D42A27DB-BD31-4B8C-83A1-F6EECF244321}">
                <p14:modId xmlns:p14="http://schemas.microsoft.com/office/powerpoint/2010/main" val="3791372852"/>
              </p:ext>
            </p:extLst>
          </p:nvPr>
        </p:nvGraphicFramePr>
        <p:xfrm>
          <a:off x="4283968" y="4349477"/>
          <a:ext cx="1176338" cy="447675"/>
        </p:xfrm>
        <a:graphic>
          <a:graphicData uri="http://schemas.openxmlformats.org/presentationml/2006/ole">
            <mc:AlternateContent xmlns:mc="http://schemas.openxmlformats.org/markup-compatibility/2006">
              <mc:Choice xmlns:v="urn:schemas-microsoft-com:vml" Requires="v">
                <p:oleObj spid="_x0000_s262183" name="Equation" r:id="rId13" imgW="533160" imgH="203040" progId="Equation.DSMT4">
                  <p:embed/>
                </p:oleObj>
              </mc:Choice>
              <mc:Fallback>
                <p:oleObj name="Equation" r:id="rId13" imgW="533160" imgH="203040" progId="Equation.DSMT4">
                  <p:embed/>
                  <p:pic>
                    <p:nvPicPr>
                      <p:cNvPr id="0" name=""/>
                      <p:cNvPicPr>
                        <a:picLocks noChangeAspect="1" noChangeArrowheads="1"/>
                      </p:cNvPicPr>
                      <p:nvPr/>
                    </p:nvPicPr>
                    <p:blipFill>
                      <a:blip r:embed="rId14"/>
                      <a:srcRect/>
                      <a:stretch>
                        <a:fillRect/>
                      </a:stretch>
                    </p:blipFill>
                    <p:spPr bwMode="auto">
                      <a:xfrm>
                        <a:off x="4283968" y="4349477"/>
                        <a:ext cx="1176338"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 name="标题 28"/>
          <p:cNvSpPr>
            <a:spLocks noGrp="1"/>
          </p:cNvSpPr>
          <p:nvPr>
            <p:ph type="title"/>
          </p:nvPr>
        </p:nvSpPr>
        <p:spPr/>
        <p:txBody>
          <a:bodyPr/>
          <a:lstStyle/>
          <a:p>
            <a:r>
              <a:rPr lang="zh-CN" altLang="en-US" dirty="0" smtClean="0"/>
              <a:t>例题</a:t>
            </a:r>
            <a:r>
              <a:rPr lang="en-US" altLang="zh-CN" dirty="0" smtClean="0"/>
              <a:t>2</a:t>
            </a:r>
            <a:endParaRPr lang="zh-CN" altLang="en-US" dirty="0"/>
          </a:p>
        </p:txBody>
      </p:sp>
      <p:sp>
        <p:nvSpPr>
          <p:cNvPr id="5" name="灯片编号占位符 4"/>
          <p:cNvSpPr>
            <a:spLocks noGrp="1"/>
          </p:cNvSpPr>
          <p:nvPr>
            <p:ph type="sldNum" sz="quarter" idx="12"/>
          </p:nvPr>
        </p:nvSpPr>
        <p:spPr/>
        <p:txBody>
          <a:bodyPr/>
          <a:lstStyle/>
          <a:p>
            <a:fld id="{E31375A4-56A4-47D6-9801-1991572033F7}" type="slidenum">
              <a:rPr lang="en-US" smtClean="0"/>
              <a:pPr/>
              <a:t>150</a:t>
            </a:fld>
            <a:endParaRPr lang="en-US"/>
          </a:p>
        </p:txBody>
      </p:sp>
      <p:cxnSp>
        <p:nvCxnSpPr>
          <p:cNvPr id="7" name="直接连接符 6"/>
          <p:cNvCxnSpPr/>
          <p:nvPr/>
        </p:nvCxnSpPr>
        <p:spPr>
          <a:xfrm>
            <a:off x="203200" y="3933056"/>
            <a:ext cx="8761288" cy="36004"/>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543204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43" name="Object 3"/>
          <p:cNvGraphicFramePr>
            <a:graphicFrameLocks noChangeAspect="1"/>
          </p:cNvGraphicFramePr>
          <p:nvPr>
            <p:extLst>
              <p:ext uri="{D42A27DB-BD31-4B8C-83A1-F6EECF244321}">
                <p14:modId xmlns:p14="http://schemas.microsoft.com/office/powerpoint/2010/main" val="3474024581"/>
              </p:ext>
            </p:extLst>
          </p:nvPr>
        </p:nvGraphicFramePr>
        <p:xfrm>
          <a:off x="1522413" y="538163"/>
          <a:ext cx="6994525" cy="979487"/>
        </p:xfrm>
        <a:graphic>
          <a:graphicData uri="http://schemas.openxmlformats.org/presentationml/2006/ole">
            <mc:AlternateContent xmlns:mc="http://schemas.openxmlformats.org/markup-compatibility/2006">
              <mc:Choice xmlns:v="urn:schemas-microsoft-com:vml" Requires="v">
                <p:oleObj spid="_x0000_s219874" name="Equation" r:id="rId3" imgW="3174840" imgH="444240" progId="Equation.DSMT4">
                  <p:embed/>
                </p:oleObj>
              </mc:Choice>
              <mc:Fallback>
                <p:oleObj name="Equation" r:id="rId3" imgW="3174840" imgH="444240" progId="Equation.DSMT4">
                  <p:embed/>
                  <p:pic>
                    <p:nvPicPr>
                      <p:cNvPr id="0" name=""/>
                      <p:cNvPicPr>
                        <a:picLocks noChangeAspect="1" noChangeArrowheads="1"/>
                      </p:cNvPicPr>
                      <p:nvPr/>
                    </p:nvPicPr>
                    <p:blipFill>
                      <a:blip r:embed="rId4"/>
                      <a:srcRect/>
                      <a:stretch>
                        <a:fillRect/>
                      </a:stretch>
                    </p:blipFill>
                    <p:spPr bwMode="auto">
                      <a:xfrm>
                        <a:off x="1522413" y="538163"/>
                        <a:ext cx="6994525" cy="9794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4" name="Object 4"/>
          <p:cNvGraphicFramePr>
            <a:graphicFrameLocks noChangeAspect="1"/>
          </p:cNvGraphicFramePr>
          <p:nvPr>
            <p:extLst>
              <p:ext uri="{D42A27DB-BD31-4B8C-83A1-F6EECF244321}">
                <p14:modId xmlns:p14="http://schemas.microsoft.com/office/powerpoint/2010/main" val="919386951"/>
              </p:ext>
            </p:extLst>
          </p:nvPr>
        </p:nvGraphicFramePr>
        <p:xfrm>
          <a:off x="2841625" y="1460500"/>
          <a:ext cx="5627688" cy="979488"/>
        </p:xfrm>
        <a:graphic>
          <a:graphicData uri="http://schemas.openxmlformats.org/presentationml/2006/ole">
            <mc:AlternateContent xmlns:mc="http://schemas.openxmlformats.org/markup-compatibility/2006">
              <mc:Choice xmlns:v="urn:schemas-microsoft-com:vml" Requires="v">
                <p:oleObj spid="_x0000_s219875" name="Equation" r:id="rId5" imgW="2552400" imgH="444240" progId="Equation.DSMT4">
                  <p:embed/>
                </p:oleObj>
              </mc:Choice>
              <mc:Fallback>
                <p:oleObj name="Equation" r:id="rId5" imgW="2552400" imgH="444240" progId="Equation.DSMT4">
                  <p:embed/>
                  <p:pic>
                    <p:nvPicPr>
                      <p:cNvPr id="0" name=""/>
                      <p:cNvPicPr>
                        <a:picLocks noChangeAspect="1" noChangeArrowheads="1"/>
                      </p:cNvPicPr>
                      <p:nvPr/>
                    </p:nvPicPr>
                    <p:blipFill>
                      <a:blip r:embed="rId6"/>
                      <a:srcRect/>
                      <a:stretch>
                        <a:fillRect/>
                      </a:stretch>
                    </p:blipFill>
                    <p:spPr bwMode="auto">
                      <a:xfrm>
                        <a:off x="2841625" y="1460500"/>
                        <a:ext cx="5627688" cy="9794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5" name="Object 5"/>
          <p:cNvGraphicFramePr>
            <a:graphicFrameLocks noChangeAspect="1"/>
          </p:cNvGraphicFramePr>
          <p:nvPr>
            <p:extLst>
              <p:ext uri="{D42A27DB-BD31-4B8C-83A1-F6EECF244321}">
                <p14:modId xmlns:p14="http://schemas.microsoft.com/office/powerpoint/2010/main" val="532539238"/>
              </p:ext>
            </p:extLst>
          </p:nvPr>
        </p:nvGraphicFramePr>
        <p:xfrm>
          <a:off x="196850" y="1792288"/>
          <a:ext cx="2619375" cy="1371600"/>
        </p:xfrm>
        <a:graphic>
          <a:graphicData uri="http://schemas.openxmlformats.org/presentationml/2006/ole">
            <mc:AlternateContent xmlns:mc="http://schemas.openxmlformats.org/markup-compatibility/2006">
              <mc:Choice xmlns:v="urn:schemas-microsoft-com:vml" Requires="v">
                <p:oleObj spid="_x0000_s219876" name="Equation" r:id="rId7" imgW="1307880" imgH="685800" progId="Equation.DSMT4">
                  <p:embed/>
                </p:oleObj>
              </mc:Choice>
              <mc:Fallback>
                <p:oleObj name="Equation" r:id="rId7" imgW="1307880" imgH="685800" progId="Equation.DSMT4">
                  <p:embed/>
                  <p:pic>
                    <p:nvPicPr>
                      <p:cNvPr id="0" name=""/>
                      <p:cNvPicPr>
                        <a:picLocks noChangeAspect="1" noChangeArrowheads="1"/>
                      </p:cNvPicPr>
                      <p:nvPr/>
                    </p:nvPicPr>
                    <p:blipFill>
                      <a:blip r:embed="rId8"/>
                      <a:srcRect/>
                      <a:stretch>
                        <a:fillRect/>
                      </a:stretch>
                    </p:blipFill>
                    <p:spPr bwMode="auto">
                      <a:xfrm>
                        <a:off x="196850" y="1792288"/>
                        <a:ext cx="2619375" cy="1371600"/>
                      </a:xfrm>
                      <a:prstGeom prst="rect">
                        <a:avLst/>
                      </a:prstGeom>
                      <a:noFill/>
                      <a:ln w="15875">
                        <a:solidFill>
                          <a:srgbClr val="FF0000"/>
                        </a:solidFill>
                        <a:miter lim="800000"/>
                        <a:headEnd/>
                        <a:tailEnd/>
                      </a:ln>
                      <a:effectLst/>
                      <a:extLst/>
                    </p:spPr>
                  </p:pic>
                </p:oleObj>
              </mc:Fallback>
            </mc:AlternateContent>
          </a:graphicData>
        </a:graphic>
      </p:graphicFrame>
      <p:graphicFrame>
        <p:nvGraphicFramePr>
          <p:cNvPr id="163846" name="Object 6"/>
          <p:cNvGraphicFramePr>
            <a:graphicFrameLocks noChangeAspect="1"/>
          </p:cNvGraphicFramePr>
          <p:nvPr>
            <p:extLst>
              <p:ext uri="{D42A27DB-BD31-4B8C-83A1-F6EECF244321}">
                <p14:modId xmlns:p14="http://schemas.microsoft.com/office/powerpoint/2010/main" val="4153648151"/>
              </p:ext>
            </p:extLst>
          </p:nvPr>
        </p:nvGraphicFramePr>
        <p:xfrm>
          <a:off x="2870200" y="2470150"/>
          <a:ext cx="4198938" cy="950913"/>
        </p:xfrm>
        <a:graphic>
          <a:graphicData uri="http://schemas.openxmlformats.org/presentationml/2006/ole">
            <mc:AlternateContent xmlns:mc="http://schemas.openxmlformats.org/markup-compatibility/2006">
              <mc:Choice xmlns:v="urn:schemas-microsoft-com:vml" Requires="v">
                <p:oleObj spid="_x0000_s219877" name="Equation" r:id="rId9" imgW="1904760" imgH="431640" progId="Equation.DSMT4">
                  <p:embed/>
                </p:oleObj>
              </mc:Choice>
              <mc:Fallback>
                <p:oleObj name="Equation" r:id="rId9" imgW="1904760" imgH="431640" progId="Equation.DSMT4">
                  <p:embed/>
                  <p:pic>
                    <p:nvPicPr>
                      <p:cNvPr id="0" name=""/>
                      <p:cNvPicPr>
                        <a:picLocks noChangeAspect="1" noChangeArrowheads="1"/>
                      </p:cNvPicPr>
                      <p:nvPr/>
                    </p:nvPicPr>
                    <p:blipFill>
                      <a:blip r:embed="rId10"/>
                      <a:srcRect/>
                      <a:stretch>
                        <a:fillRect/>
                      </a:stretch>
                    </p:blipFill>
                    <p:spPr bwMode="auto">
                      <a:xfrm>
                        <a:off x="2870200" y="2470150"/>
                        <a:ext cx="4198938" cy="9509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7" name="Object 7"/>
          <p:cNvGraphicFramePr>
            <a:graphicFrameLocks noChangeAspect="1"/>
          </p:cNvGraphicFramePr>
          <p:nvPr>
            <p:extLst>
              <p:ext uri="{D42A27DB-BD31-4B8C-83A1-F6EECF244321}">
                <p14:modId xmlns:p14="http://schemas.microsoft.com/office/powerpoint/2010/main" val="824498964"/>
              </p:ext>
            </p:extLst>
          </p:nvPr>
        </p:nvGraphicFramePr>
        <p:xfrm>
          <a:off x="2870200" y="3538538"/>
          <a:ext cx="2662238" cy="447675"/>
        </p:xfrm>
        <a:graphic>
          <a:graphicData uri="http://schemas.openxmlformats.org/presentationml/2006/ole">
            <mc:AlternateContent xmlns:mc="http://schemas.openxmlformats.org/markup-compatibility/2006">
              <mc:Choice xmlns:v="urn:schemas-microsoft-com:vml" Requires="v">
                <p:oleObj spid="_x0000_s219878" name="Equation" r:id="rId11" imgW="1206360" imgH="203040" progId="Equation.DSMT4">
                  <p:embed/>
                </p:oleObj>
              </mc:Choice>
              <mc:Fallback>
                <p:oleObj name="Equation" r:id="rId11" imgW="1206360" imgH="203040" progId="Equation.DSMT4">
                  <p:embed/>
                  <p:pic>
                    <p:nvPicPr>
                      <p:cNvPr id="0" name=""/>
                      <p:cNvPicPr>
                        <a:picLocks noChangeAspect="1" noChangeArrowheads="1"/>
                      </p:cNvPicPr>
                      <p:nvPr/>
                    </p:nvPicPr>
                    <p:blipFill>
                      <a:blip r:embed="rId12"/>
                      <a:srcRect/>
                      <a:stretch>
                        <a:fillRect/>
                      </a:stretch>
                    </p:blipFill>
                    <p:spPr bwMode="auto">
                      <a:xfrm>
                        <a:off x="2870200" y="3538538"/>
                        <a:ext cx="2662238"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48" name="Object 8"/>
          <p:cNvGraphicFramePr>
            <a:graphicFrameLocks noChangeAspect="1"/>
          </p:cNvGraphicFramePr>
          <p:nvPr>
            <p:extLst>
              <p:ext uri="{D42A27DB-BD31-4B8C-83A1-F6EECF244321}">
                <p14:modId xmlns:p14="http://schemas.microsoft.com/office/powerpoint/2010/main" val="2809902452"/>
              </p:ext>
            </p:extLst>
          </p:nvPr>
        </p:nvGraphicFramePr>
        <p:xfrm>
          <a:off x="6402908" y="5838825"/>
          <a:ext cx="1841500" cy="417513"/>
        </p:xfrm>
        <a:graphic>
          <a:graphicData uri="http://schemas.openxmlformats.org/presentationml/2006/ole">
            <mc:AlternateContent xmlns:mc="http://schemas.openxmlformats.org/markup-compatibility/2006">
              <mc:Choice xmlns:v="urn:schemas-microsoft-com:vml" Requires="v">
                <p:oleObj spid="_x0000_s219879" name="Equation" r:id="rId13" imgW="838080" imgH="190440" progId="Equation.DSMT4">
                  <p:embed/>
                </p:oleObj>
              </mc:Choice>
              <mc:Fallback>
                <p:oleObj name="Equation" r:id="rId13" imgW="838080" imgH="190440" progId="Equation.DSMT4">
                  <p:embed/>
                  <p:pic>
                    <p:nvPicPr>
                      <p:cNvPr id="0" name=""/>
                      <p:cNvPicPr>
                        <a:picLocks noChangeAspect="1" noChangeArrowheads="1"/>
                      </p:cNvPicPr>
                      <p:nvPr/>
                    </p:nvPicPr>
                    <p:blipFill>
                      <a:blip r:embed="rId14"/>
                      <a:srcRect/>
                      <a:stretch>
                        <a:fillRect/>
                      </a:stretch>
                    </p:blipFill>
                    <p:spPr bwMode="auto">
                      <a:xfrm>
                        <a:off x="6402908" y="5838825"/>
                        <a:ext cx="1841500" cy="4175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 name="Group 10"/>
          <p:cNvGrpSpPr>
            <a:grpSpLocks/>
          </p:cNvGrpSpPr>
          <p:nvPr/>
        </p:nvGrpSpPr>
        <p:grpSpPr bwMode="auto">
          <a:xfrm>
            <a:off x="898525" y="4198938"/>
            <a:ext cx="5810250" cy="979487"/>
            <a:chOff x="0" y="0"/>
            <a:chExt cx="3660" cy="617"/>
          </a:xfrm>
        </p:grpSpPr>
        <p:graphicFrame>
          <p:nvGraphicFramePr>
            <p:cNvPr id="163851" name="Object 11"/>
            <p:cNvGraphicFramePr>
              <a:graphicFrameLocks/>
            </p:cNvGraphicFramePr>
            <p:nvPr>
              <p:extLst>
                <p:ext uri="{D42A27DB-BD31-4B8C-83A1-F6EECF244321}">
                  <p14:modId xmlns:p14="http://schemas.microsoft.com/office/powerpoint/2010/main" val="655715937"/>
                </p:ext>
              </p:extLst>
            </p:nvPr>
          </p:nvGraphicFramePr>
          <p:xfrm>
            <a:off x="1185" y="0"/>
            <a:ext cx="2475" cy="617"/>
          </p:xfrm>
          <a:graphic>
            <a:graphicData uri="http://schemas.openxmlformats.org/presentationml/2006/ole">
              <mc:AlternateContent xmlns:mc="http://schemas.openxmlformats.org/markup-compatibility/2006">
                <mc:Choice xmlns:v="urn:schemas-microsoft-com:vml" Requires="v">
                  <p:oleObj spid="_x0000_s219880" name="Equation" r:id="rId15" imgW="1790640" imgH="444240" progId="Equation.DSMT4">
                    <p:embed/>
                  </p:oleObj>
                </mc:Choice>
                <mc:Fallback>
                  <p:oleObj name="Equation" r:id="rId15" imgW="1790640" imgH="444240" progId="Equation.DSMT4">
                    <p:embed/>
                    <p:pic>
                      <p:nvPicPr>
                        <p:cNvPr id="0" name=""/>
                        <p:cNvPicPr>
                          <a:picLocks noChangeArrowheads="1"/>
                        </p:cNvPicPr>
                        <p:nvPr/>
                      </p:nvPicPr>
                      <p:blipFill>
                        <a:blip r:embed="rId16"/>
                        <a:srcRect/>
                        <a:stretch>
                          <a:fillRect/>
                        </a:stretch>
                      </p:blipFill>
                      <p:spPr bwMode="auto">
                        <a:xfrm>
                          <a:off x="1185" y="0"/>
                          <a:ext cx="2475" cy="6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52" name="Rectangle 12"/>
            <p:cNvSpPr>
              <a:spLocks noChangeArrowheads="1"/>
            </p:cNvSpPr>
            <p:nvPr/>
          </p:nvSpPr>
          <p:spPr bwMode="auto">
            <a:xfrm>
              <a:off x="0" y="87"/>
              <a:ext cx="2022" cy="291"/>
            </a:xfrm>
            <a:prstGeom prst="rect">
              <a:avLst/>
            </a:prstGeom>
            <a:noFill/>
            <a:ln w="9525">
              <a:noFill/>
              <a:miter lim="800000"/>
              <a:headEnd/>
              <a:tailEnd/>
            </a:ln>
            <a:effectLst/>
          </p:spPr>
          <p:txBody>
            <a:bodyPr>
              <a:spAutoFit/>
            </a:bodyPr>
            <a:lstStyle/>
            <a:p>
              <a:r>
                <a:rPr lang="zh-CN" sz="2400" b="1" dirty="0">
                  <a:latin typeface="+mj-ea"/>
                  <a:ea typeface="+mj-ea"/>
                </a:rPr>
                <a:t>接下来计算</a:t>
              </a:r>
            </a:p>
          </p:txBody>
        </p:sp>
      </p:grpSp>
      <p:grpSp>
        <p:nvGrpSpPr>
          <p:cNvPr id="4" name="Group 14"/>
          <p:cNvGrpSpPr>
            <a:grpSpLocks noChangeAspect="1"/>
          </p:cNvGrpSpPr>
          <p:nvPr/>
        </p:nvGrpSpPr>
        <p:grpSpPr bwMode="auto">
          <a:xfrm>
            <a:off x="251343" y="3259138"/>
            <a:ext cx="6196015" cy="2995612"/>
            <a:chOff x="-299" y="0"/>
            <a:chExt cx="3903" cy="1887"/>
          </a:xfrm>
        </p:grpSpPr>
        <p:graphicFrame>
          <p:nvGraphicFramePr>
            <p:cNvPr id="163855" name="Object 15"/>
            <p:cNvGraphicFramePr>
              <a:graphicFrameLocks noChangeAspect="1"/>
            </p:cNvGraphicFramePr>
            <p:nvPr>
              <p:extLst>
                <p:ext uri="{D42A27DB-BD31-4B8C-83A1-F6EECF244321}">
                  <p14:modId xmlns:p14="http://schemas.microsoft.com/office/powerpoint/2010/main" val="4286519666"/>
                </p:ext>
              </p:extLst>
            </p:nvPr>
          </p:nvGraphicFramePr>
          <p:xfrm>
            <a:off x="376" y="1288"/>
            <a:ext cx="3228" cy="599"/>
          </p:xfrm>
          <a:graphic>
            <a:graphicData uri="http://schemas.openxmlformats.org/presentationml/2006/ole">
              <mc:AlternateContent xmlns:mc="http://schemas.openxmlformats.org/markup-compatibility/2006">
                <mc:Choice xmlns:v="urn:schemas-microsoft-com:vml" Requires="v">
                  <p:oleObj spid="_x0000_s219881" name="Equation" r:id="rId17" imgW="2323800" imgH="431640" progId="Equation.DSMT4">
                    <p:embed/>
                  </p:oleObj>
                </mc:Choice>
                <mc:Fallback>
                  <p:oleObj name="Equation" r:id="rId17" imgW="2323800" imgH="431640" progId="Equation.DSMT4">
                    <p:embed/>
                    <p:pic>
                      <p:nvPicPr>
                        <p:cNvPr id="0" name=""/>
                        <p:cNvPicPr>
                          <a:picLocks noChangeAspect="1" noChangeArrowheads="1"/>
                        </p:cNvPicPr>
                        <p:nvPr/>
                      </p:nvPicPr>
                      <p:blipFill>
                        <a:blip r:embed="rId18"/>
                        <a:srcRect/>
                        <a:stretch>
                          <a:fillRect/>
                        </a:stretch>
                      </p:blipFill>
                      <p:spPr bwMode="auto">
                        <a:xfrm>
                          <a:off x="376" y="1288"/>
                          <a:ext cx="3228" cy="599"/>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56" name="Object 16"/>
            <p:cNvGraphicFramePr>
              <a:graphicFrameLocks noChangeAspect="1"/>
            </p:cNvGraphicFramePr>
            <p:nvPr>
              <p:extLst>
                <p:ext uri="{D42A27DB-BD31-4B8C-83A1-F6EECF244321}">
                  <p14:modId xmlns:p14="http://schemas.microsoft.com/office/powerpoint/2010/main" val="229004181"/>
                </p:ext>
              </p:extLst>
            </p:nvPr>
          </p:nvGraphicFramePr>
          <p:xfrm>
            <a:off x="-299" y="0"/>
            <a:ext cx="1539" cy="592"/>
          </p:xfrm>
          <a:graphic>
            <a:graphicData uri="http://schemas.openxmlformats.org/presentationml/2006/ole">
              <mc:AlternateContent xmlns:mc="http://schemas.openxmlformats.org/markup-compatibility/2006">
                <mc:Choice xmlns:v="urn:schemas-microsoft-com:vml" Requires="v">
                  <p:oleObj spid="_x0000_s219882" name="Equation" r:id="rId19" imgW="1218960" imgH="469800" progId="Equation.DSMT4">
                    <p:embed/>
                  </p:oleObj>
                </mc:Choice>
                <mc:Fallback>
                  <p:oleObj name="Equation" r:id="rId19" imgW="1218960" imgH="469800" progId="Equation.DSMT4">
                    <p:embed/>
                    <p:pic>
                      <p:nvPicPr>
                        <p:cNvPr id="0" name=""/>
                        <p:cNvPicPr>
                          <a:picLocks noChangeAspect="1" noChangeArrowheads="1"/>
                        </p:cNvPicPr>
                        <p:nvPr/>
                      </p:nvPicPr>
                      <p:blipFill>
                        <a:blip r:embed="rId20"/>
                        <a:srcRect/>
                        <a:stretch>
                          <a:fillRect/>
                        </a:stretch>
                      </p:blipFill>
                      <p:spPr bwMode="auto">
                        <a:xfrm>
                          <a:off x="-299" y="0"/>
                          <a:ext cx="1539" cy="592"/>
                        </a:xfrm>
                        <a:prstGeom prst="rect">
                          <a:avLst/>
                        </a:prstGeom>
                        <a:noFill/>
                        <a:ln>
                          <a:solidFill>
                            <a:srgbClr val="0000FF"/>
                          </a:solidFill>
                        </a:ln>
                        <a:effectLst/>
                        <a:extLst/>
                      </p:spPr>
                    </p:pic>
                  </p:oleObj>
                </mc:Fallback>
              </mc:AlternateContent>
            </a:graphicData>
          </a:graphic>
        </p:graphicFrame>
      </p:grpSp>
      <p:grpSp>
        <p:nvGrpSpPr>
          <p:cNvPr id="5" name="Group 17"/>
          <p:cNvGrpSpPr>
            <a:grpSpLocks/>
          </p:cNvGrpSpPr>
          <p:nvPr/>
        </p:nvGrpSpPr>
        <p:grpSpPr bwMode="auto">
          <a:xfrm>
            <a:off x="5534025" y="3327401"/>
            <a:ext cx="5041900" cy="750888"/>
            <a:chOff x="0" y="117"/>
            <a:chExt cx="3176" cy="473"/>
          </a:xfrm>
        </p:grpSpPr>
        <p:graphicFrame>
          <p:nvGraphicFramePr>
            <p:cNvPr id="163858" name="Object 18"/>
            <p:cNvGraphicFramePr>
              <a:graphicFrameLocks noChangeAspect="1"/>
            </p:cNvGraphicFramePr>
            <p:nvPr>
              <p:extLst>
                <p:ext uri="{D42A27DB-BD31-4B8C-83A1-F6EECF244321}">
                  <p14:modId xmlns:p14="http://schemas.microsoft.com/office/powerpoint/2010/main" val="665637102"/>
                </p:ext>
              </p:extLst>
            </p:nvPr>
          </p:nvGraphicFramePr>
          <p:xfrm>
            <a:off x="0" y="262"/>
            <a:ext cx="705" cy="282"/>
          </p:xfrm>
          <a:graphic>
            <a:graphicData uri="http://schemas.openxmlformats.org/presentationml/2006/ole">
              <mc:AlternateContent xmlns:mc="http://schemas.openxmlformats.org/markup-compatibility/2006">
                <mc:Choice xmlns:v="urn:schemas-microsoft-com:vml" Requires="v">
                  <p:oleObj spid="_x0000_s219883" name="Equation" r:id="rId21" imgW="507960" imgH="203040" progId="Equation.DSMT4">
                    <p:embed/>
                  </p:oleObj>
                </mc:Choice>
                <mc:Fallback>
                  <p:oleObj name="Equation" r:id="rId21" imgW="507960" imgH="203040" progId="Equation.DSMT4">
                    <p:embed/>
                    <p:pic>
                      <p:nvPicPr>
                        <p:cNvPr id="0" name=""/>
                        <p:cNvPicPr>
                          <a:picLocks noChangeAspect="1" noChangeArrowheads="1"/>
                        </p:cNvPicPr>
                        <p:nvPr/>
                      </p:nvPicPr>
                      <p:blipFill>
                        <a:blip r:embed="rId22"/>
                        <a:srcRect/>
                        <a:stretch>
                          <a:fillRect/>
                        </a:stretch>
                      </p:blipFill>
                      <p:spPr bwMode="auto">
                        <a:xfrm>
                          <a:off x="0" y="262"/>
                          <a:ext cx="705"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859" name="Line 19"/>
            <p:cNvSpPr>
              <a:spLocks noChangeShapeType="1"/>
            </p:cNvSpPr>
            <p:nvPr/>
          </p:nvSpPr>
          <p:spPr bwMode="auto">
            <a:xfrm>
              <a:off x="164" y="590"/>
              <a:ext cx="466" cy="0"/>
            </a:xfrm>
            <a:prstGeom prst="line">
              <a:avLst/>
            </a:prstGeom>
            <a:noFill/>
            <a:ln w="25400" cmpd="sng">
              <a:solidFill>
                <a:srgbClr val="FF0000"/>
              </a:solidFill>
              <a:round/>
              <a:headEnd/>
              <a:tailEnd/>
            </a:ln>
            <a:effectLst/>
          </p:spPr>
          <p:txBody>
            <a:bodyPr/>
            <a:lstStyle/>
            <a:p>
              <a:endParaRPr lang="zh-CN" altLang="en-US" sz="2400" b="1">
                <a:latin typeface="+mj-ea"/>
                <a:ea typeface="+mj-ea"/>
              </a:endParaRPr>
            </a:p>
          </p:txBody>
        </p:sp>
        <p:sp>
          <p:nvSpPr>
            <p:cNvPr id="163860" name="Line 20"/>
            <p:cNvSpPr>
              <a:spLocks noChangeShapeType="1"/>
            </p:cNvSpPr>
            <p:nvPr/>
          </p:nvSpPr>
          <p:spPr bwMode="auto">
            <a:xfrm flipV="1">
              <a:off x="619" y="461"/>
              <a:ext cx="159" cy="92"/>
            </a:xfrm>
            <a:prstGeom prst="line">
              <a:avLst/>
            </a:prstGeom>
            <a:noFill/>
            <a:ln w="25400" cmpd="sng">
              <a:solidFill>
                <a:srgbClr val="0000FF"/>
              </a:solidFill>
              <a:round/>
              <a:headEnd/>
              <a:tailEnd type="triangle" w="med" len="med"/>
            </a:ln>
            <a:effectLst/>
          </p:spPr>
          <p:txBody>
            <a:bodyPr/>
            <a:lstStyle/>
            <a:p>
              <a:endParaRPr lang="zh-CN" altLang="en-US" sz="2400" b="1">
                <a:latin typeface="+mj-ea"/>
                <a:ea typeface="+mj-ea"/>
              </a:endParaRPr>
            </a:p>
          </p:txBody>
        </p:sp>
        <p:sp>
          <p:nvSpPr>
            <p:cNvPr id="163861" name="Rectangle 21"/>
            <p:cNvSpPr>
              <a:spLocks noChangeArrowheads="1"/>
            </p:cNvSpPr>
            <p:nvPr/>
          </p:nvSpPr>
          <p:spPr bwMode="auto">
            <a:xfrm>
              <a:off x="724" y="117"/>
              <a:ext cx="2452" cy="291"/>
            </a:xfrm>
            <a:prstGeom prst="rect">
              <a:avLst/>
            </a:prstGeom>
            <a:noFill/>
            <a:ln w="9525">
              <a:noFill/>
              <a:miter lim="800000"/>
              <a:headEnd/>
              <a:tailEnd/>
            </a:ln>
            <a:effectLst/>
          </p:spPr>
          <p:txBody>
            <a:bodyPr>
              <a:spAutoFit/>
            </a:bodyPr>
            <a:lstStyle/>
            <a:p>
              <a:r>
                <a:rPr lang="zh-CN" sz="2400" b="1" dirty="0">
                  <a:latin typeface="+mj-ea"/>
                  <a:ea typeface="+mj-ea"/>
                </a:rPr>
                <a:t>简化表示</a:t>
              </a:r>
              <a:r>
                <a:rPr lang="zh-CN" sz="2400" b="1" dirty="0" smtClean="0">
                  <a:latin typeface="+mj-ea"/>
                  <a:ea typeface="+mj-ea"/>
                </a:rPr>
                <a:t>符号</a:t>
              </a:r>
              <a:endParaRPr lang="zh-CN" sz="2400" b="1" dirty="0">
                <a:latin typeface="+mj-ea"/>
                <a:ea typeface="+mj-ea"/>
              </a:endParaRPr>
            </a:p>
          </p:txBody>
        </p:sp>
      </p:grpSp>
      <p:sp>
        <p:nvSpPr>
          <p:cNvPr id="2" name="灯片编号占位符 1"/>
          <p:cNvSpPr>
            <a:spLocks noGrp="1"/>
          </p:cNvSpPr>
          <p:nvPr>
            <p:ph type="sldNum" sz="quarter" idx="12"/>
          </p:nvPr>
        </p:nvSpPr>
        <p:spPr/>
        <p:txBody>
          <a:bodyPr/>
          <a:lstStyle/>
          <a:p>
            <a:fld id="{E31375A4-56A4-47D6-9801-1991572033F7}" type="slidenum">
              <a:rPr lang="en-US" smtClean="0"/>
              <a:pPr/>
              <a:t>151</a:t>
            </a:fld>
            <a:endParaRPr lang="en-US"/>
          </a:p>
        </p:txBody>
      </p:sp>
    </p:spTree>
    <p:extLst>
      <p:ext uri="{BB962C8B-B14F-4D97-AF65-F5344CB8AC3E}">
        <p14:creationId xmlns:p14="http://schemas.microsoft.com/office/powerpoint/2010/main" val="24994717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wipe(left)">
                                      <p:cBhvr>
                                        <p:cTn id="7" dur="1000"/>
                                        <p:tgtEl>
                                          <p:spTgt spid="163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left)">
                                      <p:cBhvr>
                                        <p:cTn id="12" dur="1000"/>
                                        <p:tgtEl>
                                          <p:spTgt spid="1638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3846"/>
                                        </p:tgtEl>
                                        <p:attrNameLst>
                                          <p:attrName>style.visibility</p:attrName>
                                        </p:attrNameLst>
                                      </p:cBhvr>
                                      <p:to>
                                        <p:strVal val="visible"/>
                                      </p:to>
                                    </p:set>
                                    <p:animEffect transition="in" filter="wipe(left)">
                                      <p:cBhvr>
                                        <p:cTn id="17" dur="1000"/>
                                        <p:tgtEl>
                                          <p:spTgt spid="1638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3847"/>
                                        </p:tgtEl>
                                        <p:attrNameLst>
                                          <p:attrName>style.visibility</p:attrName>
                                        </p:attrNameLst>
                                      </p:cBhvr>
                                      <p:to>
                                        <p:strVal val="visible"/>
                                      </p:to>
                                    </p:set>
                                    <p:animEffect transition="in" filter="wipe(left)">
                                      <p:cBhvr>
                                        <p:cTn id="22" dur="1000"/>
                                        <p:tgtEl>
                                          <p:spTgt spid="1638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1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3848"/>
                                        </p:tgtEl>
                                        <p:attrNameLst>
                                          <p:attrName>style.visibility</p:attrName>
                                        </p:attrNameLst>
                                      </p:cBhvr>
                                      <p:to>
                                        <p:strVal val="visible"/>
                                      </p:to>
                                    </p:set>
                                    <p:animEffect transition="in" filter="wipe(left)">
                                      <p:cBhvr>
                                        <p:cTn id="41" dur="1000"/>
                                        <p:tgtEl>
                                          <p:spTgt spid="1638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66" name="Object 2"/>
          <p:cNvGraphicFramePr>
            <a:graphicFrameLocks noChangeAspect="1"/>
          </p:cNvGraphicFramePr>
          <p:nvPr>
            <p:extLst>
              <p:ext uri="{D42A27DB-BD31-4B8C-83A1-F6EECF244321}">
                <p14:modId xmlns:p14="http://schemas.microsoft.com/office/powerpoint/2010/main" val="1312683044"/>
              </p:ext>
            </p:extLst>
          </p:nvPr>
        </p:nvGraphicFramePr>
        <p:xfrm>
          <a:off x="998538" y="754063"/>
          <a:ext cx="5095875" cy="950912"/>
        </p:xfrm>
        <a:graphic>
          <a:graphicData uri="http://schemas.openxmlformats.org/presentationml/2006/ole">
            <mc:AlternateContent xmlns:mc="http://schemas.openxmlformats.org/markup-compatibility/2006">
              <mc:Choice xmlns:v="urn:schemas-microsoft-com:vml" Requires="v">
                <p:oleObj spid="_x0000_s229762" name="Equation" r:id="rId3" imgW="2311200" imgH="431640" progId="Equation.DSMT4">
                  <p:embed/>
                </p:oleObj>
              </mc:Choice>
              <mc:Fallback>
                <p:oleObj name="Equation" r:id="rId3" imgW="2311200" imgH="431640" progId="Equation.DSMT4">
                  <p:embed/>
                  <p:pic>
                    <p:nvPicPr>
                      <p:cNvPr id="0" name=""/>
                      <p:cNvPicPr>
                        <a:picLocks noChangeAspect="1" noChangeArrowheads="1"/>
                      </p:cNvPicPr>
                      <p:nvPr/>
                    </p:nvPicPr>
                    <p:blipFill>
                      <a:blip r:embed="rId4"/>
                      <a:srcRect/>
                      <a:stretch>
                        <a:fillRect/>
                      </a:stretch>
                    </p:blipFill>
                    <p:spPr bwMode="auto">
                      <a:xfrm>
                        <a:off x="998538" y="754063"/>
                        <a:ext cx="5095875" cy="9509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7" name="Object 3"/>
          <p:cNvGraphicFramePr>
            <a:graphicFrameLocks noChangeAspect="1"/>
          </p:cNvGraphicFramePr>
          <p:nvPr>
            <p:extLst>
              <p:ext uri="{D42A27DB-BD31-4B8C-83A1-F6EECF244321}">
                <p14:modId xmlns:p14="http://schemas.microsoft.com/office/powerpoint/2010/main" val="3253006806"/>
              </p:ext>
            </p:extLst>
          </p:nvPr>
        </p:nvGraphicFramePr>
        <p:xfrm>
          <a:off x="6064250" y="1289050"/>
          <a:ext cx="1841500" cy="417513"/>
        </p:xfrm>
        <a:graphic>
          <a:graphicData uri="http://schemas.openxmlformats.org/presentationml/2006/ole">
            <mc:AlternateContent xmlns:mc="http://schemas.openxmlformats.org/markup-compatibility/2006">
              <mc:Choice xmlns:v="urn:schemas-microsoft-com:vml" Requires="v">
                <p:oleObj spid="_x0000_s229763" name="Equation" r:id="rId5" imgW="838080" imgH="190440" progId="Equation.DSMT4">
                  <p:embed/>
                </p:oleObj>
              </mc:Choice>
              <mc:Fallback>
                <p:oleObj name="Equation" r:id="rId5" imgW="838080" imgH="190440" progId="Equation.DSMT4">
                  <p:embed/>
                  <p:pic>
                    <p:nvPicPr>
                      <p:cNvPr id="0" name=""/>
                      <p:cNvPicPr>
                        <a:picLocks noChangeAspect="1" noChangeArrowheads="1"/>
                      </p:cNvPicPr>
                      <p:nvPr/>
                    </p:nvPicPr>
                    <p:blipFill>
                      <a:blip r:embed="rId6"/>
                      <a:srcRect/>
                      <a:stretch>
                        <a:fillRect/>
                      </a:stretch>
                    </p:blipFill>
                    <p:spPr bwMode="auto">
                      <a:xfrm>
                        <a:off x="6064250" y="1289050"/>
                        <a:ext cx="1841500" cy="4175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8" name="Object 4"/>
          <p:cNvGraphicFramePr>
            <a:graphicFrameLocks noChangeAspect="1"/>
          </p:cNvGraphicFramePr>
          <p:nvPr>
            <p:extLst>
              <p:ext uri="{D42A27DB-BD31-4B8C-83A1-F6EECF244321}">
                <p14:modId xmlns:p14="http://schemas.microsoft.com/office/powerpoint/2010/main" val="666799343"/>
              </p:ext>
            </p:extLst>
          </p:nvPr>
        </p:nvGraphicFramePr>
        <p:xfrm>
          <a:off x="1012825" y="1978025"/>
          <a:ext cx="5311775" cy="947738"/>
        </p:xfrm>
        <a:graphic>
          <a:graphicData uri="http://schemas.openxmlformats.org/presentationml/2006/ole">
            <mc:AlternateContent xmlns:mc="http://schemas.openxmlformats.org/markup-compatibility/2006">
              <mc:Choice xmlns:v="urn:schemas-microsoft-com:vml" Requires="v">
                <p:oleObj spid="_x0000_s229764" name="Equation" r:id="rId7" imgW="2412720" imgH="431640" progId="Equation.DSMT4">
                  <p:embed/>
                </p:oleObj>
              </mc:Choice>
              <mc:Fallback>
                <p:oleObj name="Equation" r:id="rId7" imgW="2412720" imgH="431640" progId="Equation.DSMT4">
                  <p:embed/>
                  <p:pic>
                    <p:nvPicPr>
                      <p:cNvPr id="0" name=""/>
                      <p:cNvPicPr>
                        <a:picLocks noChangeAspect="1" noChangeArrowheads="1"/>
                      </p:cNvPicPr>
                      <p:nvPr/>
                    </p:nvPicPr>
                    <p:blipFill>
                      <a:blip r:embed="rId8"/>
                      <a:srcRect/>
                      <a:stretch>
                        <a:fillRect/>
                      </a:stretch>
                    </p:blipFill>
                    <p:spPr bwMode="auto">
                      <a:xfrm>
                        <a:off x="1012825" y="1978025"/>
                        <a:ext cx="5311775" cy="9477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69" name="Object 5"/>
          <p:cNvGraphicFramePr>
            <a:graphicFrameLocks noChangeAspect="1"/>
          </p:cNvGraphicFramePr>
          <p:nvPr>
            <p:extLst>
              <p:ext uri="{D42A27DB-BD31-4B8C-83A1-F6EECF244321}">
                <p14:modId xmlns:p14="http://schemas.microsoft.com/office/powerpoint/2010/main" val="2206814068"/>
              </p:ext>
            </p:extLst>
          </p:nvPr>
        </p:nvGraphicFramePr>
        <p:xfrm>
          <a:off x="6167438" y="2503488"/>
          <a:ext cx="2233612" cy="446087"/>
        </p:xfrm>
        <a:graphic>
          <a:graphicData uri="http://schemas.openxmlformats.org/presentationml/2006/ole">
            <mc:AlternateContent xmlns:mc="http://schemas.openxmlformats.org/markup-compatibility/2006">
              <mc:Choice xmlns:v="urn:schemas-microsoft-com:vml" Requires="v">
                <p:oleObj spid="_x0000_s229765" name="Equation" r:id="rId9" imgW="1015920" imgH="203040" progId="Equation.DSMT4">
                  <p:embed/>
                </p:oleObj>
              </mc:Choice>
              <mc:Fallback>
                <p:oleObj name="Equation" r:id="rId9" imgW="1015920" imgH="203040" progId="Equation.DSMT4">
                  <p:embed/>
                  <p:pic>
                    <p:nvPicPr>
                      <p:cNvPr id="0" name=""/>
                      <p:cNvPicPr>
                        <a:picLocks noChangeAspect="1" noChangeArrowheads="1"/>
                      </p:cNvPicPr>
                      <p:nvPr/>
                    </p:nvPicPr>
                    <p:blipFill>
                      <a:blip r:embed="rId10"/>
                      <a:srcRect/>
                      <a:stretch>
                        <a:fillRect/>
                      </a:stretch>
                    </p:blipFill>
                    <p:spPr bwMode="auto">
                      <a:xfrm>
                        <a:off x="6167438" y="2503488"/>
                        <a:ext cx="2233612" cy="4460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70" name="Object 6"/>
          <p:cNvGraphicFramePr>
            <a:graphicFrameLocks noChangeAspect="1"/>
          </p:cNvGraphicFramePr>
          <p:nvPr>
            <p:extLst>
              <p:ext uri="{D42A27DB-BD31-4B8C-83A1-F6EECF244321}">
                <p14:modId xmlns:p14="http://schemas.microsoft.com/office/powerpoint/2010/main" val="1424634275"/>
              </p:ext>
            </p:extLst>
          </p:nvPr>
        </p:nvGraphicFramePr>
        <p:xfrm>
          <a:off x="4845670" y="3270250"/>
          <a:ext cx="3268663" cy="446088"/>
        </p:xfrm>
        <a:graphic>
          <a:graphicData uri="http://schemas.openxmlformats.org/presentationml/2006/ole">
            <mc:AlternateContent xmlns:mc="http://schemas.openxmlformats.org/markup-compatibility/2006">
              <mc:Choice xmlns:v="urn:schemas-microsoft-com:vml" Requires="v">
                <p:oleObj spid="_x0000_s229766" name="Equation" r:id="rId11" imgW="1485720" imgH="203040" progId="Equation.DSMT4">
                  <p:embed/>
                </p:oleObj>
              </mc:Choice>
              <mc:Fallback>
                <p:oleObj name="Equation" r:id="rId11" imgW="1485720" imgH="203040" progId="Equation.DSMT4">
                  <p:embed/>
                  <p:pic>
                    <p:nvPicPr>
                      <p:cNvPr id="0" name=""/>
                      <p:cNvPicPr>
                        <a:picLocks noChangeAspect="1" noChangeArrowheads="1"/>
                      </p:cNvPicPr>
                      <p:nvPr/>
                    </p:nvPicPr>
                    <p:blipFill>
                      <a:blip r:embed="rId12"/>
                      <a:srcRect/>
                      <a:stretch>
                        <a:fillRect/>
                      </a:stretch>
                    </p:blipFill>
                    <p:spPr bwMode="auto">
                      <a:xfrm>
                        <a:off x="4845670" y="3270250"/>
                        <a:ext cx="3268663"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878" name="Object 14"/>
          <p:cNvGraphicFramePr>
            <a:graphicFrameLocks noChangeAspect="1"/>
          </p:cNvGraphicFramePr>
          <p:nvPr>
            <p:extLst>
              <p:ext uri="{D42A27DB-BD31-4B8C-83A1-F6EECF244321}">
                <p14:modId xmlns:p14="http://schemas.microsoft.com/office/powerpoint/2010/main" val="4266290031"/>
              </p:ext>
            </p:extLst>
          </p:nvPr>
        </p:nvGraphicFramePr>
        <p:xfrm>
          <a:off x="7228656" y="4842668"/>
          <a:ext cx="1447800" cy="890588"/>
        </p:xfrm>
        <a:graphic>
          <a:graphicData uri="http://schemas.openxmlformats.org/presentationml/2006/ole">
            <mc:AlternateContent xmlns:mc="http://schemas.openxmlformats.org/markup-compatibility/2006">
              <mc:Choice xmlns:v="urn:schemas-microsoft-com:vml" Requires="v">
                <p:oleObj spid="_x0000_s229767" name="Equation" r:id="rId13" imgW="660240" imgH="406080" progId="Equation.DSMT4">
                  <p:embed/>
                </p:oleObj>
              </mc:Choice>
              <mc:Fallback>
                <p:oleObj name="Equation" r:id="rId13" imgW="660240" imgH="4060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28656" y="4842668"/>
                        <a:ext cx="1447800" cy="890588"/>
                      </a:xfrm>
                      <a:prstGeom prst="rect">
                        <a:avLst/>
                      </a:prstGeom>
                      <a:solidFill>
                        <a:srgbClr val="C00000"/>
                      </a:solidFill>
                      <a:effectLst/>
                      <a:extLst/>
                    </p:spPr>
                  </p:pic>
                </p:oleObj>
              </mc:Fallback>
            </mc:AlternateContent>
          </a:graphicData>
        </a:graphic>
      </p:graphicFrame>
      <p:sp>
        <p:nvSpPr>
          <p:cNvPr id="164880" name="Rectangle 16"/>
          <p:cNvSpPr>
            <a:spLocks noChangeArrowheads="1"/>
          </p:cNvSpPr>
          <p:nvPr/>
        </p:nvSpPr>
        <p:spPr bwMode="auto">
          <a:xfrm>
            <a:off x="3779838" y="4149726"/>
            <a:ext cx="4968875" cy="1754188"/>
          </a:xfrm>
          <a:prstGeom prst="rect">
            <a:avLst/>
          </a:prstGeom>
          <a:noFill/>
          <a:ln w="9525">
            <a:noFill/>
            <a:miter lim="800000"/>
            <a:headEnd/>
            <a:tailEnd/>
          </a:ln>
          <a:effectLst/>
        </p:spPr>
        <p:txBody>
          <a:bodyPr wrap="square">
            <a:spAutoFit/>
          </a:bodyPr>
          <a:lstStyle/>
          <a:p>
            <a:pPr>
              <a:lnSpc>
                <a:spcPct val="150000"/>
              </a:lnSpc>
            </a:pPr>
            <a:r>
              <a:rPr lang="zh-CN" altLang="en-US" sz="2400" b="1" dirty="0" smtClean="0">
                <a:latin typeface="+mj-ea"/>
                <a:ea typeface="+mj-ea"/>
              </a:rPr>
              <a:t>如图为二进制对称信道的情况，可知，输入呈等概率分布：</a:t>
            </a:r>
            <a:r>
              <a:rPr lang="zh-CN" altLang="en-US" sz="2400" b="1" dirty="0" smtClean="0">
                <a:solidFill>
                  <a:srgbClr val="FF0000"/>
                </a:solidFill>
                <a:latin typeface="+mj-ea"/>
                <a:ea typeface="+mj-ea"/>
              </a:rPr>
              <a:t>             </a:t>
            </a:r>
            <a:r>
              <a:rPr lang="zh-CN" altLang="en-US" sz="2400" b="1" dirty="0" smtClean="0">
                <a:latin typeface="+mj-ea"/>
                <a:ea typeface="+mj-ea"/>
              </a:rPr>
              <a:t>   时，平均互信息量最大</a:t>
            </a:r>
            <a:r>
              <a:rPr lang="zh-CN" sz="2400" b="1" dirty="0" smtClean="0">
                <a:latin typeface="+mj-ea"/>
                <a:ea typeface="+mj-ea"/>
              </a:rPr>
              <a:t>。</a:t>
            </a:r>
            <a:endParaRPr lang="zh-CN" sz="2400" b="1" dirty="0">
              <a:latin typeface="+mj-ea"/>
              <a:ea typeface="+mj-ea"/>
            </a:endParaRPr>
          </a:p>
        </p:txBody>
      </p:sp>
      <p:graphicFrame>
        <p:nvGraphicFramePr>
          <p:cNvPr id="164888" name="Object 24"/>
          <p:cNvGraphicFramePr>
            <a:graphicFrameLocks noChangeAspect="1"/>
          </p:cNvGraphicFramePr>
          <p:nvPr>
            <p:extLst>
              <p:ext uri="{D42A27DB-BD31-4B8C-83A1-F6EECF244321}">
                <p14:modId xmlns:p14="http://schemas.microsoft.com/office/powerpoint/2010/main" val="3042608467"/>
              </p:ext>
            </p:extLst>
          </p:nvPr>
        </p:nvGraphicFramePr>
        <p:xfrm>
          <a:off x="1043608" y="3286125"/>
          <a:ext cx="3908425" cy="446088"/>
        </p:xfrm>
        <a:graphic>
          <a:graphicData uri="http://schemas.openxmlformats.org/presentationml/2006/ole">
            <mc:AlternateContent xmlns:mc="http://schemas.openxmlformats.org/markup-compatibility/2006">
              <mc:Choice xmlns:v="urn:schemas-microsoft-com:vml" Requires="v">
                <p:oleObj spid="_x0000_s229768" name="Equation" r:id="rId15" imgW="1777680" imgH="203040" progId="Equation.DSMT4">
                  <p:embed/>
                </p:oleObj>
              </mc:Choice>
              <mc:Fallback>
                <p:oleObj name="Equation" r:id="rId15" imgW="1777680" imgH="203040" progId="Equation.DSMT4">
                  <p:embed/>
                  <p:pic>
                    <p:nvPicPr>
                      <p:cNvPr id="0" name=""/>
                      <p:cNvPicPr>
                        <a:picLocks noChangeAspect="1" noChangeArrowheads="1"/>
                      </p:cNvPicPr>
                      <p:nvPr/>
                    </p:nvPicPr>
                    <p:blipFill>
                      <a:blip r:embed="rId16"/>
                      <a:srcRect/>
                      <a:stretch>
                        <a:fillRect/>
                      </a:stretch>
                    </p:blipFill>
                    <p:spPr bwMode="auto">
                      <a:xfrm>
                        <a:off x="1043608" y="3286125"/>
                        <a:ext cx="3908425" cy="4460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6847" name="Object 15"/>
          <p:cNvGraphicFramePr>
            <a:graphicFrameLocks noChangeAspect="1"/>
          </p:cNvGraphicFramePr>
          <p:nvPr>
            <p:extLst>
              <p:ext uri="{D42A27DB-BD31-4B8C-83A1-F6EECF244321}">
                <p14:modId xmlns:p14="http://schemas.microsoft.com/office/powerpoint/2010/main" val="1413130494"/>
              </p:ext>
            </p:extLst>
          </p:nvPr>
        </p:nvGraphicFramePr>
        <p:xfrm>
          <a:off x="899592" y="3861048"/>
          <a:ext cx="2690484" cy="2996952"/>
        </p:xfrm>
        <a:graphic>
          <a:graphicData uri="http://schemas.openxmlformats.org/presentationml/2006/ole">
            <mc:AlternateContent xmlns:mc="http://schemas.openxmlformats.org/markup-compatibility/2006">
              <mc:Choice xmlns:v="urn:schemas-microsoft-com:vml" Requires="v">
                <p:oleObj spid="_x0000_s229769" name="Visio" r:id="rId17" imgW="2844907" imgH="3169020" progId="Visio.Drawing.11">
                  <p:embed/>
                </p:oleObj>
              </mc:Choice>
              <mc:Fallback>
                <p:oleObj name="Visio" r:id="rId17" imgW="2844907" imgH="3169020" progId="Visio.Drawing.11">
                  <p:embed/>
                  <p:pic>
                    <p:nvPicPr>
                      <p:cNvPr id="0" name=""/>
                      <p:cNvPicPr>
                        <a:picLocks noChangeAspect="1" noChangeArrowheads="1"/>
                      </p:cNvPicPr>
                      <p:nvPr/>
                    </p:nvPicPr>
                    <p:blipFill>
                      <a:blip r:embed="rId18"/>
                      <a:srcRect/>
                      <a:stretch>
                        <a:fillRect/>
                      </a:stretch>
                    </p:blipFill>
                    <p:spPr bwMode="auto">
                      <a:xfrm>
                        <a:off x="899592" y="3861048"/>
                        <a:ext cx="2690484" cy="2996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E31375A4-56A4-47D6-9801-1991572033F7}" type="slidenum">
              <a:rPr lang="en-US" smtClean="0"/>
              <a:pPr/>
              <a:t>152</a:t>
            </a:fld>
            <a:endParaRPr lang="en-US"/>
          </a:p>
        </p:txBody>
      </p:sp>
    </p:spTree>
    <p:extLst>
      <p:ext uri="{BB962C8B-B14F-4D97-AF65-F5344CB8AC3E}">
        <p14:creationId xmlns:p14="http://schemas.microsoft.com/office/powerpoint/2010/main" val="37133260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wipe(left)">
                                      <p:cBhvr>
                                        <p:cTn id="7" dur="1000"/>
                                        <p:tgtEl>
                                          <p:spTgt spid="1648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4869"/>
                                        </p:tgtEl>
                                        <p:attrNameLst>
                                          <p:attrName>style.visibility</p:attrName>
                                        </p:attrNameLst>
                                      </p:cBhvr>
                                      <p:to>
                                        <p:strVal val="visible"/>
                                      </p:to>
                                    </p:set>
                                    <p:animEffect transition="in" filter="wipe(left)">
                                      <p:cBhvr>
                                        <p:cTn id="12" dur="1000"/>
                                        <p:tgtEl>
                                          <p:spTgt spid="16486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4870"/>
                                        </p:tgtEl>
                                        <p:attrNameLst>
                                          <p:attrName>style.visibility</p:attrName>
                                        </p:attrNameLst>
                                      </p:cBhvr>
                                      <p:to>
                                        <p:strVal val="visible"/>
                                      </p:to>
                                    </p:set>
                                    <p:animEffect transition="in" filter="wipe(left)">
                                      <p:cBhvr>
                                        <p:cTn id="17" dur="1000"/>
                                        <p:tgtEl>
                                          <p:spTgt spid="164870"/>
                                        </p:tgtEl>
                                      </p:cBhvr>
                                    </p:animEffect>
                                  </p:childTnLst>
                                </p:cTn>
                              </p:par>
                              <p:par>
                                <p:cTn id="18" presetID="1" presetClass="entr" presetSubtype="0" fill="hold" nodeType="withEffect">
                                  <p:stCondLst>
                                    <p:cond delay="0"/>
                                  </p:stCondLst>
                                  <p:childTnLst>
                                    <p:set>
                                      <p:cBhvr>
                                        <p:cTn id="19" dur="1" fill="hold">
                                          <p:stCondLst>
                                            <p:cond delay="0"/>
                                          </p:stCondLst>
                                        </p:cTn>
                                        <p:tgtEl>
                                          <p:spTgt spid="16488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768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4878"/>
                                        </p:tgtEl>
                                        <p:attrNameLst>
                                          <p:attrName>style.visibility</p:attrName>
                                        </p:attrNameLst>
                                      </p:cBhvr>
                                      <p:to>
                                        <p:strVal val="visible"/>
                                      </p:to>
                                    </p:set>
                                    <p:animEffect transition="in" filter="fade">
                                      <p:cBhvr>
                                        <p:cTn id="26" dur="500"/>
                                        <p:tgtEl>
                                          <p:spTgt spid="16487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4880"/>
                                        </p:tgtEl>
                                        <p:attrNameLst>
                                          <p:attrName>style.visibility</p:attrName>
                                        </p:attrNameLst>
                                      </p:cBhvr>
                                      <p:to>
                                        <p:strVal val="visible"/>
                                      </p:to>
                                    </p:set>
                                    <p:animEffect transition="in" filter="fade">
                                      <p:cBhvr>
                                        <p:cTn id="29" dur="500"/>
                                        <p:tgtEl>
                                          <p:spTgt spid="164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5"/>
          <p:cNvSpPr>
            <a:spLocks noGrp="1" noChangeArrowheads="1"/>
          </p:cNvSpPr>
          <p:nvPr>
            <p:ph type="title"/>
          </p:nvPr>
        </p:nvSpPr>
        <p:spPr/>
        <p:txBody>
          <a:bodyPr/>
          <a:lstStyle/>
          <a:p>
            <a:r>
              <a:rPr lang="zh-CN" altLang="en-US" dirty="0" smtClean="0"/>
              <a:t>单符号离散信源的数学模型</a:t>
            </a:r>
          </a:p>
        </p:txBody>
      </p:sp>
      <p:sp>
        <p:nvSpPr>
          <p:cNvPr id="14" name="内容占位符 13"/>
          <p:cNvSpPr>
            <a:spLocks noGrp="1"/>
          </p:cNvSpPr>
          <p:nvPr>
            <p:ph idx="1"/>
          </p:nvPr>
        </p:nvSpPr>
        <p:spPr>
          <a:xfrm>
            <a:off x="539552" y="1124744"/>
            <a:ext cx="8064896" cy="5040560"/>
          </a:xfrm>
        </p:spPr>
        <p:txBody>
          <a:bodyPr>
            <a:normAutofit/>
          </a:bodyPr>
          <a:lstStyle/>
          <a:p>
            <a:pPr>
              <a:lnSpc>
                <a:spcPct val="150000"/>
              </a:lnSpc>
            </a:pPr>
            <a:r>
              <a:rPr lang="zh-CN" altLang="en-US" dirty="0" smtClean="0"/>
              <a:t>设：单符号信源</a:t>
            </a:r>
            <a:r>
              <a:rPr lang="en-US" altLang="zh-CN" dirty="0" smtClean="0"/>
              <a:t>X</a:t>
            </a:r>
            <a:r>
              <a:rPr lang="zh-CN" altLang="en-US" dirty="0" smtClean="0"/>
              <a:t>，取值于符号集</a:t>
            </a:r>
            <a:endParaRPr lang="en-US" altLang="zh-CN" dirty="0" smtClean="0"/>
          </a:p>
          <a:p>
            <a:pPr>
              <a:lnSpc>
                <a:spcPct val="150000"/>
              </a:lnSpc>
            </a:pPr>
            <a:endParaRPr lang="en-US" altLang="zh-CN" sz="1800" dirty="0" smtClean="0"/>
          </a:p>
          <a:p>
            <a:pPr lvl="1">
              <a:lnSpc>
                <a:spcPct val="150000"/>
              </a:lnSpc>
            </a:pPr>
            <a:r>
              <a:rPr lang="zh-CN" altLang="en-US" dirty="0" smtClean="0"/>
              <a:t>其中，</a:t>
            </a:r>
            <a:r>
              <a:rPr lang="en-US" altLang="zh-CN" dirty="0" smtClean="0"/>
              <a:t>X </a:t>
            </a:r>
            <a:r>
              <a:rPr lang="zh-CN" altLang="en-US" dirty="0" smtClean="0"/>
              <a:t>表示随机变量，代表信源</a:t>
            </a:r>
            <a:endParaRPr lang="en-US" altLang="zh-CN" dirty="0" smtClean="0"/>
          </a:p>
          <a:p>
            <a:pPr lvl="1">
              <a:lnSpc>
                <a:spcPct val="150000"/>
              </a:lnSpc>
            </a:pPr>
            <a:r>
              <a:rPr lang="en-US" altLang="zh-CN" dirty="0" smtClean="0"/>
              <a:t>      	  </a:t>
            </a:r>
            <a:r>
              <a:rPr lang="zh-CN" altLang="en-US" dirty="0" smtClean="0"/>
              <a:t>表示信源的某个元素或信源发出的某个符号</a:t>
            </a:r>
            <a:r>
              <a:rPr lang="en-US" altLang="zh-CN" dirty="0" smtClean="0"/>
              <a:t> </a:t>
            </a:r>
            <a:endParaRPr lang="zh-CN" altLang="en-US" dirty="0" smtClean="0"/>
          </a:p>
          <a:p>
            <a:pPr lvl="1">
              <a:lnSpc>
                <a:spcPct val="150000"/>
              </a:lnSpc>
            </a:pPr>
            <a:r>
              <a:rPr lang="zh-CN" altLang="en-US" dirty="0" smtClean="0"/>
              <a:t>每个符号发生的概率为             ，消息符号互不相关，且满足：</a:t>
            </a:r>
            <a:endParaRPr lang="en-US" altLang="zh-CN" dirty="0" smtClean="0"/>
          </a:p>
          <a:p>
            <a:pPr lvl="1">
              <a:lnSpc>
                <a:spcPct val="150000"/>
              </a:lnSpc>
            </a:pPr>
            <a:endParaRPr lang="en-US" altLang="zh-CN" dirty="0" smtClean="0"/>
          </a:p>
          <a:p>
            <a:pPr lvl="1">
              <a:lnSpc>
                <a:spcPct val="150000"/>
              </a:lnSpc>
            </a:pPr>
            <a:r>
              <a:rPr lang="zh-CN" altLang="en-US" dirty="0" smtClean="0"/>
              <a:t>用概率场来描述</a:t>
            </a:r>
            <a:r>
              <a:rPr lang="en-US" altLang="zh-CN" dirty="0" smtClean="0"/>
              <a:t>    </a:t>
            </a:r>
            <a:endParaRPr lang="zh-CN" altLang="en-US" dirty="0" smtClean="0"/>
          </a:p>
        </p:txBody>
      </p:sp>
      <p:sp>
        <p:nvSpPr>
          <p:cNvPr id="7" name="灯片编号占位符 5"/>
          <p:cNvSpPr>
            <a:spLocks noGrp="1"/>
          </p:cNvSpPr>
          <p:nvPr>
            <p:ph type="sldNum" sz="quarter" idx="12"/>
          </p:nvPr>
        </p:nvSpPr>
        <p:spPr/>
        <p:txBody>
          <a:bodyPr/>
          <a:lstStyle/>
          <a:p>
            <a:fld id="{2AED3C51-7025-40EA-81A0-B11840310252}" type="slidenum">
              <a:rPr lang="en-US" altLang="zh-CN" smtClean="0"/>
              <a:pPr/>
              <a:t>16</a:t>
            </a:fld>
            <a:endParaRPr lang="en-US" altLang="zh-CN"/>
          </a:p>
        </p:txBody>
      </p:sp>
      <p:graphicFrame>
        <p:nvGraphicFramePr>
          <p:cNvPr id="2050" name="Object 4"/>
          <p:cNvGraphicFramePr>
            <a:graphicFrameLocks noChangeAspect="1"/>
          </p:cNvGraphicFramePr>
          <p:nvPr>
            <p:extLst>
              <p:ext uri="{D42A27DB-BD31-4B8C-83A1-F6EECF244321}">
                <p14:modId xmlns:p14="http://schemas.microsoft.com/office/powerpoint/2010/main" val="3434335277"/>
              </p:ext>
            </p:extLst>
          </p:nvPr>
        </p:nvGraphicFramePr>
        <p:xfrm>
          <a:off x="1763688" y="1844824"/>
          <a:ext cx="4689475" cy="488950"/>
        </p:xfrm>
        <a:graphic>
          <a:graphicData uri="http://schemas.openxmlformats.org/presentationml/2006/ole">
            <mc:AlternateContent xmlns:mc="http://schemas.openxmlformats.org/markup-compatibility/2006">
              <mc:Choice xmlns:v="urn:schemas-microsoft-com:vml" Requires="v">
                <p:oleObj spid="_x0000_s106379" name="Equation" r:id="rId4" imgW="2311200" imgH="228600" progId="Equation.DSMT4">
                  <p:embed/>
                </p:oleObj>
              </mc:Choice>
              <mc:Fallback>
                <p:oleObj name="Equation" r:id="rId4" imgW="2311200" imgH="228600" progId="Equation.DSMT4">
                  <p:embed/>
                  <p:pic>
                    <p:nvPicPr>
                      <p:cNvPr id="0" name="Object 4"/>
                      <p:cNvPicPr>
                        <a:picLocks noChangeAspect="1" noChangeArrowheads="1"/>
                      </p:cNvPicPr>
                      <p:nvPr/>
                    </p:nvPicPr>
                    <p:blipFill>
                      <a:blip r:embed="rId5"/>
                      <a:srcRect/>
                      <a:stretch>
                        <a:fillRect/>
                      </a:stretch>
                    </p:blipFill>
                    <p:spPr bwMode="auto">
                      <a:xfrm>
                        <a:off x="1763688" y="1844824"/>
                        <a:ext cx="4689475"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对象 7"/>
          <p:cNvGraphicFramePr>
            <a:graphicFrameLocks noChangeAspect="1"/>
          </p:cNvGraphicFramePr>
          <p:nvPr>
            <p:extLst>
              <p:ext uri="{D42A27DB-BD31-4B8C-83A1-F6EECF244321}">
                <p14:modId xmlns:p14="http://schemas.microsoft.com/office/powerpoint/2010/main" val="173008148"/>
              </p:ext>
            </p:extLst>
          </p:nvPr>
        </p:nvGraphicFramePr>
        <p:xfrm>
          <a:off x="1907704" y="3933056"/>
          <a:ext cx="4740275" cy="922338"/>
        </p:xfrm>
        <a:graphic>
          <a:graphicData uri="http://schemas.openxmlformats.org/presentationml/2006/ole">
            <mc:AlternateContent xmlns:mc="http://schemas.openxmlformats.org/markup-compatibility/2006">
              <mc:Choice xmlns:v="urn:schemas-microsoft-com:vml" Requires="v">
                <p:oleObj spid="_x0000_s106380" name="Equation" r:id="rId6" imgW="2336760" imgH="431640" progId="Equation.DSMT4">
                  <p:embed/>
                </p:oleObj>
              </mc:Choice>
              <mc:Fallback>
                <p:oleObj name="Equation" r:id="rId6" imgW="2336760" imgH="431640" progId="Equation.DSMT4">
                  <p:embed/>
                  <p:pic>
                    <p:nvPicPr>
                      <p:cNvPr id="0" name="对象 7"/>
                      <p:cNvPicPr>
                        <a:picLocks noChangeAspect="1" noChangeArrowheads="1"/>
                      </p:cNvPicPr>
                      <p:nvPr/>
                    </p:nvPicPr>
                    <p:blipFill>
                      <a:blip r:embed="rId7"/>
                      <a:srcRect/>
                      <a:stretch>
                        <a:fillRect/>
                      </a:stretch>
                    </p:blipFill>
                    <p:spPr bwMode="auto">
                      <a:xfrm>
                        <a:off x="1907704" y="3933056"/>
                        <a:ext cx="4740275"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对象 8"/>
          <p:cNvGraphicFramePr>
            <a:graphicFrameLocks noChangeAspect="1"/>
          </p:cNvGraphicFramePr>
          <p:nvPr>
            <p:extLst>
              <p:ext uri="{D42A27DB-BD31-4B8C-83A1-F6EECF244321}">
                <p14:modId xmlns:p14="http://schemas.microsoft.com/office/powerpoint/2010/main" val="2705261481"/>
              </p:ext>
            </p:extLst>
          </p:nvPr>
        </p:nvGraphicFramePr>
        <p:xfrm>
          <a:off x="1043608" y="3068960"/>
          <a:ext cx="1365250" cy="490538"/>
        </p:xfrm>
        <a:graphic>
          <a:graphicData uri="http://schemas.openxmlformats.org/presentationml/2006/ole">
            <mc:AlternateContent xmlns:mc="http://schemas.openxmlformats.org/markup-compatibility/2006">
              <mc:Choice xmlns:v="urn:schemas-microsoft-com:vml" Requires="v">
                <p:oleObj spid="_x0000_s106381" name="Equation" r:id="rId8" imgW="672840" imgH="228600" progId="Equation.DSMT4">
                  <p:embed/>
                </p:oleObj>
              </mc:Choice>
              <mc:Fallback>
                <p:oleObj name="Equation" r:id="rId8" imgW="672840" imgH="228600" progId="Equation.DSMT4">
                  <p:embed/>
                  <p:pic>
                    <p:nvPicPr>
                      <p:cNvPr id="0" name="对象 8"/>
                      <p:cNvPicPr>
                        <a:picLocks noChangeAspect="1" noChangeArrowheads="1"/>
                      </p:cNvPicPr>
                      <p:nvPr/>
                    </p:nvPicPr>
                    <p:blipFill>
                      <a:blip r:embed="rId9"/>
                      <a:srcRect/>
                      <a:stretch>
                        <a:fillRect/>
                      </a:stretch>
                    </p:blipFill>
                    <p:spPr bwMode="auto">
                      <a:xfrm>
                        <a:off x="1043608" y="3068960"/>
                        <a:ext cx="136525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3" name="对象 9"/>
          <p:cNvGraphicFramePr>
            <a:graphicFrameLocks noChangeAspect="1"/>
          </p:cNvGraphicFramePr>
          <p:nvPr>
            <p:extLst>
              <p:ext uri="{D42A27DB-BD31-4B8C-83A1-F6EECF244321}">
                <p14:modId xmlns:p14="http://schemas.microsoft.com/office/powerpoint/2010/main" val="1392031237"/>
              </p:ext>
            </p:extLst>
          </p:nvPr>
        </p:nvGraphicFramePr>
        <p:xfrm>
          <a:off x="2411760" y="5445224"/>
          <a:ext cx="4274790" cy="989535"/>
        </p:xfrm>
        <a:graphic>
          <a:graphicData uri="http://schemas.openxmlformats.org/presentationml/2006/ole">
            <mc:AlternateContent xmlns:mc="http://schemas.openxmlformats.org/markup-compatibility/2006">
              <mc:Choice xmlns:v="urn:schemas-microsoft-com:vml" Requires="v">
                <p:oleObj spid="_x0000_s106382" name="Equation" r:id="rId10" imgW="2197080" imgH="482400" progId="Equation.DSMT4">
                  <p:embed/>
                </p:oleObj>
              </mc:Choice>
              <mc:Fallback>
                <p:oleObj name="Equation" r:id="rId10" imgW="2197080" imgH="482400" progId="Equation.DSMT4">
                  <p:embed/>
                  <p:pic>
                    <p:nvPicPr>
                      <p:cNvPr id="0" name="对象 9"/>
                      <p:cNvPicPr>
                        <a:picLocks noChangeAspect="1" noChangeArrowheads="1"/>
                      </p:cNvPicPr>
                      <p:nvPr/>
                    </p:nvPicPr>
                    <p:blipFill>
                      <a:blip r:embed="rId11"/>
                      <a:srcRect/>
                      <a:stretch>
                        <a:fillRect/>
                      </a:stretch>
                    </p:blipFill>
                    <p:spPr bwMode="auto">
                      <a:xfrm>
                        <a:off x="2411760" y="5445224"/>
                        <a:ext cx="4274790" cy="989535"/>
                      </a:xfrm>
                      <a:prstGeom prst="rect">
                        <a:avLst/>
                      </a:prstGeom>
                      <a:noFill/>
                      <a:ln w="38100">
                        <a:solidFill>
                          <a:srgbClr val="FF0000"/>
                        </a:solidFill>
                      </a:ln>
                      <a:effectLst/>
                    </p:spPr>
                  </p:pic>
                </p:oleObj>
              </mc:Fallback>
            </mc:AlternateContent>
          </a:graphicData>
        </a:graphic>
      </p:graphicFrame>
      <p:graphicFrame>
        <p:nvGraphicFramePr>
          <p:cNvPr id="105478" name="对象 7"/>
          <p:cNvGraphicFramePr>
            <a:graphicFrameLocks noChangeAspect="1"/>
          </p:cNvGraphicFramePr>
          <p:nvPr>
            <p:extLst>
              <p:ext uri="{D42A27DB-BD31-4B8C-83A1-F6EECF244321}">
                <p14:modId xmlns:p14="http://schemas.microsoft.com/office/powerpoint/2010/main" val="2653497020"/>
              </p:ext>
            </p:extLst>
          </p:nvPr>
        </p:nvGraphicFramePr>
        <p:xfrm>
          <a:off x="3779912" y="3645024"/>
          <a:ext cx="1004888" cy="488950"/>
        </p:xfrm>
        <a:graphic>
          <a:graphicData uri="http://schemas.openxmlformats.org/presentationml/2006/ole">
            <mc:AlternateContent xmlns:mc="http://schemas.openxmlformats.org/markup-compatibility/2006">
              <mc:Choice xmlns:v="urn:schemas-microsoft-com:vml" Requires="v">
                <p:oleObj spid="_x0000_s106383" name="Equation" r:id="rId12" imgW="495000" imgH="228600" progId="Equation.DSMT4">
                  <p:embed/>
                </p:oleObj>
              </mc:Choice>
              <mc:Fallback>
                <p:oleObj name="Equation" r:id="rId12" imgW="495000" imgH="228600" progId="Equation.DSMT4">
                  <p:embed/>
                  <p:pic>
                    <p:nvPicPr>
                      <p:cNvPr id="0" name="Picture 6"/>
                      <p:cNvPicPr>
                        <a:picLocks noChangeAspect="1" noChangeArrowheads="1"/>
                      </p:cNvPicPr>
                      <p:nvPr/>
                    </p:nvPicPr>
                    <p:blipFill>
                      <a:blip r:embed="rId13"/>
                      <a:srcRect/>
                      <a:stretch>
                        <a:fillRect/>
                      </a:stretch>
                    </p:blipFill>
                    <p:spPr bwMode="auto">
                      <a:xfrm>
                        <a:off x="3779912" y="3645024"/>
                        <a:ext cx="1004888"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fade">
                                      <p:cBhvr>
                                        <p:cTn id="7" dur="500"/>
                                        <p:tgtEl>
                                          <p:spTgt spid="1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fade">
                                      <p:cBhvr>
                                        <p:cTn id="10" dur="500"/>
                                        <p:tgtEl>
                                          <p:spTgt spid="2051"/>
                                        </p:tgtEl>
                                      </p:cBhvr>
                                    </p:animEffect>
                                  </p:childTnLst>
                                </p:cTn>
                              </p:par>
                              <p:par>
                                <p:cTn id="11" presetID="10" presetClass="entr" presetSubtype="0" fill="hold" nodeType="withEffect">
                                  <p:stCondLst>
                                    <p:cond delay="0"/>
                                  </p:stCondLst>
                                  <p:childTnLst>
                                    <p:set>
                                      <p:cBhvr>
                                        <p:cTn id="12" dur="1" fill="hold">
                                          <p:stCondLst>
                                            <p:cond delay="0"/>
                                          </p:stCondLst>
                                        </p:cTn>
                                        <p:tgtEl>
                                          <p:spTgt spid="105478"/>
                                        </p:tgtEl>
                                        <p:attrNameLst>
                                          <p:attrName>style.visibility</p:attrName>
                                        </p:attrNameLst>
                                      </p:cBhvr>
                                      <p:to>
                                        <p:strVal val="visible"/>
                                      </p:to>
                                    </p:set>
                                    <p:animEffect transition="in" filter="fade">
                                      <p:cBhvr>
                                        <p:cTn id="13" dur="500"/>
                                        <p:tgtEl>
                                          <p:spTgt spid="1054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xEl>
                                              <p:pRg st="6" end="6"/>
                                            </p:txEl>
                                          </p:spTgt>
                                        </p:tgtEl>
                                        <p:attrNameLst>
                                          <p:attrName>style.visibility</p:attrName>
                                        </p:attrNameLst>
                                      </p:cBhvr>
                                      <p:to>
                                        <p:strVal val="visible"/>
                                      </p:to>
                                    </p:set>
                                    <p:animEffect transition="in" filter="fade">
                                      <p:cBhvr>
                                        <p:cTn id="18" dur="500"/>
                                        <p:tgtEl>
                                          <p:spTgt spid="14">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053"/>
                                        </p:tgtEl>
                                        <p:attrNameLst>
                                          <p:attrName>style.visibility</p:attrName>
                                        </p:attrNameLst>
                                      </p:cBhvr>
                                      <p:to>
                                        <p:strVal val="visible"/>
                                      </p:to>
                                    </p:set>
                                    <p:animEffect transition="in" filter="fade">
                                      <p:cBhvr>
                                        <p:cTn id="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dirty="0" smtClean="0"/>
              <a:t>信息的度量与信源熵</a:t>
            </a:r>
            <a:r>
              <a:rPr lang="zh-CN" altLang="en-US" dirty="0">
                <a:solidFill>
                  <a:srgbClr val="0000FF"/>
                </a:solidFill>
              </a:rPr>
              <a:t>（单符号离散信源</a:t>
            </a:r>
            <a:r>
              <a:rPr lang="zh-CN" altLang="en-US" dirty="0" smtClean="0">
                <a:solidFill>
                  <a:srgbClr val="0000FF"/>
                </a:solidFill>
              </a:rPr>
              <a:t>）</a:t>
            </a:r>
            <a:endParaRPr lang="zh-CN" altLang="en-US" dirty="0">
              <a:solidFill>
                <a:srgbClr val="0000FF"/>
              </a:solidFill>
            </a:endParaRPr>
          </a:p>
        </p:txBody>
      </p:sp>
      <p:sp>
        <p:nvSpPr>
          <p:cNvPr id="7" name="内容占位符 6"/>
          <p:cNvSpPr>
            <a:spLocks noGrp="1"/>
          </p:cNvSpPr>
          <p:nvPr>
            <p:ph idx="1"/>
          </p:nvPr>
        </p:nvSpPr>
        <p:spPr/>
        <p:txBody>
          <a:bodyPr/>
          <a:lstStyle/>
          <a:p>
            <a:r>
              <a:rPr lang="en-US" altLang="zh-CN" dirty="0" smtClean="0">
                <a:solidFill>
                  <a:srgbClr val="FF0000"/>
                </a:solidFill>
              </a:rPr>
              <a:t>2.1.1 </a:t>
            </a:r>
            <a:r>
              <a:rPr lang="zh-CN" altLang="en-US" dirty="0" smtClean="0">
                <a:solidFill>
                  <a:srgbClr val="FF0000"/>
                </a:solidFill>
              </a:rPr>
              <a:t>自信息量</a:t>
            </a:r>
            <a:endParaRPr lang="en-US" altLang="zh-CN" dirty="0" smtClean="0">
              <a:solidFill>
                <a:srgbClr val="FF0000"/>
              </a:solidFill>
            </a:endParaRPr>
          </a:p>
          <a:p>
            <a:pPr lvl="1"/>
            <a:r>
              <a:rPr lang="zh-CN" altLang="en-US" dirty="0" smtClean="0"/>
              <a:t>自信息量的定义与性质</a:t>
            </a:r>
            <a:endParaRPr lang="en-US" altLang="zh-CN" dirty="0" smtClean="0"/>
          </a:p>
          <a:p>
            <a:pPr lvl="1"/>
            <a:r>
              <a:rPr lang="zh-CN" altLang="zh-CN" dirty="0" smtClean="0"/>
              <a:t>联合自信息量</a:t>
            </a:r>
            <a:endParaRPr lang="en-US" altLang="zh-CN" dirty="0" smtClean="0"/>
          </a:p>
          <a:p>
            <a:pPr lvl="1"/>
            <a:r>
              <a:rPr lang="zh-CN" altLang="zh-CN" dirty="0" smtClean="0"/>
              <a:t>条件自信息量</a:t>
            </a:r>
          </a:p>
          <a:p>
            <a:pPr lvl="1"/>
            <a:r>
              <a:rPr lang="zh-CN" altLang="zh-CN" dirty="0" smtClean="0"/>
              <a:t>几种自信息量间的关系</a:t>
            </a:r>
            <a:endParaRPr lang="en-US" altLang="zh-CN" dirty="0" smtClean="0"/>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17</a:t>
            </a:fld>
            <a:endParaRPr lang="en-US"/>
          </a:p>
        </p:txBody>
      </p:sp>
    </p:spTree>
    <p:extLst>
      <p:ext uri="{BB962C8B-B14F-4D97-AF65-F5344CB8AC3E}">
        <p14:creationId xmlns:p14="http://schemas.microsoft.com/office/powerpoint/2010/main" val="3962914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rgbClr val="FF0000"/>
                </a:solidFill>
              </a:rPr>
              <a:t>2.1.1 </a:t>
            </a:r>
            <a:r>
              <a:rPr lang="zh-CN" altLang="en-US" dirty="0" smtClean="0">
                <a:solidFill>
                  <a:srgbClr val="FF0000"/>
                </a:solidFill>
              </a:rPr>
              <a:t>自信息量</a:t>
            </a:r>
            <a:endParaRPr lang="en-US" altLang="zh-CN" dirty="0" smtClean="0">
              <a:solidFill>
                <a:srgbClr val="FF0000"/>
              </a:solidFill>
            </a:endParaRPr>
          </a:p>
          <a:p>
            <a:pPr lvl="1"/>
            <a:r>
              <a:rPr lang="zh-CN" altLang="en-US" dirty="0" smtClean="0">
                <a:solidFill>
                  <a:srgbClr val="FF0000"/>
                </a:solidFill>
              </a:rPr>
              <a:t>自信息量的定义与性质</a:t>
            </a:r>
            <a:endParaRPr lang="en-US" altLang="zh-CN" dirty="0" smtClean="0">
              <a:solidFill>
                <a:srgbClr val="FF0000"/>
              </a:solidFill>
            </a:endParaRPr>
          </a:p>
          <a:p>
            <a:pPr lvl="1"/>
            <a:r>
              <a:rPr lang="zh-CN" altLang="zh-CN" dirty="0" smtClean="0"/>
              <a:t>联合自信息量</a:t>
            </a:r>
            <a:endParaRPr lang="en-US" altLang="zh-CN" dirty="0" smtClean="0"/>
          </a:p>
          <a:p>
            <a:pPr lvl="1"/>
            <a:r>
              <a:rPr lang="zh-CN" altLang="zh-CN" dirty="0" smtClean="0"/>
              <a:t>条件自信息量</a:t>
            </a:r>
          </a:p>
          <a:p>
            <a:pPr lvl="1"/>
            <a:r>
              <a:rPr lang="zh-CN" altLang="zh-CN" dirty="0" smtClean="0"/>
              <a:t>几种自信息量间的关系</a:t>
            </a:r>
            <a:endParaRPr lang="en-US" altLang="zh-CN" dirty="0" smtClean="0"/>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18</a:t>
            </a:fld>
            <a:endParaRPr lang="en-US"/>
          </a:p>
        </p:txBody>
      </p:sp>
    </p:spTree>
    <p:extLst>
      <p:ext uri="{BB962C8B-B14F-4D97-AF65-F5344CB8AC3E}">
        <p14:creationId xmlns:p14="http://schemas.microsoft.com/office/powerpoint/2010/main" val="4121642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问题的引出</a:t>
            </a:r>
            <a:endParaRPr lang="zh-CN" altLang="zh-CN" dirty="0"/>
          </a:p>
        </p:txBody>
      </p:sp>
      <p:sp>
        <p:nvSpPr>
          <p:cNvPr id="4" name="灯片编号占位符 3"/>
          <p:cNvSpPr>
            <a:spLocks noGrp="1"/>
          </p:cNvSpPr>
          <p:nvPr>
            <p:ph type="sldNum" sz="quarter" idx="12"/>
          </p:nvPr>
        </p:nvSpPr>
        <p:spPr/>
        <p:txBody>
          <a:bodyPr/>
          <a:lstStyle/>
          <a:p>
            <a:fld id="{E31375A4-56A4-47D6-9801-1991572033F7}" type="slidenum">
              <a:rPr lang="en-US" smtClean="0"/>
              <a:pPr/>
              <a:t>19</a:t>
            </a:fld>
            <a:endParaRPr lang="en-US"/>
          </a:p>
        </p:txBody>
      </p:sp>
      <p:sp>
        <p:nvSpPr>
          <p:cNvPr id="10" name="内容占位符 2"/>
          <p:cNvSpPr>
            <a:spLocks noGrp="1"/>
          </p:cNvSpPr>
          <p:nvPr>
            <p:ph sz="half" idx="1"/>
          </p:nvPr>
        </p:nvSpPr>
        <p:spPr>
          <a:xfrm>
            <a:off x="611559" y="1124744"/>
            <a:ext cx="4608513" cy="2880320"/>
          </a:xfrm>
        </p:spPr>
        <p:txBody>
          <a:bodyPr>
            <a:noAutofit/>
          </a:bodyPr>
          <a:lstStyle/>
          <a:p>
            <a:r>
              <a:rPr lang="zh-CN" altLang="zh-CN" sz="2800" dirty="0"/>
              <a:t>接到一个电话</a:t>
            </a:r>
            <a:endParaRPr lang="en-US" altLang="zh-CN" sz="2800" dirty="0"/>
          </a:p>
          <a:p>
            <a:r>
              <a:rPr lang="zh-CN" altLang="zh-CN" sz="2800" dirty="0" smtClean="0"/>
              <a:t>看</a:t>
            </a:r>
            <a:r>
              <a:rPr lang="zh-CN" altLang="en-US" sz="2800" dirty="0" smtClean="0"/>
              <a:t>了一段</a:t>
            </a:r>
            <a:r>
              <a:rPr lang="zh-CN" altLang="zh-CN" sz="2800" dirty="0" smtClean="0"/>
              <a:t>电视</a:t>
            </a:r>
            <a:endParaRPr lang="zh-CN" altLang="zh-CN" sz="2800" dirty="0"/>
          </a:p>
          <a:p>
            <a:r>
              <a:rPr lang="zh-CN" altLang="zh-CN" sz="2800" dirty="0" smtClean="0"/>
              <a:t>从</a:t>
            </a:r>
            <a:r>
              <a:rPr lang="zh-CN" altLang="zh-CN" sz="2800" dirty="0"/>
              <a:t>收音机里</a:t>
            </a:r>
            <a:r>
              <a:rPr lang="zh-CN" altLang="zh-CN" sz="2800" dirty="0" smtClean="0"/>
              <a:t>听到天气预报</a:t>
            </a:r>
            <a:endParaRPr lang="en-US" altLang="zh-CN" sz="2800" dirty="0"/>
          </a:p>
          <a:p>
            <a:endParaRPr lang="zh-CN" altLang="en-US" sz="3600" dirty="0"/>
          </a:p>
        </p:txBody>
      </p:sp>
      <p:sp>
        <p:nvSpPr>
          <p:cNvPr id="11" name="矩形 10"/>
          <p:cNvSpPr/>
          <p:nvPr/>
        </p:nvSpPr>
        <p:spPr>
          <a:xfrm>
            <a:off x="5884657" y="1124744"/>
            <a:ext cx="2160240" cy="1308884"/>
          </a:xfrm>
          <a:prstGeom prst="rect">
            <a:avLst/>
          </a:prstGeom>
        </p:spPr>
        <p:txBody>
          <a:bodyPr wrap="square">
            <a:spAutoFit/>
          </a:bodyPr>
          <a:lstStyle/>
          <a:p>
            <a:pPr>
              <a:lnSpc>
                <a:spcPct val="150000"/>
              </a:lnSpc>
            </a:pPr>
            <a:r>
              <a:rPr lang="zh-CN" altLang="zh-CN" sz="2800" b="1" dirty="0">
                <a:solidFill>
                  <a:srgbClr val="0000FF"/>
                </a:solidFill>
                <a:latin typeface="+mj-ea"/>
                <a:ea typeface="+mj-ea"/>
              </a:rPr>
              <a:t>我们收到了</a:t>
            </a:r>
            <a:r>
              <a:rPr lang="zh-CN" altLang="zh-CN" sz="2800" b="1" dirty="0" smtClean="0">
                <a:solidFill>
                  <a:srgbClr val="0000FF"/>
                </a:solidFill>
                <a:latin typeface="+mj-ea"/>
                <a:ea typeface="+mj-ea"/>
              </a:rPr>
              <a:t>“信息”</a:t>
            </a:r>
            <a:endParaRPr lang="zh-CN" altLang="zh-CN" sz="2800" b="1" dirty="0">
              <a:solidFill>
                <a:srgbClr val="0000FF"/>
              </a:solidFill>
              <a:latin typeface="+mj-ea"/>
              <a:ea typeface="+mj-ea"/>
            </a:endParaRPr>
          </a:p>
        </p:txBody>
      </p:sp>
      <p:sp>
        <p:nvSpPr>
          <p:cNvPr id="12" name="右箭头 11"/>
          <p:cNvSpPr/>
          <p:nvPr/>
        </p:nvSpPr>
        <p:spPr>
          <a:xfrm>
            <a:off x="4644008" y="1525143"/>
            <a:ext cx="997680" cy="79208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3" name="内容占位符 3"/>
          <p:cNvSpPr txBox="1">
            <a:spLocks/>
          </p:cNvSpPr>
          <p:nvPr/>
        </p:nvSpPr>
        <p:spPr>
          <a:xfrm>
            <a:off x="1691680" y="3140968"/>
            <a:ext cx="7063504" cy="1375923"/>
          </a:xfrm>
          <a:prstGeom prst="rect">
            <a:avLst/>
          </a:prstGeom>
        </p:spPr>
        <p:txBody>
          <a:bodyPr>
            <a:noAutofit/>
          </a:bodyPr>
          <a:lstStyle>
            <a:lvl1pPr marL="228600" indent="-228600" algn="l" defTabSz="914400" rtl="0" eaLnBrk="1" latinLnBrk="0" hangingPunct="1">
              <a:lnSpc>
                <a:spcPct val="100000"/>
              </a:lnSpc>
              <a:spcBef>
                <a:spcPts val="1800"/>
              </a:spcBef>
              <a:buClr>
                <a:schemeClr val="accent1"/>
              </a:buClr>
              <a:buFont typeface="Arial" pitchFamily="34" charset="0"/>
              <a:buChar char="•"/>
              <a:defRPr sz="24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buNone/>
            </a:pPr>
            <a:r>
              <a:rPr lang="zh-CN" altLang="en-US" sz="2800" dirty="0" smtClean="0">
                <a:solidFill>
                  <a:srgbClr val="0000FF"/>
                </a:solidFill>
              </a:rPr>
              <a:t>问题</a:t>
            </a:r>
            <a:r>
              <a:rPr lang="zh-CN" altLang="en-US" sz="2800" dirty="0"/>
              <a:t>：每次</a:t>
            </a:r>
            <a:r>
              <a:rPr lang="zh-CN" altLang="zh-CN" sz="2800" dirty="0" smtClean="0"/>
              <a:t>得到</a:t>
            </a:r>
            <a:r>
              <a:rPr lang="zh-CN" altLang="zh-CN" sz="2800" dirty="0" smtClean="0">
                <a:solidFill>
                  <a:srgbClr val="FF0000"/>
                </a:solidFill>
              </a:rPr>
              <a:t>多少</a:t>
            </a:r>
            <a:r>
              <a:rPr lang="zh-CN" altLang="zh-CN" sz="2800" dirty="0" smtClean="0"/>
              <a:t>“信息”？</a:t>
            </a:r>
            <a:endParaRPr lang="en-US" altLang="zh-CN" sz="2800" dirty="0" smtClean="0"/>
          </a:p>
          <a:p>
            <a:pPr marL="0" indent="0">
              <a:buNone/>
            </a:pPr>
            <a:r>
              <a:rPr lang="zh-CN" altLang="en-US" sz="2800" dirty="0" smtClean="0"/>
              <a:t>          几条消息中，哪条消息的信息</a:t>
            </a:r>
            <a:r>
              <a:rPr lang="zh-CN" altLang="en-US" sz="2800" dirty="0">
                <a:solidFill>
                  <a:srgbClr val="FF0000"/>
                </a:solidFill>
              </a:rPr>
              <a:t>最</a:t>
            </a:r>
            <a:r>
              <a:rPr lang="zh-CN" altLang="en-US" sz="2800" dirty="0" smtClean="0">
                <a:solidFill>
                  <a:srgbClr val="FF0000"/>
                </a:solidFill>
              </a:rPr>
              <a:t>多</a:t>
            </a:r>
            <a:r>
              <a:rPr lang="zh-CN" altLang="en-US" sz="2800" dirty="0" smtClean="0"/>
              <a:t>？</a:t>
            </a:r>
            <a:endParaRPr lang="en-US" altLang="zh-CN" sz="2800" dirty="0" smtClean="0"/>
          </a:p>
        </p:txBody>
      </p:sp>
      <p:pic>
        <p:nvPicPr>
          <p:cNvPr id="259082" name="Picture 10" descr="http://www.thevancouvermovers.ca/wp-content/uploads/2010/07/Man-With-Question-0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0387" y="3068960"/>
            <a:ext cx="1348994" cy="134899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353054" y="1628800"/>
            <a:ext cx="1098378" cy="584775"/>
          </a:xfrm>
          <a:prstGeom prst="rect">
            <a:avLst/>
          </a:prstGeom>
        </p:spPr>
        <p:txBody>
          <a:bodyPr wrap="none">
            <a:spAutoFit/>
          </a:bodyPr>
          <a:lstStyle/>
          <a:p>
            <a:r>
              <a:rPr lang="en-US" altLang="zh-CN" sz="3200" b="1" dirty="0" smtClean="0">
                <a:latin typeface="+mj-ea"/>
                <a:ea typeface="+mj-ea"/>
              </a:rPr>
              <a:t>… …</a:t>
            </a:r>
            <a:endParaRPr lang="zh-CN" altLang="en-US" sz="3200" b="1" dirty="0">
              <a:latin typeface="+mj-ea"/>
              <a:ea typeface="+mj-ea"/>
            </a:endParaRPr>
          </a:p>
        </p:txBody>
      </p:sp>
      <p:sp>
        <p:nvSpPr>
          <p:cNvPr id="14" name="内容占位符 6"/>
          <p:cNvSpPr txBox="1">
            <a:spLocks/>
          </p:cNvSpPr>
          <p:nvPr/>
        </p:nvSpPr>
        <p:spPr>
          <a:xfrm>
            <a:off x="840654" y="4725144"/>
            <a:ext cx="7848872" cy="180020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800"/>
              </a:spcBef>
              <a:buClr>
                <a:schemeClr val="accent1"/>
              </a:buClr>
              <a:buFont typeface="Arial" pitchFamily="34" charset="0"/>
              <a:buChar char="•"/>
              <a:defRPr sz="24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pPr marL="0" indent="0">
              <a:lnSpc>
                <a:spcPct val="150000"/>
              </a:lnSpc>
              <a:spcBef>
                <a:spcPts val="0"/>
              </a:spcBef>
              <a:buNone/>
            </a:pPr>
            <a:r>
              <a:rPr lang="zh-CN" altLang="en-US" sz="2800" dirty="0" smtClean="0">
                <a:solidFill>
                  <a:srgbClr val="0000FF"/>
                </a:solidFill>
                <a:latin typeface="+mj-ea"/>
                <a:ea typeface="+mj-ea"/>
              </a:rPr>
              <a:t>本次课内容</a:t>
            </a:r>
            <a:r>
              <a:rPr lang="en-US" altLang="zh-CN" sz="2800" dirty="0" smtClean="0">
                <a:solidFill>
                  <a:srgbClr val="0000FF"/>
                </a:solidFill>
                <a:latin typeface="+mj-ea"/>
                <a:ea typeface="+mj-ea"/>
              </a:rPr>
              <a:t>——</a:t>
            </a:r>
            <a:r>
              <a:rPr lang="zh-CN" altLang="en-US" sz="2800" dirty="0" smtClean="0">
                <a:solidFill>
                  <a:srgbClr val="0000FF"/>
                </a:solidFill>
                <a:latin typeface="+mj-ea"/>
                <a:ea typeface="+mj-ea"/>
              </a:rPr>
              <a:t>信息</a:t>
            </a:r>
            <a:r>
              <a:rPr lang="zh-CN" altLang="en-US" sz="2800" dirty="0">
                <a:solidFill>
                  <a:srgbClr val="0000FF"/>
                </a:solidFill>
                <a:latin typeface="+mj-ea"/>
                <a:ea typeface="+mj-ea"/>
              </a:rPr>
              <a:t>的度量</a:t>
            </a:r>
            <a:endParaRPr lang="en-US" altLang="zh-CN" sz="2800" dirty="0">
              <a:solidFill>
                <a:srgbClr val="0000FF"/>
              </a:solidFill>
              <a:latin typeface="+mj-ea"/>
              <a:ea typeface="+mj-ea"/>
            </a:endParaRPr>
          </a:p>
          <a:p>
            <a:pPr marL="0" indent="0">
              <a:lnSpc>
                <a:spcPct val="150000"/>
              </a:lnSpc>
              <a:spcBef>
                <a:spcPts val="0"/>
              </a:spcBef>
              <a:buNone/>
            </a:pPr>
            <a:r>
              <a:rPr lang="zh-CN" altLang="en-US" sz="2800" dirty="0" smtClean="0"/>
              <a:t>       我们将引入</a:t>
            </a:r>
            <a:r>
              <a:rPr lang="zh-CN" altLang="en-US" sz="2800" dirty="0" smtClean="0">
                <a:solidFill>
                  <a:srgbClr val="FF0000"/>
                </a:solidFill>
              </a:rPr>
              <a:t>信息量</a:t>
            </a:r>
            <a:r>
              <a:rPr lang="zh-CN" altLang="en-US" sz="2800" dirty="0" smtClean="0"/>
              <a:t>概念来</a:t>
            </a:r>
            <a:r>
              <a:rPr lang="zh-CN" altLang="en-US" sz="2800" dirty="0" smtClean="0">
                <a:solidFill>
                  <a:srgbClr val="FF0000"/>
                </a:solidFill>
              </a:rPr>
              <a:t>定量</a:t>
            </a:r>
            <a:r>
              <a:rPr lang="zh-CN" altLang="en-US" sz="2800" dirty="0" smtClean="0"/>
              <a:t>描述信息，并分析其性质。</a:t>
            </a:r>
            <a:endParaRPr lang="en-US" altLang="zh-CN" sz="2800" dirty="0" smtClean="0"/>
          </a:p>
        </p:txBody>
      </p:sp>
    </p:spTree>
    <p:custDataLst>
      <p:tags r:id="rId1"/>
    </p:custDataLst>
    <p:extLst>
      <p:ext uri="{BB962C8B-B14F-4D97-AF65-F5344CB8AC3E}">
        <p14:creationId xmlns:p14="http://schemas.microsoft.com/office/powerpoint/2010/main" val="3179034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59082"/>
                                        </p:tgtEl>
                                        <p:attrNameLst>
                                          <p:attrName>style.visibility</p:attrName>
                                        </p:attrNameLst>
                                      </p:cBhvr>
                                      <p:to>
                                        <p:strVal val="visible"/>
                                      </p:to>
                                    </p:set>
                                    <p:animEffect transition="in" filter="fade">
                                      <p:cBhvr>
                                        <p:cTn id="34" dur="1000"/>
                                        <p:tgtEl>
                                          <p:spTgt spid="259082"/>
                                        </p:tgtEl>
                                      </p:cBhvr>
                                    </p:animEffect>
                                    <p:anim calcmode="lin" valueType="num">
                                      <p:cBhvr>
                                        <p:cTn id="35" dur="1000" fill="hold"/>
                                        <p:tgtEl>
                                          <p:spTgt spid="259082"/>
                                        </p:tgtEl>
                                        <p:attrNameLst>
                                          <p:attrName>ppt_x</p:attrName>
                                        </p:attrNameLst>
                                      </p:cBhvr>
                                      <p:tavLst>
                                        <p:tav tm="0">
                                          <p:val>
                                            <p:strVal val="#ppt_x"/>
                                          </p:val>
                                        </p:tav>
                                        <p:tav tm="100000">
                                          <p:val>
                                            <p:strVal val="#ppt_x"/>
                                          </p:val>
                                        </p:tav>
                                      </p:tavLst>
                                    </p:anim>
                                    <p:anim calcmode="lin" valueType="num">
                                      <p:cBhvr>
                                        <p:cTn id="36" dur="1000" fill="hold"/>
                                        <p:tgtEl>
                                          <p:spTgt spid="259082"/>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3">
                                            <p:txEl>
                                              <p:pRg st="1" end="1"/>
                                            </p:txEl>
                                          </p:spTgt>
                                        </p:tgtEl>
                                        <p:attrNameLst>
                                          <p:attrName>style.visibility</p:attrName>
                                        </p:attrNameLst>
                                      </p:cBhvr>
                                      <p:to>
                                        <p:strVal val="visible"/>
                                      </p:to>
                                    </p:set>
                                    <p:animEffect transition="in" filter="fade">
                                      <p:cBhvr>
                                        <p:cTn id="43" dur="500"/>
                                        <p:tgtEl>
                                          <p:spTgt spid="1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第</a:t>
            </a:r>
            <a:r>
              <a:rPr lang="en-US" altLang="zh-CN" dirty="0" smtClean="0"/>
              <a:t>2</a:t>
            </a:r>
            <a:r>
              <a:rPr lang="zh-CN" altLang="en-US" dirty="0" smtClean="0"/>
              <a:t>章 信源熵</a:t>
            </a:r>
            <a:endParaRPr lang="zh-CN" altLang="en-US" dirty="0"/>
          </a:p>
        </p:txBody>
      </p:sp>
      <p:sp>
        <p:nvSpPr>
          <p:cNvPr id="5" name="副标题 4"/>
          <p:cNvSpPr>
            <a:spLocks noGrp="1"/>
          </p:cNvSpPr>
          <p:nvPr>
            <p:ph type="subTitle" idx="1"/>
          </p:nvPr>
        </p:nvSpPr>
        <p:spPr/>
        <p:txBody>
          <a:bodyPr/>
          <a:lstStyle/>
          <a:p>
            <a:r>
              <a:rPr lang="zh-CN" altLang="en-US" dirty="0" smtClean="0"/>
              <a:t>信息的度量与信源熵</a:t>
            </a:r>
            <a:endParaRPr lang="zh-CN" altLang="en-US" dirty="0"/>
          </a:p>
        </p:txBody>
      </p:sp>
    </p:spTree>
    <p:extLst>
      <p:ext uri="{BB962C8B-B14F-4D97-AF65-F5344CB8AC3E}">
        <p14:creationId xmlns:p14="http://schemas.microsoft.com/office/powerpoint/2010/main" val="373487628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如何对信息进行度量？</a:t>
            </a:r>
            <a:endParaRPr lang="zh-CN" altLang="zh-CN" dirty="0"/>
          </a:p>
        </p:txBody>
      </p:sp>
      <p:graphicFrame>
        <p:nvGraphicFramePr>
          <p:cNvPr id="19" name="内容占位符 18"/>
          <p:cNvGraphicFramePr>
            <a:graphicFrameLocks noGrp="1"/>
          </p:cNvGraphicFramePr>
          <p:nvPr>
            <p:ph idx="1"/>
            <p:extLst>
              <p:ext uri="{D42A27DB-BD31-4B8C-83A1-F6EECF244321}">
                <p14:modId xmlns:p14="http://schemas.microsoft.com/office/powerpoint/2010/main" val="3533618523"/>
              </p:ext>
            </p:extLst>
          </p:nvPr>
        </p:nvGraphicFramePr>
        <p:xfrm>
          <a:off x="615008" y="1412776"/>
          <a:ext cx="3596952" cy="3024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灯片编号占位符 3"/>
          <p:cNvSpPr>
            <a:spLocks noGrp="1"/>
          </p:cNvSpPr>
          <p:nvPr>
            <p:ph type="sldNum" sz="quarter" idx="12"/>
          </p:nvPr>
        </p:nvSpPr>
        <p:spPr/>
        <p:txBody>
          <a:bodyPr/>
          <a:lstStyle/>
          <a:p>
            <a:fld id="{E31375A4-56A4-47D6-9801-1991572033F7}" type="slidenum">
              <a:rPr lang="en-US" smtClean="0"/>
              <a:pPr/>
              <a:t>20</a:t>
            </a:fld>
            <a:endParaRPr lang="en-US"/>
          </a:p>
        </p:txBody>
      </p:sp>
      <p:sp>
        <p:nvSpPr>
          <p:cNvPr id="3" name="矩形 2"/>
          <p:cNvSpPr/>
          <p:nvPr/>
        </p:nvSpPr>
        <p:spPr>
          <a:xfrm>
            <a:off x="586408" y="4636293"/>
            <a:ext cx="8018040" cy="17081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5000"/>
              </a:lnSpc>
            </a:pPr>
            <a:r>
              <a:rPr lang="zh-CN" altLang="en-US" sz="2800" b="1" dirty="0" smtClean="0">
                <a:latin typeface="+mj-ea"/>
                <a:ea typeface="+mj-ea"/>
              </a:rPr>
              <a:t>      日常生活中的度量经验</a:t>
            </a:r>
            <a:r>
              <a:rPr lang="zh-CN" altLang="en-US" sz="2800" b="1" dirty="0">
                <a:latin typeface="+mj-ea"/>
                <a:ea typeface="+mj-ea"/>
              </a:rPr>
              <a:t>无法得出</a:t>
            </a:r>
            <a:r>
              <a:rPr lang="zh-CN" altLang="en-US" sz="2800" b="1" dirty="0" smtClean="0">
                <a:latin typeface="+mj-ea"/>
                <a:ea typeface="+mj-ea"/>
              </a:rPr>
              <a:t>信息的度量方法、度量</a:t>
            </a:r>
            <a:r>
              <a:rPr lang="zh-CN" altLang="en-US" sz="2800" b="1" dirty="0">
                <a:latin typeface="+mj-ea"/>
                <a:ea typeface="+mj-ea"/>
              </a:rPr>
              <a:t>单位。</a:t>
            </a:r>
            <a:endParaRPr lang="en-US" altLang="zh-CN" sz="2800" b="1" dirty="0">
              <a:latin typeface="+mj-ea"/>
              <a:ea typeface="+mj-ea"/>
            </a:endParaRPr>
          </a:p>
          <a:p>
            <a:pPr>
              <a:lnSpc>
                <a:spcPct val="125000"/>
              </a:lnSpc>
            </a:pPr>
            <a:r>
              <a:rPr lang="zh-CN" altLang="en-US" sz="2800" b="1" dirty="0" smtClean="0">
                <a:latin typeface="+mj-ea"/>
                <a:ea typeface="+mj-ea"/>
              </a:rPr>
              <a:t>      必须</a:t>
            </a:r>
            <a:r>
              <a:rPr lang="zh-CN" altLang="en-US" sz="2800" b="1" dirty="0">
                <a:solidFill>
                  <a:srgbClr val="FF0000"/>
                </a:solidFill>
                <a:latin typeface="+mj-ea"/>
                <a:ea typeface="+mj-ea"/>
              </a:rPr>
              <a:t>人为引入</a:t>
            </a:r>
            <a:r>
              <a:rPr lang="zh-CN" altLang="en-US" sz="2800" b="1" dirty="0">
                <a:latin typeface="+mj-ea"/>
                <a:ea typeface="+mj-ea"/>
              </a:rPr>
              <a:t>信息度量的定义</a:t>
            </a:r>
            <a:r>
              <a:rPr lang="zh-CN" altLang="en-US" sz="2800" b="1" dirty="0" smtClean="0">
                <a:latin typeface="+mj-ea"/>
                <a:ea typeface="+mj-ea"/>
              </a:rPr>
              <a:t>。</a:t>
            </a:r>
            <a:endParaRPr lang="zh-CN" altLang="en-US" sz="2800" dirty="0">
              <a:latin typeface="+mj-ea"/>
              <a:ea typeface="+mj-ea"/>
            </a:endParaRPr>
          </a:p>
        </p:txBody>
      </p:sp>
      <p:graphicFrame>
        <p:nvGraphicFramePr>
          <p:cNvPr id="7" name="内容占位符 18"/>
          <p:cNvGraphicFramePr>
            <a:graphicFrameLocks/>
          </p:cNvGraphicFramePr>
          <p:nvPr>
            <p:extLst>
              <p:ext uri="{D42A27DB-BD31-4B8C-83A1-F6EECF244321}">
                <p14:modId xmlns:p14="http://schemas.microsoft.com/office/powerpoint/2010/main" val="3319451571"/>
              </p:ext>
            </p:extLst>
          </p:nvPr>
        </p:nvGraphicFramePr>
        <p:xfrm>
          <a:off x="4932040" y="1268760"/>
          <a:ext cx="3672408" cy="32403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56006" name="Picture 6" descr="http://bvsg.org/images/vs.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3851920" y="1209275"/>
            <a:ext cx="1512168" cy="15779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2066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6006"/>
                                        </p:tgtEl>
                                        <p:attrNameLst>
                                          <p:attrName>style.visibility</p:attrName>
                                        </p:attrNameLst>
                                      </p:cBhvr>
                                      <p:to>
                                        <p:strVal val="visible"/>
                                      </p:to>
                                    </p:set>
                                    <p:animEffect transition="in" filter="fade">
                                      <p:cBhvr>
                                        <p:cTn id="12" dur="500"/>
                                        <p:tgtEl>
                                          <p:spTgt spid="25600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3" grpId="0" animBg="1"/>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感性认识</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t>21</a:t>
            </a:fld>
            <a:endParaRPr lang="en-US"/>
          </a:p>
        </p:txBody>
      </p:sp>
      <p:graphicFrame>
        <p:nvGraphicFramePr>
          <p:cNvPr id="19" name="内容占位符 4"/>
          <p:cNvGraphicFramePr>
            <a:graphicFrameLocks/>
          </p:cNvGraphicFramePr>
          <p:nvPr>
            <p:extLst>
              <p:ext uri="{D42A27DB-BD31-4B8C-83A1-F6EECF244321}">
                <p14:modId xmlns:p14="http://schemas.microsoft.com/office/powerpoint/2010/main" val="921358782"/>
              </p:ext>
            </p:extLst>
          </p:nvPr>
        </p:nvGraphicFramePr>
        <p:xfrm>
          <a:off x="611560" y="1268760"/>
          <a:ext cx="7992888" cy="1224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内容占位符 4"/>
          <p:cNvGraphicFramePr>
            <a:graphicFrameLocks/>
          </p:cNvGraphicFramePr>
          <p:nvPr>
            <p:extLst>
              <p:ext uri="{D42A27DB-BD31-4B8C-83A1-F6EECF244321}">
                <p14:modId xmlns:p14="http://schemas.microsoft.com/office/powerpoint/2010/main" val="1502294416"/>
              </p:ext>
            </p:extLst>
          </p:nvPr>
        </p:nvGraphicFramePr>
        <p:xfrm>
          <a:off x="611560" y="2708920"/>
          <a:ext cx="7992888" cy="6480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32" name="Picture 8" descr="http://www.pooban.com/forum/attachments/month_0902/20090204_845682aa92221a984601cPafxQxIgouA.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2320" y="2636912"/>
            <a:ext cx="720080" cy="7200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内容占位符 4"/>
          <p:cNvGraphicFramePr>
            <a:graphicFrameLocks/>
          </p:cNvGraphicFramePr>
          <p:nvPr>
            <p:extLst>
              <p:ext uri="{D42A27DB-BD31-4B8C-83A1-F6EECF244321}">
                <p14:modId xmlns:p14="http://schemas.microsoft.com/office/powerpoint/2010/main" val="2311769913"/>
              </p:ext>
            </p:extLst>
          </p:nvPr>
        </p:nvGraphicFramePr>
        <p:xfrm>
          <a:off x="611560" y="3573016"/>
          <a:ext cx="7992888" cy="64807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22" name="内容占位符 7"/>
          <p:cNvGraphicFramePr>
            <a:graphicFrameLocks noGrp="1"/>
          </p:cNvGraphicFramePr>
          <p:nvPr>
            <p:ph idx="4294967295"/>
            <p:extLst>
              <p:ext uri="{D42A27DB-BD31-4B8C-83A1-F6EECF244321}">
                <p14:modId xmlns:p14="http://schemas.microsoft.com/office/powerpoint/2010/main" val="4206365799"/>
              </p:ext>
            </p:extLst>
          </p:nvPr>
        </p:nvGraphicFramePr>
        <p:xfrm>
          <a:off x="611560" y="4509120"/>
          <a:ext cx="7992888" cy="72008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3" name="矩形 12"/>
          <p:cNvSpPr/>
          <p:nvPr/>
        </p:nvSpPr>
        <p:spPr>
          <a:xfrm>
            <a:off x="3419872" y="404664"/>
            <a:ext cx="1928733" cy="615553"/>
          </a:xfrm>
          <a:prstGeom prst="rect">
            <a:avLst/>
          </a:prstGeom>
        </p:spPr>
        <p:txBody>
          <a:bodyPr wrap="none">
            <a:spAutoFit/>
          </a:bodyPr>
          <a:lstStyle/>
          <a:p>
            <a:pPr lvl="0"/>
            <a:r>
              <a:rPr lang="zh-CN" altLang="en-US" sz="3400" b="1" dirty="0" smtClean="0">
                <a:solidFill>
                  <a:srgbClr val="0000FF"/>
                </a:solidFill>
                <a:latin typeface="+mj-ea"/>
                <a:ea typeface="+mj-ea"/>
              </a:rPr>
              <a:t>定性结论</a:t>
            </a:r>
            <a:endParaRPr lang="zh-CN" altLang="en-US" sz="3400" b="1" dirty="0">
              <a:solidFill>
                <a:srgbClr val="0000FF"/>
              </a:solidFill>
              <a:latin typeface="+mj-ea"/>
              <a:ea typeface="+mj-ea"/>
            </a:endParaRPr>
          </a:p>
        </p:txBody>
      </p:sp>
      <p:sp>
        <p:nvSpPr>
          <p:cNvPr id="16" name="右箭头 15"/>
          <p:cNvSpPr/>
          <p:nvPr/>
        </p:nvSpPr>
        <p:spPr>
          <a:xfrm>
            <a:off x="2843808" y="476672"/>
            <a:ext cx="576064" cy="4512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矩形 10"/>
          <p:cNvSpPr/>
          <p:nvPr/>
        </p:nvSpPr>
        <p:spPr>
          <a:xfrm>
            <a:off x="611560" y="5661248"/>
            <a:ext cx="3031599" cy="523220"/>
          </a:xfrm>
          <a:prstGeom prst="rect">
            <a:avLst/>
          </a:prstGeom>
        </p:spPr>
        <p:txBody>
          <a:bodyPr wrap="none">
            <a:spAutoFit/>
          </a:bodyPr>
          <a:lstStyle/>
          <a:p>
            <a:pPr lvl="0"/>
            <a:r>
              <a:rPr lang="zh-CN" altLang="en-US" sz="2800" b="1" dirty="0" smtClean="0">
                <a:latin typeface="+mj-ea"/>
                <a:ea typeface="+mj-ea"/>
              </a:rPr>
              <a:t>很多其他例子</a:t>
            </a:r>
            <a:r>
              <a:rPr lang="en-US" altLang="zh-CN" sz="2800" b="1" dirty="0" smtClean="0">
                <a:latin typeface="+mj-ea"/>
                <a:ea typeface="+mj-ea"/>
              </a:rPr>
              <a:t>……</a:t>
            </a:r>
            <a:endParaRPr lang="zh-CN" altLang="en-US" sz="2800" b="1" dirty="0">
              <a:latin typeface="+mj-ea"/>
              <a:ea typeface="+mj-ea"/>
            </a:endParaRPr>
          </a:p>
        </p:txBody>
      </p:sp>
      <p:sp>
        <p:nvSpPr>
          <p:cNvPr id="14" name="矩形 13"/>
          <p:cNvSpPr/>
          <p:nvPr/>
        </p:nvSpPr>
        <p:spPr>
          <a:xfrm>
            <a:off x="3851920" y="5692025"/>
            <a:ext cx="800219" cy="461665"/>
          </a:xfrm>
          <a:prstGeom prst="rect">
            <a:avLst/>
          </a:prstGeom>
        </p:spPr>
        <p:txBody>
          <a:bodyPr wrap="none">
            <a:spAutoFit/>
          </a:bodyPr>
          <a:lstStyle/>
          <a:p>
            <a:pPr lvl="0"/>
            <a:r>
              <a:rPr lang="zh-CN" altLang="en-US" sz="2400" b="1" dirty="0" smtClean="0">
                <a:solidFill>
                  <a:srgbClr val="0000FF"/>
                </a:solidFill>
                <a:latin typeface="+mj-ea"/>
                <a:ea typeface="+mj-ea"/>
              </a:rPr>
              <a:t>抽奖</a:t>
            </a:r>
            <a:endParaRPr lang="zh-CN" altLang="en-US" sz="2400" b="1" dirty="0">
              <a:solidFill>
                <a:srgbClr val="0000FF"/>
              </a:solidFill>
              <a:latin typeface="+mj-ea"/>
              <a:ea typeface="+mj-ea"/>
            </a:endParaRPr>
          </a:p>
        </p:txBody>
      </p:sp>
      <p:sp>
        <p:nvSpPr>
          <p:cNvPr id="15" name="矩形 14"/>
          <p:cNvSpPr/>
          <p:nvPr/>
        </p:nvSpPr>
        <p:spPr>
          <a:xfrm>
            <a:off x="5004048" y="5373216"/>
            <a:ext cx="3262432" cy="1200329"/>
          </a:xfrm>
          <a:prstGeom prst="rect">
            <a:avLst/>
          </a:prstGeom>
        </p:spPr>
        <p:txBody>
          <a:bodyPr wrap="none">
            <a:spAutoFit/>
          </a:bodyPr>
          <a:lstStyle/>
          <a:p>
            <a:pPr lvl="0">
              <a:lnSpc>
                <a:spcPct val="150000"/>
              </a:lnSpc>
            </a:pPr>
            <a:r>
              <a:rPr lang="zh-CN" altLang="en-US" sz="2400" b="1" dirty="0" smtClean="0">
                <a:solidFill>
                  <a:srgbClr val="0000FF"/>
                </a:solidFill>
                <a:latin typeface="+mj-ea"/>
                <a:ea typeface="+mj-ea"/>
              </a:rPr>
              <a:t>无事献殷勤，非奸即盗</a:t>
            </a:r>
            <a:endParaRPr lang="en-US" altLang="zh-CN" sz="2400" b="1" dirty="0" smtClean="0">
              <a:solidFill>
                <a:srgbClr val="0000FF"/>
              </a:solidFill>
              <a:latin typeface="+mj-ea"/>
              <a:ea typeface="+mj-ea"/>
            </a:endParaRPr>
          </a:p>
          <a:p>
            <a:pPr lvl="0">
              <a:lnSpc>
                <a:spcPct val="150000"/>
              </a:lnSpc>
            </a:pPr>
            <a:r>
              <a:rPr lang="zh-CN" altLang="en-US" sz="2400" b="1" dirty="0">
                <a:solidFill>
                  <a:srgbClr val="0000FF"/>
                </a:solidFill>
                <a:latin typeface="+mj-ea"/>
                <a:ea typeface="+mj-ea"/>
              </a:rPr>
              <a:t>事出</a:t>
            </a:r>
            <a:r>
              <a:rPr lang="zh-CN" altLang="en-US" sz="2400" b="1" dirty="0" smtClean="0">
                <a:solidFill>
                  <a:srgbClr val="0000FF"/>
                </a:solidFill>
                <a:latin typeface="+mj-ea"/>
                <a:ea typeface="+mj-ea"/>
              </a:rPr>
              <a:t>反常即为妖</a:t>
            </a:r>
            <a:endParaRPr lang="zh-CN" altLang="en-US" sz="2400" b="1" dirty="0">
              <a:solidFill>
                <a:srgbClr val="0000FF"/>
              </a:solidFill>
              <a:latin typeface="+mj-ea"/>
              <a:ea typeface="+mj-ea"/>
            </a:endParaRPr>
          </a:p>
        </p:txBody>
      </p:sp>
    </p:spTree>
    <p:custDataLst>
      <p:tags r:id="rId1"/>
    </p:custDataLst>
    <p:extLst>
      <p:ext uri="{BB962C8B-B14F-4D97-AF65-F5344CB8AC3E}">
        <p14:creationId xmlns:p14="http://schemas.microsoft.com/office/powerpoint/2010/main" val="3325502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1000"/>
                                        <p:tgtEl>
                                          <p:spTgt spid="22"/>
                                        </p:tgtEl>
                                      </p:cBhvr>
                                    </p:animEffect>
                                    <p:anim calcmode="lin" valueType="num">
                                      <p:cBhvr>
                                        <p:cTn id="34" dur="1000" fill="hold"/>
                                        <p:tgtEl>
                                          <p:spTgt spid="22"/>
                                        </p:tgtEl>
                                        <p:attrNameLst>
                                          <p:attrName>ppt_x</p:attrName>
                                        </p:attrNameLst>
                                      </p:cBhvr>
                                      <p:tavLst>
                                        <p:tav tm="0">
                                          <p:val>
                                            <p:strVal val="#ppt_x"/>
                                          </p:val>
                                        </p:tav>
                                        <p:tav tm="100000">
                                          <p:val>
                                            <p:strVal val="#ppt_x"/>
                                          </p:val>
                                        </p:tav>
                                      </p:tavLst>
                                    </p:anim>
                                    <p:anim calcmode="lin" valueType="num">
                                      <p:cBhvr>
                                        <p:cTn id="3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12" grpId="0">
        <p:bldAsOne/>
      </p:bldGraphic>
      <p:bldGraphic spid="20" grpId="0">
        <p:bldAsOne/>
      </p:bldGraphic>
      <p:bldGraphic spid="22" grpId="0">
        <p:bldAsOne/>
      </p:bldGraphic>
      <p:bldP spid="13" grpId="0"/>
      <p:bldP spid="16" grpId="0" animBg="1"/>
      <p:bldP spid="11"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smtClean="0"/>
              <a:t>感性认识</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22</a:t>
            </a:fld>
            <a:endParaRPr lang="en-US"/>
          </a:p>
        </p:txBody>
      </p:sp>
      <p:graphicFrame>
        <p:nvGraphicFramePr>
          <p:cNvPr id="8" name="内容占位符 7"/>
          <p:cNvGraphicFramePr>
            <a:graphicFrameLocks/>
          </p:cNvGraphicFramePr>
          <p:nvPr>
            <p:extLst>
              <p:ext uri="{D42A27DB-BD31-4B8C-83A1-F6EECF244321}">
                <p14:modId xmlns:p14="http://schemas.microsoft.com/office/powerpoint/2010/main" val="2919191193"/>
              </p:ext>
            </p:extLst>
          </p:nvPr>
        </p:nvGraphicFramePr>
        <p:xfrm>
          <a:off x="611560" y="2636912"/>
          <a:ext cx="7992888" cy="72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内容占位符 4"/>
          <p:cNvGraphicFramePr>
            <a:graphicFrameLocks/>
          </p:cNvGraphicFramePr>
          <p:nvPr>
            <p:extLst>
              <p:ext uri="{D42A27DB-BD31-4B8C-83A1-F6EECF244321}">
                <p14:modId xmlns:p14="http://schemas.microsoft.com/office/powerpoint/2010/main" val="2564991235"/>
              </p:ext>
            </p:extLst>
          </p:nvPr>
        </p:nvGraphicFramePr>
        <p:xfrm>
          <a:off x="611560" y="1268760"/>
          <a:ext cx="7992888" cy="11521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5" name="矩形 14"/>
          <p:cNvSpPr/>
          <p:nvPr/>
        </p:nvSpPr>
        <p:spPr>
          <a:xfrm>
            <a:off x="3419872" y="404664"/>
            <a:ext cx="1928733" cy="615553"/>
          </a:xfrm>
          <a:prstGeom prst="rect">
            <a:avLst/>
          </a:prstGeom>
        </p:spPr>
        <p:txBody>
          <a:bodyPr wrap="none">
            <a:spAutoFit/>
          </a:bodyPr>
          <a:lstStyle/>
          <a:p>
            <a:pPr lvl="0"/>
            <a:r>
              <a:rPr lang="zh-CN" altLang="en-US" sz="3400" b="1" dirty="0" smtClean="0">
                <a:solidFill>
                  <a:srgbClr val="0000FF"/>
                </a:solidFill>
                <a:latin typeface="+mj-ea"/>
                <a:ea typeface="+mj-ea"/>
              </a:rPr>
              <a:t>定性结论</a:t>
            </a:r>
            <a:endParaRPr lang="zh-CN" altLang="en-US" sz="3400" b="1" dirty="0">
              <a:solidFill>
                <a:srgbClr val="0000FF"/>
              </a:solidFill>
              <a:latin typeface="+mj-ea"/>
              <a:ea typeface="+mj-ea"/>
            </a:endParaRPr>
          </a:p>
        </p:txBody>
      </p:sp>
      <p:sp>
        <p:nvSpPr>
          <p:cNvPr id="16" name="右箭头 15"/>
          <p:cNvSpPr/>
          <p:nvPr/>
        </p:nvSpPr>
        <p:spPr>
          <a:xfrm>
            <a:off x="2843808" y="476672"/>
            <a:ext cx="576064" cy="4512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3" name="内容占位符 4"/>
          <p:cNvGraphicFramePr>
            <a:graphicFrameLocks/>
          </p:cNvGraphicFramePr>
          <p:nvPr>
            <p:extLst>
              <p:ext uri="{D42A27DB-BD31-4B8C-83A1-F6EECF244321}">
                <p14:modId xmlns:p14="http://schemas.microsoft.com/office/powerpoint/2010/main" val="3209026194"/>
              </p:ext>
            </p:extLst>
          </p:nvPr>
        </p:nvGraphicFramePr>
        <p:xfrm>
          <a:off x="1187624" y="3645024"/>
          <a:ext cx="6984776" cy="93610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内容占位符 7"/>
          <p:cNvGraphicFramePr>
            <a:graphicFrameLocks/>
          </p:cNvGraphicFramePr>
          <p:nvPr>
            <p:extLst>
              <p:ext uri="{D42A27DB-BD31-4B8C-83A1-F6EECF244321}">
                <p14:modId xmlns:p14="http://schemas.microsoft.com/office/powerpoint/2010/main" val="550216679"/>
              </p:ext>
            </p:extLst>
          </p:nvPr>
        </p:nvGraphicFramePr>
        <p:xfrm>
          <a:off x="611560" y="4797152"/>
          <a:ext cx="7992888" cy="79208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3" name="矩形 12"/>
          <p:cNvSpPr/>
          <p:nvPr/>
        </p:nvSpPr>
        <p:spPr>
          <a:xfrm>
            <a:off x="611560" y="5858108"/>
            <a:ext cx="2313454" cy="523220"/>
          </a:xfrm>
          <a:prstGeom prst="rect">
            <a:avLst/>
          </a:prstGeom>
        </p:spPr>
        <p:txBody>
          <a:bodyPr wrap="none">
            <a:spAutoFit/>
          </a:bodyPr>
          <a:lstStyle/>
          <a:p>
            <a:pPr lvl="0"/>
            <a:r>
              <a:rPr lang="zh-CN" altLang="en-US" sz="2800" b="1" dirty="0" smtClean="0">
                <a:latin typeface="+mj-ea"/>
                <a:ea typeface="+mj-ea"/>
              </a:rPr>
              <a:t>其他例子</a:t>
            </a:r>
            <a:r>
              <a:rPr lang="en-US" altLang="zh-CN" sz="2800" b="1" dirty="0" smtClean="0">
                <a:latin typeface="+mj-ea"/>
                <a:ea typeface="+mj-ea"/>
              </a:rPr>
              <a:t>……</a:t>
            </a:r>
            <a:endParaRPr lang="zh-CN" altLang="en-US" sz="2800" b="1" dirty="0">
              <a:latin typeface="+mj-ea"/>
              <a:ea typeface="+mj-ea"/>
            </a:endParaRPr>
          </a:p>
        </p:txBody>
      </p:sp>
      <p:sp>
        <p:nvSpPr>
          <p:cNvPr id="14" name="矩形 13"/>
          <p:cNvSpPr/>
          <p:nvPr/>
        </p:nvSpPr>
        <p:spPr>
          <a:xfrm>
            <a:off x="3240220" y="5919663"/>
            <a:ext cx="1107996" cy="461665"/>
          </a:xfrm>
          <a:prstGeom prst="rect">
            <a:avLst/>
          </a:prstGeom>
        </p:spPr>
        <p:txBody>
          <a:bodyPr wrap="none">
            <a:spAutoFit/>
          </a:bodyPr>
          <a:lstStyle/>
          <a:p>
            <a:pPr lvl="0"/>
            <a:r>
              <a:rPr lang="zh-CN" altLang="en-US" sz="2400" b="1" dirty="0">
                <a:solidFill>
                  <a:srgbClr val="0000FF"/>
                </a:solidFill>
                <a:latin typeface="+mj-ea"/>
                <a:ea typeface="+mj-ea"/>
              </a:rPr>
              <a:t>口水话</a:t>
            </a:r>
          </a:p>
        </p:txBody>
      </p:sp>
      <p:sp>
        <p:nvSpPr>
          <p:cNvPr id="17" name="矩形 16"/>
          <p:cNvSpPr/>
          <p:nvPr/>
        </p:nvSpPr>
        <p:spPr>
          <a:xfrm>
            <a:off x="5148064" y="5919663"/>
            <a:ext cx="2954655" cy="461665"/>
          </a:xfrm>
          <a:prstGeom prst="rect">
            <a:avLst/>
          </a:prstGeom>
        </p:spPr>
        <p:txBody>
          <a:bodyPr wrap="none">
            <a:spAutoFit/>
          </a:bodyPr>
          <a:lstStyle/>
          <a:p>
            <a:pPr lvl="0"/>
            <a:r>
              <a:rPr lang="zh-CN" altLang="en-US" sz="2400" b="1" dirty="0" smtClean="0">
                <a:solidFill>
                  <a:srgbClr val="0000FF"/>
                </a:solidFill>
                <a:latin typeface="+mj-ea"/>
                <a:ea typeface="+mj-ea"/>
              </a:rPr>
              <a:t>天崩地裂，海枯石烂</a:t>
            </a:r>
            <a:endParaRPr lang="zh-CN" altLang="en-US" sz="2400" b="1" dirty="0">
              <a:solidFill>
                <a:srgbClr val="0000FF"/>
              </a:solidFill>
              <a:latin typeface="+mj-ea"/>
              <a:ea typeface="+mj-ea"/>
            </a:endParaRPr>
          </a:p>
        </p:txBody>
      </p:sp>
    </p:spTree>
    <p:custDataLst>
      <p:tags r:id="rId1"/>
    </p:custDataLst>
    <p:extLst>
      <p:ext uri="{BB962C8B-B14F-4D97-AF65-F5344CB8AC3E}">
        <p14:creationId xmlns:p14="http://schemas.microsoft.com/office/powerpoint/2010/main" val="768955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23" grpId="0">
        <p:bldAsOne/>
      </p:bldGraphic>
      <p:bldGraphic spid="11" grpId="0">
        <p:bldAsOne/>
      </p:bldGraphic>
      <p:bldP spid="13" grpId="0"/>
      <p:bldP spid="14"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lstStyle/>
          <a:p>
            <a:r>
              <a:rPr lang="zh-CN" altLang="en-US" dirty="0" smtClean="0"/>
              <a:t>感性认识</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23</a:t>
            </a:fld>
            <a:endParaRPr lang="en-US"/>
          </a:p>
        </p:txBody>
      </p:sp>
      <p:sp>
        <p:nvSpPr>
          <p:cNvPr id="15" name="矩形 14"/>
          <p:cNvSpPr/>
          <p:nvPr/>
        </p:nvSpPr>
        <p:spPr>
          <a:xfrm>
            <a:off x="3419872" y="404664"/>
            <a:ext cx="1928733" cy="615553"/>
          </a:xfrm>
          <a:prstGeom prst="rect">
            <a:avLst/>
          </a:prstGeom>
        </p:spPr>
        <p:txBody>
          <a:bodyPr wrap="none">
            <a:spAutoFit/>
          </a:bodyPr>
          <a:lstStyle/>
          <a:p>
            <a:pPr lvl="0"/>
            <a:r>
              <a:rPr lang="zh-CN" altLang="en-US" sz="3400" b="1" dirty="0" smtClean="0">
                <a:solidFill>
                  <a:srgbClr val="0000FF"/>
                </a:solidFill>
                <a:latin typeface="+mj-ea"/>
                <a:ea typeface="+mj-ea"/>
              </a:rPr>
              <a:t>定性结论</a:t>
            </a:r>
            <a:endParaRPr lang="zh-CN" altLang="en-US" sz="3400" b="1" dirty="0">
              <a:solidFill>
                <a:srgbClr val="0000FF"/>
              </a:solidFill>
              <a:latin typeface="+mj-ea"/>
              <a:ea typeface="+mj-ea"/>
            </a:endParaRPr>
          </a:p>
        </p:txBody>
      </p:sp>
      <p:sp>
        <p:nvSpPr>
          <p:cNvPr id="16" name="右箭头 15"/>
          <p:cNvSpPr/>
          <p:nvPr/>
        </p:nvSpPr>
        <p:spPr>
          <a:xfrm>
            <a:off x="2843808" y="476672"/>
            <a:ext cx="576064" cy="4512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23" name="内容占位符 4"/>
          <p:cNvGraphicFramePr>
            <a:graphicFrameLocks/>
          </p:cNvGraphicFramePr>
          <p:nvPr>
            <p:extLst>
              <p:ext uri="{D42A27DB-BD31-4B8C-83A1-F6EECF244321}">
                <p14:modId xmlns:p14="http://schemas.microsoft.com/office/powerpoint/2010/main" val="3887589726"/>
              </p:ext>
            </p:extLst>
          </p:nvPr>
        </p:nvGraphicFramePr>
        <p:xfrm>
          <a:off x="1187624" y="1268760"/>
          <a:ext cx="6984776" cy="936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内容占位符 7"/>
          <p:cNvGraphicFramePr>
            <a:graphicFrameLocks/>
          </p:cNvGraphicFramePr>
          <p:nvPr>
            <p:extLst>
              <p:ext uri="{D42A27DB-BD31-4B8C-83A1-F6EECF244321}">
                <p14:modId xmlns:p14="http://schemas.microsoft.com/office/powerpoint/2010/main" val="788942729"/>
              </p:ext>
            </p:extLst>
          </p:nvPr>
        </p:nvGraphicFramePr>
        <p:xfrm>
          <a:off x="611560" y="4077072"/>
          <a:ext cx="8064500" cy="12961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矩形 10"/>
          <p:cNvSpPr/>
          <p:nvPr/>
        </p:nvSpPr>
        <p:spPr>
          <a:xfrm>
            <a:off x="611560" y="5858108"/>
            <a:ext cx="2313454" cy="523220"/>
          </a:xfrm>
          <a:prstGeom prst="rect">
            <a:avLst/>
          </a:prstGeom>
        </p:spPr>
        <p:txBody>
          <a:bodyPr wrap="none">
            <a:spAutoFit/>
          </a:bodyPr>
          <a:lstStyle/>
          <a:p>
            <a:pPr lvl="0"/>
            <a:r>
              <a:rPr lang="zh-CN" altLang="en-US" sz="2800" b="1" dirty="0" smtClean="0">
                <a:latin typeface="+mj-ea"/>
                <a:ea typeface="+mj-ea"/>
              </a:rPr>
              <a:t>其他例子</a:t>
            </a:r>
            <a:r>
              <a:rPr lang="en-US" altLang="zh-CN" sz="2800" b="1" dirty="0" smtClean="0">
                <a:latin typeface="+mj-ea"/>
                <a:ea typeface="+mj-ea"/>
              </a:rPr>
              <a:t>……</a:t>
            </a:r>
            <a:endParaRPr lang="zh-CN" altLang="en-US" sz="2800" b="1" dirty="0">
              <a:latin typeface="+mj-ea"/>
              <a:ea typeface="+mj-ea"/>
            </a:endParaRPr>
          </a:p>
        </p:txBody>
      </p:sp>
      <p:sp>
        <p:nvSpPr>
          <p:cNvPr id="13" name="矩形 12"/>
          <p:cNvSpPr/>
          <p:nvPr/>
        </p:nvSpPr>
        <p:spPr>
          <a:xfrm>
            <a:off x="4105957" y="1916832"/>
            <a:ext cx="494046" cy="584775"/>
          </a:xfrm>
          <a:prstGeom prst="rect">
            <a:avLst/>
          </a:prstGeom>
        </p:spPr>
        <p:txBody>
          <a:bodyPr wrap="none">
            <a:spAutoFit/>
          </a:bodyPr>
          <a:lstStyle/>
          <a:p>
            <a:pPr lvl="0"/>
            <a:r>
              <a:rPr lang="en-US" altLang="zh-CN" sz="3200" b="1" dirty="0" smtClean="0">
                <a:solidFill>
                  <a:srgbClr val="FF0000"/>
                </a:solidFill>
                <a:latin typeface="+mj-ea"/>
                <a:ea typeface="+mj-ea"/>
              </a:rPr>
              <a:t>A</a:t>
            </a:r>
            <a:endParaRPr lang="zh-CN" altLang="en-US" sz="3200" b="1" dirty="0">
              <a:solidFill>
                <a:srgbClr val="FF0000"/>
              </a:solidFill>
              <a:latin typeface="+mj-ea"/>
              <a:ea typeface="+mj-ea"/>
            </a:endParaRPr>
          </a:p>
        </p:txBody>
      </p:sp>
      <p:sp>
        <p:nvSpPr>
          <p:cNvPr id="18" name="矩形 17"/>
          <p:cNvSpPr/>
          <p:nvPr/>
        </p:nvSpPr>
        <p:spPr>
          <a:xfrm>
            <a:off x="5796136" y="1916832"/>
            <a:ext cx="465192" cy="584775"/>
          </a:xfrm>
          <a:prstGeom prst="rect">
            <a:avLst/>
          </a:prstGeom>
        </p:spPr>
        <p:txBody>
          <a:bodyPr wrap="none">
            <a:spAutoFit/>
          </a:bodyPr>
          <a:lstStyle/>
          <a:p>
            <a:pPr lvl="0"/>
            <a:r>
              <a:rPr lang="en-US" altLang="zh-CN" sz="3200" b="1" dirty="0" smtClean="0">
                <a:solidFill>
                  <a:srgbClr val="FF0000"/>
                </a:solidFill>
                <a:latin typeface="+mj-ea"/>
                <a:ea typeface="+mj-ea"/>
              </a:rPr>
              <a:t>B</a:t>
            </a:r>
            <a:endParaRPr lang="zh-CN" altLang="en-US" sz="3200" b="1" dirty="0">
              <a:solidFill>
                <a:srgbClr val="FF0000"/>
              </a:solidFill>
              <a:latin typeface="+mj-ea"/>
              <a:ea typeface="+mj-ea"/>
            </a:endParaRPr>
          </a:p>
        </p:txBody>
      </p:sp>
      <p:sp>
        <p:nvSpPr>
          <p:cNvPr id="19" name="矩形 18"/>
          <p:cNvSpPr/>
          <p:nvPr/>
        </p:nvSpPr>
        <p:spPr>
          <a:xfrm>
            <a:off x="4842610" y="2977788"/>
            <a:ext cx="3449983" cy="523220"/>
          </a:xfrm>
          <a:prstGeom prst="rect">
            <a:avLst/>
          </a:prstGeom>
        </p:spPr>
        <p:txBody>
          <a:bodyPr wrap="none">
            <a:spAutoFit/>
          </a:bodyPr>
          <a:lstStyle/>
          <a:p>
            <a:r>
              <a:rPr lang="en-US" altLang="zh-CN" sz="2800" b="1" u="sng" dirty="0" smtClean="0">
                <a:solidFill>
                  <a:srgbClr val="FF0000"/>
                </a:solidFill>
                <a:latin typeface="+mj-ea"/>
                <a:ea typeface="+mj-ea"/>
              </a:rPr>
              <a:t> A</a:t>
            </a:r>
            <a:r>
              <a:rPr lang="zh-CN" altLang="en-US" sz="2800" b="1" u="sng" dirty="0" smtClean="0">
                <a:solidFill>
                  <a:srgbClr val="FF0000"/>
                </a:solidFill>
                <a:latin typeface="+mj-ea"/>
                <a:ea typeface="+mj-ea"/>
              </a:rPr>
              <a:t>信息量 </a:t>
            </a:r>
            <a:r>
              <a:rPr lang="en-US" altLang="zh-CN" sz="2800" b="1" u="sng" dirty="0">
                <a:solidFill>
                  <a:srgbClr val="FF0000"/>
                </a:solidFill>
                <a:latin typeface="+mj-ea"/>
                <a:ea typeface="+mj-ea"/>
              </a:rPr>
              <a:t>+ </a:t>
            </a:r>
            <a:r>
              <a:rPr lang="en-US" altLang="zh-CN" sz="2800" b="1" u="sng" dirty="0" smtClean="0">
                <a:solidFill>
                  <a:srgbClr val="FF0000"/>
                </a:solidFill>
                <a:latin typeface="+mj-ea"/>
                <a:ea typeface="+mj-ea"/>
              </a:rPr>
              <a:t>B</a:t>
            </a:r>
            <a:r>
              <a:rPr lang="zh-CN" altLang="en-US" sz="2800" b="1" u="sng" dirty="0" smtClean="0">
                <a:solidFill>
                  <a:srgbClr val="FF0000"/>
                </a:solidFill>
                <a:latin typeface="+mj-ea"/>
                <a:ea typeface="+mj-ea"/>
              </a:rPr>
              <a:t>信息量</a:t>
            </a:r>
            <a:endParaRPr lang="zh-CN" altLang="en-US" sz="2800" b="1" u="sng" dirty="0">
              <a:solidFill>
                <a:srgbClr val="FF0000"/>
              </a:solidFill>
              <a:latin typeface="+mj-ea"/>
              <a:ea typeface="+mj-ea"/>
            </a:endParaRPr>
          </a:p>
        </p:txBody>
      </p:sp>
      <p:sp>
        <p:nvSpPr>
          <p:cNvPr id="21" name="矩形 20"/>
          <p:cNvSpPr/>
          <p:nvPr/>
        </p:nvSpPr>
        <p:spPr>
          <a:xfrm>
            <a:off x="755576" y="2977788"/>
            <a:ext cx="2560316" cy="523220"/>
          </a:xfrm>
          <a:prstGeom prst="rect">
            <a:avLst/>
          </a:prstGeom>
        </p:spPr>
        <p:txBody>
          <a:bodyPr wrap="none">
            <a:spAutoFit/>
          </a:bodyPr>
          <a:lstStyle/>
          <a:p>
            <a:pPr lvl="0"/>
            <a:r>
              <a:rPr lang="zh-CN" altLang="en-US" sz="2800" b="1" u="sng" dirty="0" smtClean="0">
                <a:solidFill>
                  <a:srgbClr val="FF0000"/>
                </a:solidFill>
                <a:latin typeface="+mj-ea"/>
                <a:ea typeface="+mj-ea"/>
              </a:rPr>
              <a:t>消息</a:t>
            </a:r>
            <a:r>
              <a:rPr lang="en-US" altLang="zh-CN" sz="2800" b="1" u="sng" dirty="0" smtClean="0">
                <a:solidFill>
                  <a:srgbClr val="FF0000"/>
                </a:solidFill>
                <a:latin typeface="+mj-ea"/>
                <a:ea typeface="+mj-ea"/>
              </a:rPr>
              <a:t>6</a:t>
            </a:r>
            <a:r>
              <a:rPr lang="zh-CN" altLang="en-US" sz="2800" b="1" u="sng" dirty="0" smtClean="0">
                <a:solidFill>
                  <a:srgbClr val="FF0000"/>
                </a:solidFill>
                <a:latin typeface="+mj-ea"/>
                <a:ea typeface="+mj-ea"/>
              </a:rPr>
              <a:t>的信息量</a:t>
            </a:r>
            <a:endParaRPr lang="zh-CN" altLang="en-US" sz="2800" b="1" u="sng" dirty="0">
              <a:solidFill>
                <a:srgbClr val="FF0000"/>
              </a:solidFill>
              <a:latin typeface="+mj-ea"/>
              <a:ea typeface="+mj-ea"/>
            </a:endParaRPr>
          </a:p>
        </p:txBody>
      </p:sp>
      <p:pic>
        <p:nvPicPr>
          <p:cNvPr id="1026" name="Picture 2" descr="http://www.clker.com/cliparts/b/7/b/2/11954348431437107035Gerald_G_Balance_Scale.svg.hi.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15892" y="2695668"/>
            <a:ext cx="1526718" cy="1309396"/>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p:cNvSpPr/>
          <p:nvPr/>
        </p:nvSpPr>
        <p:spPr>
          <a:xfrm>
            <a:off x="3315892" y="5858108"/>
            <a:ext cx="1107996" cy="461665"/>
          </a:xfrm>
          <a:prstGeom prst="rect">
            <a:avLst/>
          </a:prstGeom>
        </p:spPr>
        <p:txBody>
          <a:bodyPr wrap="none">
            <a:spAutoFit/>
          </a:bodyPr>
          <a:lstStyle/>
          <a:p>
            <a:pPr lvl="0"/>
            <a:r>
              <a:rPr lang="zh-CN" altLang="en-US" sz="2400" b="1" dirty="0">
                <a:solidFill>
                  <a:srgbClr val="0000FF"/>
                </a:solidFill>
                <a:latin typeface="+mj-ea"/>
                <a:ea typeface="+mj-ea"/>
              </a:rPr>
              <a:t>摇</a:t>
            </a:r>
            <a:r>
              <a:rPr lang="zh-CN" altLang="en-US" sz="2400" b="1" dirty="0" smtClean="0">
                <a:solidFill>
                  <a:srgbClr val="0000FF"/>
                </a:solidFill>
                <a:latin typeface="+mj-ea"/>
                <a:ea typeface="+mj-ea"/>
              </a:rPr>
              <a:t>骰子</a:t>
            </a:r>
            <a:endParaRPr lang="zh-CN" altLang="en-US" sz="2400" b="1" dirty="0">
              <a:solidFill>
                <a:srgbClr val="0000FF"/>
              </a:solidFill>
              <a:latin typeface="+mj-ea"/>
              <a:ea typeface="+mj-ea"/>
            </a:endParaRPr>
          </a:p>
        </p:txBody>
      </p:sp>
    </p:spTree>
    <p:custDataLst>
      <p:tags r:id="rId1"/>
    </p:custDataLst>
    <p:extLst>
      <p:ext uri="{BB962C8B-B14F-4D97-AF65-F5344CB8AC3E}">
        <p14:creationId xmlns:p14="http://schemas.microsoft.com/office/powerpoint/2010/main" val="1174851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4" grpId="0">
        <p:bldAsOne/>
      </p:bldGraphic>
      <p:bldP spid="11" grpId="0"/>
      <p:bldP spid="13" grpId="0"/>
      <p:bldP spid="18" grpId="0"/>
      <p:bldP spid="19"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感性认识</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677015469"/>
              </p:ext>
            </p:extLst>
          </p:nvPr>
        </p:nvGraphicFramePr>
        <p:xfrm>
          <a:off x="539552" y="1124744"/>
          <a:ext cx="7992888" cy="3744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p:cNvSpPr>
            <a:spLocks noGrp="1"/>
          </p:cNvSpPr>
          <p:nvPr>
            <p:ph type="sldNum" sz="quarter" idx="12"/>
          </p:nvPr>
        </p:nvSpPr>
        <p:spPr/>
        <p:txBody>
          <a:bodyPr/>
          <a:lstStyle/>
          <a:p>
            <a:fld id="{E31375A4-56A4-47D6-9801-1991572033F7}" type="slidenum">
              <a:rPr lang="en-US" smtClean="0"/>
              <a:pPr/>
              <a:t>24</a:t>
            </a:fld>
            <a:endParaRPr lang="en-US"/>
          </a:p>
        </p:txBody>
      </p:sp>
      <p:sp>
        <p:nvSpPr>
          <p:cNvPr id="3" name="矩形 2"/>
          <p:cNvSpPr/>
          <p:nvPr/>
        </p:nvSpPr>
        <p:spPr>
          <a:xfrm>
            <a:off x="539552" y="5229200"/>
            <a:ext cx="4644080" cy="461665"/>
          </a:xfrm>
          <a:prstGeom prst="rect">
            <a:avLst/>
          </a:prstGeom>
        </p:spPr>
        <p:txBody>
          <a:bodyPr wrap="square">
            <a:spAutoFit/>
          </a:bodyPr>
          <a:lstStyle/>
          <a:p>
            <a:r>
              <a:rPr lang="zh-CN" altLang="en-US" sz="2400" b="1" dirty="0" smtClean="0">
                <a:solidFill>
                  <a:srgbClr val="C00000"/>
                </a:solidFill>
                <a:latin typeface="+mj-ea"/>
                <a:ea typeface="+mj-ea"/>
              </a:rPr>
              <a:t>已知：单符号离散信源</a:t>
            </a:r>
          </a:p>
        </p:txBody>
      </p:sp>
      <p:pic>
        <p:nvPicPr>
          <p:cNvPr id="257101" name="Picture 1101" descr="C:\Users\ywang\Pictures\图片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912" y="5013176"/>
            <a:ext cx="5130722" cy="843014"/>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613257" y="6095484"/>
            <a:ext cx="4426212" cy="461665"/>
          </a:xfrm>
          <a:prstGeom prst="rect">
            <a:avLst/>
          </a:prstGeom>
        </p:spPr>
        <p:txBody>
          <a:bodyPr wrap="none">
            <a:spAutoFit/>
          </a:bodyPr>
          <a:lstStyle/>
          <a:p>
            <a:r>
              <a:rPr lang="zh-CN" altLang="en-US" sz="2400" b="1" dirty="0" smtClean="0">
                <a:latin typeface="+mj-ea"/>
                <a:ea typeface="+mj-ea"/>
              </a:rPr>
              <a:t>对任一条消息      ，其信息量：</a:t>
            </a:r>
            <a:endParaRPr lang="zh-CN" altLang="en-US" sz="2400" dirty="0">
              <a:latin typeface="+mj-ea"/>
              <a:ea typeface="+mj-ea"/>
            </a:endParaRPr>
          </a:p>
        </p:txBody>
      </p:sp>
      <p:pic>
        <p:nvPicPr>
          <p:cNvPr id="2050" name="Picture 2" descr="C:\Users\user\Pictures\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7310" y="6034835"/>
            <a:ext cx="407987" cy="585787"/>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3"/>
          <p:cNvSpPr/>
          <p:nvPr/>
        </p:nvSpPr>
        <p:spPr>
          <a:xfrm>
            <a:off x="3419872" y="404664"/>
            <a:ext cx="1928733" cy="615553"/>
          </a:xfrm>
          <a:prstGeom prst="rect">
            <a:avLst/>
          </a:prstGeom>
        </p:spPr>
        <p:txBody>
          <a:bodyPr wrap="none">
            <a:spAutoFit/>
          </a:bodyPr>
          <a:lstStyle/>
          <a:p>
            <a:pPr lvl="0"/>
            <a:r>
              <a:rPr lang="zh-CN" altLang="en-US" sz="3400" b="1" dirty="0" smtClean="0">
                <a:solidFill>
                  <a:srgbClr val="0000FF"/>
                </a:solidFill>
                <a:latin typeface="+mj-ea"/>
                <a:ea typeface="+mj-ea"/>
              </a:rPr>
              <a:t>定性结论</a:t>
            </a:r>
            <a:endParaRPr lang="zh-CN" altLang="en-US" sz="3400" b="1" dirty="0">
              <a:solidFill>
                <a:srgbClr val="0000FF"/>
              </a:solidFill>
              <a:latin typeface="+mj-ea"/>
              <a:ea typeface="+mj-ea"/>
            </a:endParaRPr>
          </a:p>
        </p:txBody>
      </p:sp>
      <p:sp>
        <p:nvSpPr>
          <p:cNvPr id="25" name="右箭头 24"/>
          <p:cNvSpPr/>
          <p:nvPr/>
        </p:nvSpPr>
        <p:spPr>
          <a:xfrm>
            <a:off x="2843808" y="476672"/>
            <a:ext cx="576064" cy="4512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6" name="矩形 25"/>
          <p:cNvSpPr/>
          <p:nvPr/>
        </p:nvSpPr>
        <p:spPr>
          <a:xfrm>
            <a:off x="6243667" y="404664"/>
            <a:ext cx="1928733" cy="615553"/>
          </a:xfrm>
          <a:prstGeom prst="rect">
            <a:avLst/>
          </a:prstGeom>
        </p:spPr>
        <p:txBody>
          <a:bodyPr wrap="none">
            <a:spAutoFit/>
          </a:bodyPr>
          <a:lstStyle/>
          <a:p>
            <a:pPr lvl="0"/>
            <a:r>
              <a:rPr lang="zh-CN" altLang="en-US" sz="3400" b="1" dirty="0" smtClean="0">
                <a:solidFill>
                  <a:srgbClr val="C00000"/>
                </a:solidFill>
                <a:latin typeface="+mj-ea"/>
                <a:ea typeface="+mj-ea"/>
              </a:rPr>
              <a:t>数学表达</a:t>
            </a:r>
            <a:endParaRPr lang="zh-CN" altLang="en-US" sz="3400" b="1" dirty="0">
              <a:solidFill>
                <a:srgbClr val="C00000"/>
              </a:solidFill>
              <a:latin typeface="+mj-ea"/>
              <a:ea typeface="+mj-ea"/>
            </a:endParaRPr>
          </a:p>
        </p:txBody>
      </p:sp>
      <p:sp>
        <p:nvSpPr>
          <p:cNvPr id="27" name="右箭头 26"/>
          <p:cNvSpPr/>
          <p:nvPr/>
        </p:nvSpPr>
        <p:spPr>
          <a:xfrm>
            <a:off x="5595595" y="476672"/>
            <a:ext cx="576064" cy="45121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7" name="椭圆 6"/>
          <p:cNvSpPr/>
          <p:nvPr/>
        </p:nvSpPr>
        <p:spPr>
          <a:xfrm>
            <a:off x="6250309" y="5013176"/>
            <a:ext cx="885716" cy="4215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descr="C:\Users\ywang\Pictures\图片11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7726" y="6095485"/>
            <a:ext cx="890802" cy="5251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71114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57101"/>
                                        </p:tgtEl>
                                        <p:attrNameLst>
                                          <p:attrName>style.visibility</p:attrName>
                                        </p:attrNameLst>
                                      </p:cBhvr>
                                      <p:to>
                                        <p:strVal val="visible"/>
                                      </p:to>
                                    </p:set>
                                    <p:animEffect transition="in" filter="fade">
                                      <p:cBhvr>
                                        <p:cTn id="19" dur="500"/>
                                        <p:tgtEl>
                                          <p:spTgt spid="25710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6" grpId="0"/>
      <p:bldP spid="27"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感性认识</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47637794"/>
              </p:ext>
            </p:extLst>
          </p:nvPr>
        </p:nvGraphicFramePr>
        <p:xfrm>
          <a:off x="508413" y="1196751"/>
          <a:ext cx="3631539" cy="5472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p:cNvSpPr>
            <a:spLocks noGrp="1"/>
          </p:cNvSpPr>
          <p:nvPr>
            <p:ph type="sldNum" sz="quarter" idx="12"/>
          </p:nvPr>
        </p:nvSpPr>
        <p:spPr/>
        <p:txBody>
          <a:bodyPr/>
          <a:lstStyle/>
          <a:p>
            <a:fld id="{E31375A4-56A4-47D6-9801-1991572033F7}" type="slidenum">
              <a:rPr lang="en-US" smtClean="0"/>
              <a:pPr/>
              <a:t>25</a:t>
            </a:fld>
            <a:endParaRPr lang="en-US"/>
          </a:p>
        </p:txBody>
      </p:sp>
      <p:sp>
        <p:nvSpPr>
          <p:cNvPr id="2" name="右箭头 1"/>
          <p:cNvSpPr/>
          <p:nvPr/>
        </p:nvSpPr>
        <p:spPr>
          <a:xfrm rot="5400000">
            <a:off x="6543838" y="5106681"/>
            <a:ext cx="815900" cy="70331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pic>
        <p:nvPicPr>
          <p:cNvPr id="257108" name="Picture 1108" descr="C:\Users\ywang\Pictures\图片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3968" y="1364829"/>
            <a:ext cx="2316163" cy="407987"/>
          </a:xfrm>
          <a:prstGeom prst="rect">
            <a:avLst/>
          </a:prstGeom>
          <a:noFill/>
          <a:extLst>
            <a:ext uri="{909E8E84-426E-40DD-AFC4-6F175D3DCCD1}">
              <a14:hiddenFill xmlns:a14="http://schemas.microsoft.com/office/drawing/2010/main">
                <a:solidFill>
                  <a:srgbClr val="FFFFFF"/>
                </a:solidFill>
              </a14:hiddenFill>
            </a:ext>
          </a:extLst>
        </p:spPr>
      </p:pic>
      <p:pic>
        <p:nvPicPr>
          <p:cNvPr id="257110" name="Picture 1110" descr="C:\Users\ywang\Pictures\图片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8184" y="4563343"/>
            <a:ext cx="2511425" cy="377825"/>
          </a:xfrm>
          <a:prstGeom prst="rect">
            <a:avLst/>
          </a:prstGeom>
          <a:noFill/>
          <a:extLst>
            <a:ext uri="{909E8E84-426E-40DD-AFC4-6F175D3DCCD1}">
              <a14:hiddenFill xmlns:a14="http://schemas.microsoft.com/office/drawing/2010/main">
                <a:solidFill>
                  <a:srgbClr val="FFFFFF"/>
                </a:solidFill>
              </a14:hiddenFill>
            </a:ext>
          </a:extLst>
        </p:spPr>
      </p:pic>
      <p:pic>
        <p:nvPicPr>
          <p:cNvPr id="257111" name="Picture 1111" descr="C:\Users\ywang\Pictures\图片5.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4238" y="5960318"/>
            <a:ext cx="4605333" cy="480244"/>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355976" y="1748755"/>
            <a:ext cx="1107996" cy="461665"/>
          </a:xfrm>
          <a:prstGeom prst="rect">
            <a:avLst/>
          </a:prstGeom>
        </p:spPr>
        <p:txBody>
          <a:bodyPr wrap="none">
            <a:spAutoFit/>
          </a:bodyPr>
          <a:lstStyle/>
          <a:p>
            <a:r>
              <a:rPr lang="zh-CN" altLang="en-US" sz="2400" b="1" dirty="0" smtClean="0">
                <a:latin typeface="+mj-ea"/>
                <a:ea typeface="+mj-ea"/>
              </a:rPr>
              <a:t>单调减</a:t>
            </a:r>
            <a:endParaRPr lang="zh-CN" altLang="en-US" sz="2400" dirty="0">
              <a:latin typeface="+mj-ea"/>
              <a:ea typeface="+mj-ea"/>
            </a:endParaRPr>
          </a:p>
        </p:txBody>
      </p:sp>
      <p:sp>
        <p:nvSpPr>
          <p:cNvPr id="22" name="矩形 21"/>
          <p:cNvSpPr/>
          <p:nvPr/>
        </p:nvSpPr>
        <p:spPr>
          <a:xfrm>
            <a:off x="4427984" y="4479503"/>
            <a:ext cx="1548822" cy="461665"/>
          </a:xfrm>
          <a:prstGeom prst="rect">
            <a:avLst/>
          </a:prstGeom>
        </p:spPr>
        <p:txBody>
          <a:bodyPr wrap="none">
            <a:spAutoFit/>
          </a:bodyPr>
          <a:lstStyle/>
          <a:p>
            <a:r>
              <a:rPr lang="en-US" altLang="zh-CN" sz="2400" b="1" dirty="0" smtClean="0">
                <a:latin typeface="+mj-ea"/>
                <a:ea typeface="+mj-ea"/>
              </a:rPr>
              <a:t>A</a:t>
            </a:r>
            <a:r>
              <a:rPr lang="zh-CN" altLang="en-US" sz="2400" b="1" dirty="0" smtClean="0">
                <a:latin typeface="+mj-ea"/>
                <a:ea typeface="+mj-ea"/>
              </a:rPr>
              <a:t>和</a:t>
            </a:r>
            <a:r>
              <a:rPr lang="en-US" altLang="zh-CN" sz="2400" b="1" dirty="0" smtClean="0">
                <a:latin typeface="+mj-ea"/>
                <a:ea typeface="+mj-ea"/>
              </a:rPr>
              <a:t>B</a:t>
            </a:r>
            <a:r>
              <a:rPr lang="zh-CN" altLang="en-US" sz="2400" b="1" dirty="0" smtClean="0">
                <a:latin typeface="+mj-ea"/>
                <a:ea typeface="+mj-ea"/>
              </a:rPr>
              <a:t>独立</a:t>
            </a:r>
            <a:endParaRPr lang="zh-CN" altLang="en-US" sz="2400" dirty="0">
              <a:latin typeface="+mj-ea"/>
              <a:ea typeface="+mj-ea"/>
            </a:endParaRPr>
          </a:p>
        </p:txBody>
      </p:sp>
      <p:pic>
        <p:nvPicPr>
          <p:cNvPr id="29" name="Picture 1553" descr="C:\Users\ywang\Pictures\图片2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264" y="1161147"/>
            <a:ext cx="2269476" cy="2037082"/>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3419872" y="404664"/>
            <a:ext cx="1928733" cy="615553"/>
          </a:xfrm>
          <a:prstGeom prst="rect">
            <a:avLst/>
          </a:prstGeom>
        </p:spPr>
        <p:txBody>
          <a:bodyPr wrap="none">
            <a:spAutoFit/>
          </a:bodyPr>
          <a:lstStyle/>
          <a:p>
            <a:pPr lvl="0"/>
            <a:r>
              <a:rPr lang="zh-CN" altLang="en-US" sz="3400" b="1" dirty="0" smtClean="0">
                <a:solidFill>
                  <a:srgbClr val="0000FF"/>
                </a:solidFill>
                <a:latin typeface="+mj-ea"/>
                <a:ea typeface="+mj-ea"/>
              </a:rPr>
              <a:t>定性结论</a:t>
            </a:r>
            <a:endParaRPr lang="zh-CN" altLang="en-US" sz="3400" b="1" dirty="0">
              <a:solidFill>
                <a:srgbClr val="0000FF"/>
              </a:solidFill>
              <a:latin typeface="+mj-ea"/>
              <a:ea typeface="+mj-ea"/>
            </a:endParaRPr>
          </a:p>
        </p:txBody>
      </p:sp>
      <p:sp>
        <p:nvSpPr>
          <p:cNvPr id="24" name="右箭头 23"/>
          <p:cNvSpPr/>
          <p:nvPr/>
        </p:nvSpPr>
        <p:spPr>
          <a:xfrm>
            <a:off x="2843808" y="476672"/>
            <a:ext cx="576064" cy="4512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5" name="矩形 24"/>
          <p:cNvSpPr/>
          <p:nvPr/>
        </p:nvSpPr>
        <p:spPr>
          <a:xfrm>
            <a:off x="6243667" y="404664"/>
            <a:ext cx="1928733" cy="615553"/>
          </a:xfrm>
          <a:prstGeom prst="rect">
            <a:avLst/>
          </a:prstGeom>
        </p:spPr>
        <p:txBody>
          <a:bodyPr wrap="none">
            <a:spAutoFit/>
          </a:bodyPr>
          <a:lstStyle/>
          <a:p>
            <a:pPr lvl="0"/>
            <a:r>
              <a:rPr lang="zh-CN" altLang="en-US" sz="3400" b="1" dirty="0" smtClean="0">
                <a:solidFill>
                  <a:srgbClr val="C00000"/>
                </a:solidFill>
                <a:latin typeface="+mj-ea"/>
                <a:ea typeface="+mj-ea"/>
              </a:rPr>
              <a:t>数学表达</a:t>
            </a:r>
            <a:endParaRPr lang="zh-CN" altLang="en-US" sz="3400" b="1" dirty="0">
              <a:solidFill>
                <a:srgbClr val="C00000"/>
              </a:solidFill>
              <a:latin typeface="+mj-ea"/>
              <a:ea typeface="+mj-ea"/>
            </a:endParaRPr>
          </a:p>
        </p:txBody>
      </p:sp>
      <p:sp>
        <p:nvSpPr>
          <p:cNvPr id="26" name="右箭头 25"/>
          <p:cNvSpPr/>
          <p:nvPr/>
        </p:nvSpPr>
        <p:spPr>
          <a:xfrm>
            <a:off x="5595595" y="476672"/>
            <a:ext cx="576064" cy="45121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3074" name="Picture 2" descr="C:\Users\ywang\Pictures\图片112.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5976" y="2766193"/>
            <a:ext cx="2151062" cy="5667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ywang\Pictures\图片113.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27984" y="3404939"/>
            <a:ext cx="1925638" cy="566738"/>
          </a:xfrm>
          <a:prstGeom prst="rect">
            <a:avLst/>
          </a:prstGeom>
          <a:noFill/>
          <a:extLst>
            <a:ext uri="{909E8E84-426E-40DD-AFC4-6F175D3DCCD1}">
              <a14:hiddenFill xmlns:a14="http://schemas.microsoft.com/office/drawing/2010/main">
                <a:solidFill>
                  <a:srgbClr val="FFFFFF"/>
                </a:solidFill>
              </a14:hiddenFill>
            </a:ext>
          </a:extLst>
        </p:spPr>
      </p:pic>
      <p:sp>
        <p:nvSpPr>
          <p:cNvPr id="27" name="椭圆 26"/>
          <p:cNvSpPr/>
          <p:nvPr/>
        </p:nvSpPr>
        <p:spPr>
          <a:xfrm>
            <a:off x="7956376" y="2456892"/>
            <a:ext cx="79718" cy="1080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flipV="1">
            <a:off x="7596336" y="1278512"/>
            <a:ext cx="0" cy="484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6" name="Picture 4" descr="C:\Users\ywang\Pictures\图片114.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2870" y="5282676"/>
            <a:ext cx="2335866" cy="35132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0843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57108"/>
                                        </p:tgtEl>
                                        <p:attrNameLst>
                                          <p:attrName>style.visibility</p:attrName>
                                        </p:attrNameLst>
                                      </p:cBhvr>
                                      <p:to>
                                        <p:strVal val="visible"/>
                                      </p:to>
                                    </p:set>
                                    <p:animEffect transition="in" filter="fade">
                                      <p:cBhvr>
                                        <p:cTn id="10" dur="500"/>
                                        <p:tgtEl>
                                          <p:spTgt spid="257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par>
                                <p:cTn id="21" presetID="10" presetClass="entr" presetSubtype="0" fill="hold" nodeType="withEffect">
                                  <p:stCondLst>
                                    <p:cond delay="0"/>
                                  </p:stCondLst>
                                  <p:childTnLst>
                                    <p:set>
                                      <p:cBhvr>
                                        <p:cTn id="22" dur="1" fill="hold">
                                          <p:stCondLst>
                                            <p:cond delay="0"/>
                                          </p:stCondLst>
                                        </p:cTn>
                                        <p:tgtEl>
                                          <p:spTgt spid="3075"/>
                                        </p:tgtEl>
                                        <p:attrNameLst>
                                          <p:attrName>style.visibility</p:attrName>
                                        </p:attrNameLst>
                                      </p:cBhvr>
                                      <p:to>
                                        <p:strVal val="visible"/>
                                      </p:to>
                                    </p:set>
                                    <p:animEffect transition="in" filter="fade">
                                      <p:cBhvr>
                                        <p:cTn id="23" dur="500"/>
                                        <p:tgtEl>
                                          <p:spTgt spid="3075"/>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57110"/>
                                        </p:tgtEl>
                                        <p:attrNameLst>
                                          <p:attrName>style.visibility</p:attrName>
                                        </p:attrNameLst>
                                      </p:cBhvr>
                                      <p:to>
                                        <p:strVal val="visible"/>
                                      </p:to>
                                    </p:set>
                                    <p:animEffect transition="in" filter="fade">
                                      <p:cBhvr>
                                        <p:cTn id="42" dur="500"/>
                                        <p:tgtEl>
                                          <p:spTgt spid="257110"/>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wipe(up)">
                                      <p:cBhvr>
                                        <p:cTn id="46" dur="500"/>
                                        <p:tgtEl>
                                          <p:spTgt spid="2"/>
                                        </p:tgtEl>
                                      </p:cBhvr>
                                    </p:animEffect>
                                  </p:childTnLst>
                                </p:cTn>
                              </p:par>
                              <p:par>
                                <p:cTn id="47" presetID="10" presetClass="entr" presetSubtype="0" fill="hold" nodeType="withEffect">
                                  <p:stCondLst>
                                    <p:cond delay="0"/>
                                  </p:stCondLst>
                                  <p:childTnLst>
                                    <p:set>
                                      <p:cBhvr>
                                        <p:cTn id="48" dur="1" fill="hold">
                                          <p:stCondLst>
                                            <p:cond delay="0"/>
                                          </p:stCondLst>
                                        </p:cTn>
                                        <p:tgtEl>
                                          <p:spTgt spid="3076"/>
                                        </p:tgtEl>
                                        <p:attrNameLst>
                                          <p:attrName>style.visibility</p:attrName>
                                        </p:attrNameLst>
                                      </p:cBhvr>
                                      <p:to>
                                        <p:strVal val="visible"/>
                                      </p:to>
                                    </p:set>
                                    <p:animEffect transition="in" filter="fade">
                                      <p:cBhvr>
                                        <p:cTn id="49" dur="500"/>
                                        <p:tgtEl>
                                          <p:spTgt spid="3076"/>
                                        </p:tgtEl>
                                      </p:cBhvr>
                                    </p:animEffec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257111"/>
                                        </p:tgtEl>
                                        <p:attrNameLst>
                                          <p:attrName>style.visibility</p:attrName>
                                        </p:attrNameLst>
                                      </p:cBhvr>
                                      <p:to>
                                        <p:strVal val="visible"/>
                                      </p:to>
                                    </p:set>
                                    <p:animEffect transition="in" filter="wipe(up)">
                                      <p:cBhvr>
                                        <p:cTn id="53" dur="500"/>
                                        <p:tgtEl>
                                          <p:spTgt spid="257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22" grpId="0"/>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552" y="1196752"/>
            <a:ext cx="8280920" cy="5516862"/>
          </a:xfrm>
        </p:spPr>
        <p:txBody>
          <a:bodyPr>
            <a:normAutofit/>
          </a:bodyPr>
          <a:lstStyle/>
          <a:p>
            <a:pPr>
              <a:lnSpc>
                <a:spcPct val="120000"/>
              </a:lnSpc>
            </a:pPr>
            <a:r>
              <a:rPr lang="zh-CN" altLang="en-US" sz="3300" dirty="0" smtClean="0"/>
              <a:t>观察：</a:t>
            </a:r>
            <a:endParaRPr lang="en-US" altLang="zh-CN" sz="3300" dirty="0"/>
          </a:p>
          <a:p>
            <a:pPr marL="365760" lvl="1" indent="0">
              <a:lnSpc>
                <a:spcPct val="120000"/>
              </a:lnSpc>
              <a:buNone/>
            </a:pPr>
            <a:endParaRPr lang="en-US" altLang="zh-CN" sz="2600" dirty="0"/>
          </a:p>
        </p:txBody>
      </p:sp>
      <p:sp>
        <p:nvSpPr>
          <p:cNvPr id="2" name="标题 1"/>
          <p:cNvSpPr>
            <a:spLocks noGrp="1"/>
          </p:cNvSpPr>
          <p:nvPr>
            <p:ph type="title"/>
          </p:nvPr>
        </p:nvSpPr>
        <p:spPr/>
        <p:txBody>
          <a:bodyPr/>
          <a:lstStyle/>
          <a:p>
            <a:r>
              <a:rPr lang="zh-CN" altLang="en-US" dirty="0" smtClean="0"/>
              <a:t>信息量</a:t>
            </a:r>
            <a:r>
              <a:rPr lang="zh-CN" altLang="en-US" dirty="0"/>
              <a:t>定义</a:t>
            </a:r>
          </a:p>
        </p:txBody>
      </p:sp>
      <p:sp>
        <p:nvSpPr>
          <p:cNvPr id="4" name="灯片编号占位符 3"/>
          <p:cNvSpPr>
            <a:spLocks noGrp="1"/>
          </p:cNvSpPr>
          <p:nvPr>
            <p:ph type="sldNum" sz="quarter" idx="12"/>
          </p:nvPr>
        </p:nvSpPr>
        <p:spPr/>
        <p:txBody>
          <a:bodyPr/>
          <a:lstStyle/>
          <a:p>
            <a:fld id="{E31375A4-56A4-47D6-9801-1991572033F7}" type="slidenum">
              <a:rPr lang="en-US" smtClean="0"/>
              <a:pPr/>
              <a:t>26</a:t>
            </a:fld>
            <a:endParaRPr lang="en-US"/>
          </a:p>
        </p:txBody>
      </p:sp>
      <p:pic>
        <p:nvPicPr>
          <p:cNvPr id="220642" name="Picture 1506" descr="C:\Users\ywang\Pictures\图片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438" y="1402824"/>
            <a:ext cx="4389437" cy="3841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图示 4"/>
          <p:cNvGraphicFramePr/>
          <p:nvPr>
            <p:extLst>
              <p:ext uri="{D42A27DB-BD31-4B8C-83A1-F6EECF244321}">
                <p14:modId xmlns:p14="http://schemas.microsoft.com/office/powerpoint/2010/main" val="1149840521"/>
              </p:ext>
            </p:extLst>
          </p:nvPr>
        </p:nvGraphicFramePr>
        <p:xfrm>
          <a:off x="585737" y="1988840"/>
          <a:ext cx="8018711" cy="26997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20648" name="Picture 1512" descr="C:\Users\ywang\Pictures\图片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8438" y="3600053"/>
            <a:ext cx="4248150" cy="981075"/>
          </a:xfrm>
          <a:prstGeom prst="rect">
            <a:avLst/>
          </a:prstGeom>
          <a:noFill/>
          <a:extLst>
            <a:ext uri="{909E8E84-426E-40DD-AFC4-6F175D3DCCD1}">
              <a14:hiddenFill xmlns:a14="http://schemas.microsoft.com/office/drawing/2010/main">
                <a:solidFill>
                  <a:srgbClr val="FFFFFF"/>
                </a:solidFill>
              </a14:hiddenFill>
            </a:ext>
          </a:extLst>
        </p:spPr>
      </p:pic>
      <p:sp>
        <p:nvSpPr>
          <p:cNvPr id="16" name="右箭头 15"/>
          <p:cNvSpPr/>
          <p:nvPr/>
        </p:nvSpPr>
        <p:spPr>
          <a:xfrm>
            <a:off x="4257133" y="5505494"/>
            <a:ext cx="432048" cy="46971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18" name="Picture 1552" descr="C:\Users\ywang\Pictures\图片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656365"/>
            <a:ext cx="2230438" cy="2030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53" descr="C:\Users\ywang\Pictures\图片2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9226" y="4725144"/>
            <a:ext cx="2597150" cy="2066925"/>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a:xfrm>
            <a:off x="6508506" y="6057292"/>
            <a:ext cx="79718" cy="1080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V="1">
            <a:off x="6012160" y="4806904"/>
            <a:ext cx="0" cy="484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57792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20648"/>
                                        </p:tgtEl>
                                        <p:attrNameLst>
                                          <p:attrName>style.visibility</p:attrName>
                                        </p:attrNameLst>
                                      </p:cBhvr>
                                      <p:to>
                                        <p:strVal val="visible"/>
                                      </p:to>
                                    </p:set>
                                    <p:animEffect transition="in" filter="fade">
                                      <p:cBhvr>
                                        <p:cTn id="10" dur="500"/>
                                        <p:tgtEl>
                                          <p:spTgt spid="2206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6"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dirty="0" smtClean="0"/>
              <a:t>信息量的单位</a:t>
            </a:r>
            <a:endParaRPr lang="zh-CN" altLang="en-US" dirty="0"/>
          </a:p>
        </p:txBody>
      </p:sp>
      <p:sp>
        <p:nvSpPr>
          <p:cNvPr id="70659" name="Rectangle 3"/>
          <p:cNvSpPr>
            <a:spLocks noGrp="1" noChangeArrowheads="1"/>
          </p:cNvSpPr>
          <p:nvPr>
            <p:ph type="body" idx="1"/>
          </p:nvPr>
        </p:nvSpPr>
        <p:spPr>
          <a:xfrm>
            <a:off x="539552" y="1196752"/>
            <a:ext cx="8064896" cy="786505"/>
          </a:xfrm>
        </p:spPr>
        <p:txBody>
          <a:bodyPr>
            <a:normAutofit/>
          </a:bodyPr>
          <a:lstStyle/>
          <a:p>
            <a:r>
              <a:rPr lang="zh-CN" altLang="en-US" sz="2800" dirty="0">
                <a:solidFill>
                  <a:srgbClr val="0000FF"/>
                </a:solidFill>
              </a:rPr>
              <a:t>单位</a:t>
            </a:r>
            <a:r>
              <a:rPr lang="zh-CN" altLang="en-US" sz="2800" dirty="0"/>
              <a:t>：比特</a:t>
            </a:r>
            <a:r>
              <a:rPr lang="en-US" altLang="zh-CN" sz="2800" dirty="0"/>
              <a:t>bit</a:t>
            </a:r>
            <a:r>
              <a:rPr lang="zh-CN" altLang="en-US" sz="2800" dirty="0"/>
              <a:t>、奈特</a:t>
            </a:r>
            <a:r>
              <a:rPr lang="en-US" altLang="zh-CN" sz="2800" dirty="0" err="1"/>
              <a:t>nat</a:t>
            </a:r>
            <a:r>
              <a:rPr lang="zh-CN" altLang="en-US" sz="2800" dirty="0"/>
              <a:t>、</a:t>
            </a:r>
            <a:r>
              <a:rPr lang="zh-CN" altLang="en-US" sz="2800" dirty="0" smtClean="0"/>
              <a:t>哈特</a:t>
            </a:r>
            <a:r>
              <a:rPr lang="en-US" altLang="zh-CN" sz="2800" dirty="0"/>
              <a:t>h</a:t>
            </a:r>
            <a:r>
              <a:rPr lang="en-US" altLang="zh-CN" sz="2800" dirty="0" smtClean="0"/>
              <a:t>art</a:t>
            </a:r>
            <a:r>
              <a:rPr lang="zh-CN" altLang="en-US" sz="2800" dirty="0"/>
              <a:t>。</a:t>
            </a:r>
          </a:p>
          <a:p>
            <a:pPr lvl="1"/>
            <a:endParaRPr lang="zh-CN" altLang="en-US" sz="2400" dirty="0"/>
          </a:p>
          <a:p>
            <a:pPr lvl="1"/>
            <a:endParaRPr lang="zh-CN" altLang="en-US" sz="2400" dirty="0"/>
          </a:p>
          <a:p>
            <a:endParaRPr lang="zh-CN" altLang="en-US" sz="2800" dirty="0"/>
          </a:p>
        </p:txBody>
      </p:sp>
      <p:sp>
        <p:nvSpPr>
          <p:cNvPr id="8" name="灯片编号占位符 5"/>
          <p:cNvSpPr>
            <a:spLocks noGrp="1"/>
          </p:cNvSpPr>
          <p:nvPr>
            <p:ph type="sldNum" sz="quarter" idx="12"/>
          </p:nvPr>
        </p:nvSpPr>
        <p:spPr/>
        <p:txBody>
          <a:bodyPr/>
          <a:lstStyle/>
          <a:p>
            <a:fld id="{4D253EC1-6D33-4B3E-A9B4-C4A37ED80EE7}" type="slidenum">
              <a:rPr lang="en-US" altLang="zh-CN" smtClean="0"/>
              <a:pPr/>
              <a:t>27</a:t>
            </a:fld>
            <a:endParaRPr lang="en-US" altLang="zh-CN"/>
          </a:p>
        </p:txBody>
      </p:sp>
      <p:sp>
        <p:nvSpPr>
          <p:cNvPr id="7" name="矩形 6"/>
          <p:cNvSpPr/>
          <p:nvPr/>
        </p:nvSpPr>
        <p:spPr>
          <a:xfrm>
            <a:off x="1691681" y="5177358"/>
            <a:ext cx="6408712" cy="138499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ct val="150000"/>
              </a:lnSpc>
            </a:pPr>
            <a:r>
              <a:rPr lang="zh-CN" altLang="en-US" sz="2800" b="1" dirty="0" smtClean="0">
                <a:latin typeface="微软雅黑" pitchFamily="34" charset="-122"/>
                <a:ea typeface="微软雅黑" pitchFamily="34" charset="-122"/>
              </a:rPr>
              <a:t>注意：信息量为纯数，单位仅为标示不同底数的对数值，</a:t>
            </a:r>
            <a:r>
              <a:rPr lang="zh-CN" altLang="en-US" sz="2800" b="1" dirty="0" smtClean="0">
                <a:solidFill>
                  <a:srgbClr val="FF0000"/>
                </a:solidFill>
                <a:latin typeface="微软雅黑" pitchFamily="34" charset="-122"/>
                <a:ea typeface="微软雅黑" pitchFamily="34" charset="-122"/>
              </a:rPr>
              <a:t>无量纲含义</a:t>
            </a:r>
            <a:endParaRPr lang="zh-CN" altLang="en-US" sz="2800" b="1" dirty="0">
              <a:solidFill>
                <a:srgbClr val="FF0000"/>
              </a:solidFill>
              <a:latin typeface="微软雅黑" pitchFamily="34" charset="-122"/>
              <a:ea typeface="微软雅黑" pitchFamily="34" charset="-122"/>
            </a:endParaRPr>
          </a:p>
        </p:txBody>
      </p:sp>
      <p:pic>
        <p:nvPicPr>
          <p:cNvPr id="23965" name="Picture 413" descr="http://www.ztu68.com/uploads/Png/c101223/12930K360110-11157.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7544" y="5239072"/>
            <a:ext cx="1358280" cy="135828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ywang\Pictures\图片11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2938810"/>
            <a:ext cx="4168775" cy="4635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ywang\Pictures\图片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8424" y="1782762"/>
            <a:ext cx="2578100" cy="463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ywang\Pictures\图片11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9297" y="2348880"/>
            <a:ext cx="4121150" cy="4635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939273" y="1754498"/>
            <a:ext cx="1225015" cy="461665"/>
          </a:xfrm>
          <a:prstGeom prst="rect">
            <a:avLst/>
          </a:prstGeom>
        </p:spPr>
        <p:txBody>
          <a:bodyPr wrap="none">
            <a:spAutoFit/>
          </a:bodyPr>
          <a:lstStyle/>
          <a:p>
            <a:pPr indent="-91440"/>
            <a:r>
              <a:rPr lang="zh-CN" altLang="en-US" sz="2400" b="1" dirty="0">
                <a:latin typeface="+mj-ea"/>
                <a:ea typeface="+mj-ea"/>
              </a:rPr>
              <a:t>比特</a:t>
            </a:r>
            <a:r>
              <a:rPr lang="en-US" altLang="zh-CN" sz="2400" b="1" dirty="0">
                <a:latin typeface="+mj-ea"/>
                <a:ea typeface="+mj-ea"/>
              </a:rPr>
              <a:t>bit</a:t>
            </a:r>
          </a:p>
        </p:txBody>
      </p:sp>
      <p:sp>
        <p:nvSpPr>
          <p:cNvPr id="3" name="矩形 2"/>
          <p:cNvSpPr/>
          <p:nvPr/>
        </p:nvSpPr>
        <p:spPr>
          <a:xfrm>
            <a:off x="730002" y="3402866"/>
            <a:ext cx="7705735" cy="1754326"/>
          </a:xfrm>
          <a:prstGeom prst="rect">
            <a:avLst/>
          </a:prstGeom>
        </p:spPr>
        <p:txBody>
          <a:bodyPr wrap="square">
            <a:spAutoFit/>
          </a:bodyPr>
          <a:lstStyle/>
          <a:p>
            <a:pPr>
              <a:lnSpc>
                <a:spcPct val="150000"/>
              </a:lnSpc>
            </a:pPr>
            <a:r>
              <a:rPr lang="zh-CN" altLang="en-US" sz="2400" b="1" dirty="0" smtClean="0">
                <a:latin typeface="+mj-ea"/>
                <a:ea typeface="+mj-ea"/>
              </a:rPr>
              <a:t>       现代数字通信系统，</a:t>
            </a:r>
            <a:r>
              <a:rPr lang="zh-CN" altLang="en-US" sz="2400" b="1" dirty="0">
                <a:latin typeface="+mj-ea"/>
                <a:ea typeface="+mj-ea"/>
              </a:rPr>
              <a:t>一般采用</a:t>
            </a:r>
            <a:r>
              <a:rPr lang="zh-CN" altLang="en-US" sz="2400" b="1" dirty="0">
                <a:solidFill>
                  <a:srgbClr val="0000FF"/>
                </a:solidFill>
                <a:latin typeface="+mj-ea"/>
                <a:ea typeface="+mj-ea"/>
              </a:rPr>
              <a:t>二进制</a:t>
            </a:r>
            <a:r>
              <a:rPr lang="zh-CN" altLang="en-US" sz="2400" b="1" dirty="0">
                <a:latin typeface="+mj-ea"/>
                <a:ea typeface="+mj-ea"/>
              </a:rPr>
              <a:t>的记数方式</a:t>
            </a:r>
            <a:r>
              <a:rPr lang="zh-CN" altLang="en-US" sz="2400" b="1" dirty="0" smtClean="0">
                <a:latin typeface="+mj-ea"/>
                <a:ea typeface="+mj-ea"/>
              </a:rPr>
              <a:t>。在</a:t>
            </a:r>
            <a:r>
              <a:rPr lang="zh-CN" altLang="en-US" sz="2400" b="1" dirty="0">
                <a:latin typeface="+mj-ea"/>
                <a:ea typeface="+mj-ea"/>
              </a:rPr>
              <a:t>信息量的计算中也多采用以</a:t>
            </a:r>
            <a:r>
              <a:rPr lang="en-US" altLang="zh-CN" sz="2400" b="1" dirty="0">
                <a:latin typeface="+mj-ea"/>
                <a:ea typeface="+mj-ea"/>
              </a:rPr>
              <a:t>2</a:t>
            </a:r>
            <a:r>
              <a:rPr lang="zh-CN" altLang="en-US" sz="2400" b="1" dirty="0">
                <a:latin typeface="+mj-ea"/>
                <a:ea typeface="+mj-ea"/>
              </a:rPr>
              <a:t>为底的</a:t>
            </a:r>
            <a:r>
              <a:rPr lang="zh-CN" altLang="en-US" sz="2400" b="1" dirty="0" smtClean="0">
                <a:latin typeface="+mj-ea"/>
                <a:ea typeface="+mj-ea"/>
              </a:rPr>
              <a:t>方式。</a:t>
            </a:r>
            <a:endParaRPr lang="en-US" altLang="zh-CN" sz="2400" b="1" dirty="0" smtClean="0">
              <a:latin typeface="+mj-ea"/>
              <a:ea typeface="+mj-ea"/>
            </a:endParaRPr>
          </a:p>
          <a:p>
            <a:pPr>
              <a:lnSpc>
                <a:spcPct val="150000"/>
              </a:lnSpc>
            </a:pPr>
            <a:r>
              <a:rPr lang="zh-CN" altLang="en-US" sz="2400" b="1" dirty="0" smtClean="0">
                <a:solidFill>
                  <a:srgbClr val="0000FF"/>
                </a:solidFill>
                <a:latin typeface="+mj-ea"/>
                <a:ea typeface="+mj-ea"/>
              </a:rPr>
              <a:t>       一般</a:t>
            </a:r>
            <a:r>
              <a:rPr lang="zh-CN" altLang="en-US" sz="2400" b="1" dirty="0">
                <a:solidFill>
                  <a:srgbClr val="0000FF"/>
                </a:solidFill>
                <a:latin typeface="+mj-ea"/>
                <a:ea typeface="+mj-ea"/>
              </a:rPr>
              <a:t>默认以</a:t>
            </a:r>
            <a:r>
              <a:rPr lang="en-US" altLang="zh-CN" sz="2400" b="1" dirty="0">
                <a:solidFill>
                  <a:srgbClr val="0000FF"/>
                </a:solidFill>
                <a:latin typeface="+mj-ea"/>
                <a:ea typeface="+mj-ea"/>
              </a:rPr>
              <a:t>2</a:t>
            </a:r>
            <a:r>
              <a:rPr lang="zh-CN" altLang="en-US" sz="2400" b="1" dirty="0">
                <a:solidFill>
                  <a:srgbClr val="0000FF"/>
                </a:solidFill>
                <a:latin typeface="+mj-ea"/>
                <a:ea typeface="+mj-ea"/>
              </a:rPr>
              <a:t>为</a:t>
            </a:r>
            <a:r>
              <a:rPr lang="zh-CN" altLang="en-US" sz="2400" b="1" dirty="0" smtClean="0">
                <a:solidFill>
                  <a:srgbClr val="0000FF"/>
                </a:solidFill>
                <a:latin typeface="+mj-ea"/>
                <a:ea typeface="+mj-ea"/>
              </a:rPr>
              <a:t>底。</a:t>
            </a:r>
            <a:endParaRPr lang="zh-CN" altLang="en-US" sz="2400" b="1" dirty="0">
              <a:solidFill>
                <a:srgbClr val="0000FF"/>
              </a:solidFill>
              <a:latin typeface="+mj-ea"/>
              <a:ea typeface="+mj-ea"/>
            </a:endParaRPr>
          </a:p>
        </p:txBody>
      </p:sp>
      <p:sp>
        <p:nvSpPr>
          <p:cNvPr id="12" name="矩形 11"/>
          <p:cNvSpPr/>
          <p:nvPr/>
        </p:nvSpPr>
        <p:spPr>
          <a:xfrm>
            <a:off x="5908020" y="2350765"/>
            <a:ext cx="1305165" cy="461665"/>
          </a:xfrm>
          <a:prstGeom prst="rect">
            <a:avLst/>
          </a:prstGeom>
        </p:spPr>
        <p:txBody>
          <a:bodyPr wrap="none">
            <a:spAutoFit/>
          </a:bodyPr>
          <a:lstStyle/>
          <a:p>
            <a:pPr indent="-91440"/>
            <a:r>
              <a:rPr lang="zh-CN" altLang="en-US" sz="2400" b="1" dirty="0" smtClean="0">
                <a:latin typeface="+mj-ea"/>
                <a:ea typeface="+mj-ea"/>
              </a:rPr>
              <a:t>奈特</a:t>
            </a:r>
            <a:r>
              <a:rPr lang="en-US" altLang="zh-CN" sz="2400" b="1" dirty="0" err="1" smtClean="0">
                <a:latin typeface="+mj-ea"/>
                <a:ea typeface="+mj-ea"/>
              </a:rPr>
              <a:t>nat</a:t>
            </a:r>
            <a:endParaRPr lang="en-US" altLang="zh-CN" sz="2400" b="1" dirty="0">
              <a:latin typeface="+mj-ea"/>
              <a:ea typeface="+mj-ea"/>
            </a:endParaRPr>
          </a:p>
        </p:txBody>
      </p:sp>
      <p:sp>
        <p:nvSpPr>
          <p:cNvPr id="13" name="矩形 12"/>
          <p:cNvSpPr/>
          <p:nvPr/>
        </p:nvSpPr>
        <p:spPr>
          <a:xfrm>
            <a:off x="5907794" y="2938810"/>
            <a:ext cx="1444498" cy="461665"/>
          </a:xfrm>
          <a:prstGeom prst="rect">
            <a:avLst/>
          </a:prstGeom>
        </p:spPr>
        <p:txBody>
          <a:bodyPr wrap="none">
            <a:spAutoFit/>
          </a:bodyPr>
          <a:lstStyle/>
          <a:p>
            <a:pPr indent="-91440"/>
            <a:r>
              <a:rPr lang="zh-CN" altLang="en-US" sz="2400" b="1" dirty="0" smtClean="0">
                <a:latin typeface="+mj-ea"/>
                <a:ea typeface="+mj-ea"/>
              </a:rPr>
              <a:t>哈特</a:t>
            </a:r>
            <a:r>
              <a:rPr lang="en-US" altLang="zh-CN" sz="2400" b="1" dirty="0" smtClean="0">
                <a:latin typeface="+mj-ea"/>
                <a:ea typeface="+mj-ea"/>
              </a:rPr>
              <a:t>hart</a:t>
            </a:r>
            <a:endParaRPr lang="en-US" altLang="zh-CN" sz="2400" b="1" dirty="0">
              <a:latin typeface="+mj-ea"/>
              <a:ea typeface="+mj-ea"/>
            </a:endParaRPr>
          </a:p>
        </p:txBody>
      </p:sp>
      <p:pic>
        <p:nvPicPr>
          <p:cNvPr id="14" name="Picture 8" descr="http://www.pooban.com/forum/attachments/month_0902/20090204_845682aa92221a984601cPafxQxIgou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4288" y="1537156"/>
            <a:ext cx="720080" cy="72008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017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3965"/>
                                        </p:tgtEl>
                                        <p:attrNameLst>
                                          <p:attrName>style.visibility</p:attrName>
                                        </p:attrNameLst>
                                      </p:cBhvr>
                                      <p:to>
                                        <p:strVal val="visible"/>
                                      </p:to>
                                    </p:set>
                                    <p:animEffect transition="in" filter="fade">
                                      <p:cBhvr>
                                        <p:cTn id="18" dur="500"/>
                                        <p:tgtEl>
                                          <p:spTgt spid="23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31375A4-56A4-47D6-9801-1991572033F7}" type="slidenum">
              <a:rPr lang="en-US" smtClean="0"/>
              <a:pPr/>
              <a:t>28</a:t>
            </a:fld>
            <a:endParaRPr lang="en-US"/>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1097639941"/>
              </p:ext>
            </p:extLst>
          </p:nvPr>
        </p:nvGraphicFramePr>
        <p:xfrm>
          <a:off x="670575" y="548680"/>
          <a:ext cx="8064500" cy="2376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841171" y="4259021"/>
            <a:ext cx="7782861" cy="1846659"/>
          </a:xfrm>
          <a:prstGeom prst="rect">
            <a:avLst/>
          </a:prstGeom>
        </p:spPr>
        <p:txBody>
          <a:bodyPr wrap="square">
            <a:spAutoFit/>
          </a:bodyPr>
          <a:lstStyle/>
          <a:p>
            <a:pPr lvl="0">
              <a:lnSpc>
                <a:spcPct val="150000"/>
              </a:lnSpc>
            </a:pPr>
            <a:r>
              <a:rPr lang="zh-CN" altLang="en-US" sz="2800" b="1" dirty="0" smtClean="0">
                <a:solidFill>
                  <a:srgbClr val="0000FF"/>
                </a:solidFill>
                <a:latin typeface="+mj-ea"/>
                <a:ea typeface="+mj-ea"/>
              </a:rPr>
              <a:t>意义：</a:t>
            </a:r>
            <a:endParaRPr lang="en-US" altLang="zh-CN" sz="2800" b="1" dirty="0" smtClean="0">
              <a:solidFill>
                <a:srgbClr val="0000FF"/>
              </a:solidFill>
              <a:latin typeface="+mj-ea"/>
              <a:ea typeface="+mj-ea"/>
            </a:endParaRPr>
          </a:p>
          <a:p>
            <a:pPr lvl="0">
              <a:lnSpc>
                <a:spcPct val="150000"/>
              </a:lnSpc>
            </a:pPr>
            <a:r>
              <a:rPr lang="zh-CN" altLang="en-US" sz="2400" b="1" dirty="0" smtClean="0">
                <a:latin typeface="+mj-ea"/>
                <a:ea typeface="+mj-ea"/>
              </a:rPr>
              <a:t>       对</a:t>
            </a:r>
            <a:r>
              <a:rPr lang="zh-CN" altLang="en-US" sz="2400" b="1" dirty="0">
                <a:latin typeface="+mj-ea"/>
                <a:ea typeface="+mj-ea"/>
              </a:rPr>
              <a:t>信息能够进行</a:t>
            </a:r>
            <a:r>
              <a:rPr lang="zh-CN" altLang="en-US" sz="2400" b="1" dirty="0" smtClean="0">
                <a:latin typeface="+mj-ea"/>
                <a:ea typeface="+mj-ea"/>
              </a:rPr>
              <a:t>度量后</a:t>
            </a:r>
            <a:r>
              <a:rPr lang="zh-CN" altLang="en-US" sz="2400" b="1" dirty="0">
                <a:latin typeface="+mj-ea"/>
                <a:ea typeface="+mj-ea"/>
              </a:rPr>
              <a:t>，我们才能用</a:t>
            </a:r>
            <a:r>
              <a:rPr lang="zh-CN" altLang="en-US" sz="2400" b="1" dirty="0">
                <a:solidFill>
                  <a:srgbClr val="FF0000"/>
                </a:solidFill>
                <a:latin typeface="+mj-ea"/>
                <a:ea typeface="+mj-ea"/>
              </a:rPr>
              <a:t>定量的方法</a:t>
            </a:r>
            <a:r>
              <a:rPr lang="zh-CN" altLang="en-US" sz="2400" b="1" dirty="0">
                <a:latin typeface="+mj-ea"/>
                <a:ea typeface="+mj-ea"/>
              </a:rPr>
              <a:t>来分析通信系统中信息的产生、传输、接收等问题。</a:t>
            </a:r>
            <a:endParaRPr lang="zh-CN" altLang="en-US" sz="2400" dirty="0">
              <a:latin typeface="+mj-ea"/>
              <a:ea typeface="+mj-ea"/>
            </a:endParaRPr>
          </a:p>
        </p:txBody>
      </p:sp>
      <p:pic>
        <p:nvPicPr>
          <p:cNvPr id="6" name="Picture 1512" descr="C:\Users\ywang\Pictures\图片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8526" y="3228301"/>
            <a:ext cx="42481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01" descr="C:\Users\ywang\Pictures\图片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4914" y="2060848"/>
            <a:ext cx="5477936" cy="90006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91434" y="1412776"/>
            <a:ext cx="8064896" cy="662554"/>
          </a:xfrm>
          <a:prstGeom prst="rect">
            <a:avLst/>
          </a:prstGeom>
        </p:spPr>
        <p:txBody>
          <a:bodyPr wrap="square">
            <a:spAutoFit/>
          </a:bodyPr>
          <a:lstStyle/>
          <a:p>
            <a:pPr lvl="0">
              <a:lnSpc>
                <a:spcPct val="150000"/>
              </a:lnSpc>
            </a:pPr>
            <a:r>
              <a:rPr lang="zh-CN" altLang="en-US" sz="2800" b="1" dirty="0" smtClean="0">
                <a:latin typeface="+mj-ea"/>
                <a:ea typeface="+mj-ea"/>
              </a:rPr>
              <a:t>单符号离散信源</a:t>
            </a:r>
            <a:endParaRPr lang="zh-CN" altLang="en-US" sz="2800" b="1" dirty="0">
              <a:latin typeface="+mj-ea"/>
              <a:ea typeface="+mj-ea"/>
            </a:endParaRPr>
          </a:p>
        </p:txBody>
      </p:sp>
      <p:sp>
        <p:nvSpPr>
          <p:cNvPr id="10" name="矩形 9"/>
          <p:cNvSpPr/>
          <p:nvPr/>
        </p:nvSpPr>
        <p:spPr>
          <a:xfrm>
            <a:off x="821587" y="3262228"/>
            <a:ext cx="8064896" cy="662554"/>
          </a:xfrm>
          <a:prstGeom prst="rect">
            <a:avLst/>
          </a:prstGeom>
        </p:spPr>
        <p:txBody>
          <a:bodyPr wrap="square">
            <a:spAutoFit/>
          </a:bodyPr>
          <a:lstStyle/>
          <a:p>
            <a:pPr lvl="0">
              <a:lnSpc>
                <a:spcPct val="150000"/>
              </a:lnSpc>
            </a:pPr>
            <a:r>
              <a:rPr lang="zh-CN" altLang="en-US" sz="2800" b="1" dirty="0" smtClean="0">
                <a:latin typeface="+mj-ea"/>
                <a:ea typeface="+mj-ea"/>
              </a:rPr>
              <a:t>信息量：</a:t>
            </a:r>
            <a:endParaRPr lang="zh-CN" altLang="en-US" sz="2800" b="1" dirty="0">
              <a:latin typeface="+mj-ea"/>
              <a:ea typeface="+mj-ea"/>
            </a:endParaRPr>
          </a:p>
        </p:txBody>
      </p:sp>
    </p:spTree>
    <p:custDataLst>
      <p:tags r:id="rId1"/>
    </p:custDataLst>
    <p:extLst>
      <p:ext uri="{BB962C8B-B14F-4D97-AF65-F5344CB8AC3E}">
        <p14:creationId xmlns:p14="http://schemas.microsoft.com/office/powerpoint/2010/main" val="1785966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31375A4-56A4-47D6-9801-1991572033F7}" type="slidenum">
              <a:rPr lang="en-US" smtClean="0"/>
              <a:pPr/>
              <a:t>29</a:t>
            </a:fld>
            <a:endParaRPr lang="en-US"/>
          </a:p>
        </p:txBody>
      </p:sp>
      <p:graphicFrame>
        <p:nvGraphicFramePr>
          <p:cNvPr id="8" name="内容占位符 7"/>
          <p:cNvGraphicFramePr>
            <a:graphicFrameLocks noGrp="1"/>
          </p:cNvGraphicFramePr>
          <p:nvPr>
            <p:ph idx="4294967295"/>
            <p:extLst>
              <p:ext uri="{D42A27DB-BD31-4B8C-83A1-F6EECF244321}">
                <p14:modId xmlns:p14="http://schemas.microsoft.com/office/powerpoint/2010/main" val="3610930769"/>
              </p:ext>
            </p:extLst>
          </p:nvPr>
        </p:nvGraphicFramePr>
        <p:xfrm>
          <a:off x="670575" y="548680"/>
          <a:ext cx="8064500" cy="2376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图示 1"/>
          <p:cNvGraphicFramePr/>
          <p:nvPr>
            <p:extLst>
              <p:ext uri="{D42A27DB-BD31-4B8C-83A1-F6EECF244321}">
                <p14:modId xmlns:p14="http://schemas.microsoft.com/office/powerpoint/2010/main" val="2947697731"/>
              </p:ext>
            </p:extLst>
          </p:nvPr>
        </p:nvGraphicFramePr>
        <p:xfrm>
          <a:off x="4397145" y="1484784"/>
          <a:ext cx="4458823" cy="51125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Picture 1553" descr="C:\Users\ywang\Pictures\图片2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6250" y="2430698"/>
            <a:ext cx="3076323" cy="2448272"/>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30"/>
          <p:cNvSpPr/>
          <p:nvPr/>
        </p:nvSpPr>
        <p:spPr>
          <a:xfrm>
            <a:off x="1187624" y="5024046"/>
            <a:ext cx="2705465" cy="1200329"/>
          </a:xfrm>
          <a:prstGeom prst="rect">
            <a:avLst/>
          </a:prstGeom>
        </p:spPr>
        <p:txBody>
          <a:bodyPr wrap="square">
            <a:spAutoFit/>
          </a:bodyPr>
          <a:lstStyle/>
          <a:p>
            <a:pPr lvl="0"/>
            <a:r>
              <a:rPr lang="zh-CN" altLang="zh-CN" sz="2400" b="1" dirty="0">
                <a:solidFill>
                  <a:srgbClr val="0000FF"/>
                </a:solidFill>
                <a:latin typeface="+mj-ea"/>
                <a:ea typeface="+mj-ea"/>
              </a:rPr>
              <a:t>必然事件，不含不确定性，不含任何 信息量</a:t>
            </a:r>
          </a:p>
        </p:txBody>
      </p:sp>
      <p:sp>
        <p:nvSpPr>
          <p:cNvPr id="32" name="矩形 31"/>
          <p:cNvSpPr/>
          <p:nvPr/>
        </p:nvSpPr>
        <p:spPr>
          <a:xfrm>
            <a:off x="755576" y="1537506"/>
            <a:ext cx="3269450" cy="830997"/>
          </a:xfrm>
          <a:prstGeom prst="rect">
            <a:avLst/>
          </a:prstGeom>
        </p:spPr>
        <p:txBody>
          <a:bodyPr wrap="square">
            <a:spAutoFit/>
          </a:bodyPr>
          <a:lstStyle/>
          <a:p>
            <a:r>
              <a:rPr lang="zh-CN" altLang="zh-CN" sz="2400" b="1" dirty="0">
                <a:solidFill>
                  <a:srgbClr val="0000FF"/>
                </a:solidFill>
                <a:latin typeface="+mj-ea"/>
                <a:ea typeface="+mj-ea"/>
              </a:rPr>
              <a:t>不可能事件一旦发生</a:t>
            </a:r>
            <a:r>
              <a:rPr lang="zh-CN" altLang="zh-CN" sz="2400" b="1" dirty="0" smtClean="0">
                <a:solidFill>
                  <a:srgbClr val="0000FF"/>
                </a:solidFill>
                <a:latin typeface="+mj-ea"/>
                <a:ea typeface="+mj-ea"/>
              </a:rPr>
              <a:t>，信息量</a:t>
            </a:r>
            <a:r>
              <a:rPr lang="zh-CN" altLang="zh-CN" sz="2400" b="1" dirty="0">
                <a:solidFill>
                  <a:srgbClr val="0000FF"/>
                </a:solidFill>
                <a:latin typeface="+mj-ea"/>
                <a:ea typeface="+mj-ea"/>
              </a:rPr>
              <a:t>是非常大的</a:t>
            </a:r>
          </a:p>
        </p:txBody>
      </p:sp>
      <p:sp>
        <p:nvSpPr>
          <p:cNvPr id="33" name="椭圆 32"/>
          <p:cNvSpPr/>
          <p:nvPr/>
        </p:nvSpPr>
        <p:spPr>
          <a:xfrm>
            <a:off x="2843808" y="4005064"/>
            <a:ext cx="79718" cy="10801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p:nvPr/>
        </p:nvCxnSpPr>
        <p:spPr>
          <a:xfrm flipV="1">
            <a:off x="1619672" y="2737835"/>
            <a:ext cx="413128" cy="39767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6459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1" grpId="0"/>
      <p:bldP spid="32" grpId="0"/>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p:txBody>
          <a:bodyPr/>
          <a:lstStyle/>
          <a:p>
            <a:r>
              <a:rPr lang="zh-CN" altLang="en-US" dirty="0" smtClean="0"/>
              <a:t>本章内容</a:t>
            </a:r>
          </a:p>
        </p:txBody>
      </p:sp>
      <p:sp>
        <p:nvSpPr>
          <p:cNvPr id="1027" name="Rectangle 3"/>
          <p:cNvSpPr>
            <a:spLocks noGrp="1" noChangeArrowheads="1"/>
          </p:cNvSpPr>
          <p:nvPr>
            <p:ph type="body" idx="1"/>
          </p:nvPr>
        </p:nvSpPr>
        <p:spPr/>
        <p:txBody>
          <a:bodyPr>
            <a:normAutofit/>
          </a:bodyPr>
          <a:lstStyle/>
          <a:p>
            <a:r>
              <a:rPr lang="zh-CN" altLang="en-US" sz="2400" dirty="0" smtClean="0"/>
              <a:t>通信的根本问题是将信源的输出在接收端尽可能精确地复现出来，所以需要</a:t>
            </a:r>
            <a:r>
              <a:rPr lang="zh-CN" altLang="en-US" sz="2400" dirty="0" smtClean="0">
                <a:solidFill>
                  <a:srgbClr val="0000FF"/>
                </a:solidFill>
              </a:rPr>
              <a:t>讨论如何描述信源的输出，即如何计算信源产生的信息量。</a:t>
            </a:r>
            <a:endParaRPr lang="en-US" altLang="zh-CN" sz="2400" dirty="0" smtClean="0">
              <a:solidFill>
                <a:srgbClr val="0000FF"/>
              </a:solidFill>
            </a:endParaRPr>
          </a:p>
          <a:p>
            <a:r>
              <a:rPr lang="zh-CN" altLang="en-US" sz="2400" dirty="0" smtClean="0">
                <a:solidFill>
                  <a:srgbClr val="0000FF"/>
                </a:solidFill>
              </a:rPr>
              <a:t>即：</a:t>
            </a:r>
            <a:r>
              <a:rPr lang="zh-CN" altLang="en-US" sz="2400" dirty="0" smtClean="0">
                <a:solidFill>
                  <a:srgbClr val="FF0000"/>
                </a:solidFill>
              </a:rPr>
              <a:t>信息的度量与信源熵</a:t>
            </a:r>
          </a:p>
          <a:p>
            <a:endParaRPr lang="en-US" altLang="zh-CN" sz="2400" dirty="0" smtClean="0">
              <a:solidFill>
                <a:srgbClr val="FFC000"/>
              </a:solidFill>
            </a:endParaRPr>
          </a:p>
          <a:p>
            <a:endParaRPr lang="en-US" altLang="zh-CN" sz="2400" dirty="0" smtClean="0"/>
          </a:p>
          <a:p>
            <a:endParaRPr lang="en-US" altLang="zh-CN" sz="2400" dirty="0" smtClean="0"/>
          </a:p>
          <a:p>
            <a:endParaRPr lang="zh-CN" altLang="en-US" sz="2400" dirty="0" smtClean="0"/>
          </a:p>
        </p:txBody>
      </p:sp>
      <p:sp>
        <p:nvSpPr>
          <p:cNvPr id="6" name="灯片编号占位符 5"/>
          <p:cNvSpPr>
            <a:spLocks noGrp="1"/>
          </p:cNvSpPr>
          <p:nvPr>
            <p:ph type="sldNum" sz="quarter" idx="12"/>
          </p:nvPr>
        </p:nvSpPr>
        <p:spPr/>
        <p:txBody>
          <a:bodyPr/>
          <a:lstStyle/>
          <a:p>
            <a:fld id="{5B27D372-9FCA-4C3E-9AAF-559DD12FDD88}" type="slidenum">
              <a:rPr lang="en-US" altLang="zh-CN" smtClean="0"/>
              <a:pPr/>
              <a:t>3</a:t>
            </a:fld>
            <a:endParaRPr lang="en-US" altLang="zh-CN"/>
          </a:p>
        </p:txBody>
      </p:sp>
      <p:grpSp>
        <p:nvGrpSpPr>
          <p:cNvPr id="2" name="Group 38"/>
          <p:cNvGrpSpPr>
            <a:grpSpLocks/>
          </p:cNvGrpSpPr>
          <p:nvPr/>
        </p:nvGrpSpPr>
        <p:grpSpPr bwMode="auto">
          <a:xfrm>
            <a:off x="1618408" y="3500934"/>
            <a:ext cx="6121226" cy="2088306"/>
            <a:chOff x="644" y="2114"/>
            <a:chExt cx="4527" cy="1498"/>
          </a:xfrm>
        </p:grpSpPr>
        <p:sp>
          <p:nvSpPr>
            <p:cNvPr id="36874" name="Rectangle 4"/>
            <p:cNvSpPr>
              <a:spLocks noChangeArrowheads="1"/>
            </p:cNvSpPr>
            <p:nvPr/>
          </p:nvSpPr>
          <p:spPr bwMode="auto">
            <a:xfrm>
              <a:off x="644" y="2114"/>
              <a:ext cx="340" cy="907"/>
            </a:xfrm>
            <a:prstGeom prst="rect">
              <a:avLst/>
            </a:prstGeom>
            <a:solidFill>
              <a:schemeClr val="accent2"/>
            </a:solidFill>
            <a:ln w="19050" algn="ctr">
              <a:solidFill>
                <a:schemeClr val="tx1"/>
              </a:solidFill>
              <a:miter lim="800000"/>
              <a:headEnd/>
              <a:tailEnd type="none" w="lg" len="lg"/>
            </a:ln>
          </p:spPr>
          <p:txBody>
            <a:bodyPr vert="eaVert" wrap="none" anchor="ctr"/>
            <a:lstStyle/>
            <a:p>
              <a:pPr algn="ctr"/>
              <a:r>
                <a:rPr lang="zh-CN" altLang="en-US" sz="1600" b="1"/>
                <a:t>信源</a:t>
              </a:r>
            </a:p>
          </p:txBody>
        </p:sp>
        <p:sp>
          <p:nvSpPr>
            <p:cNvPr id="36875" name="Rectangle 5"/>
            <p:cNvSpPr>
              <a:spLocks noChangeArrowheads="1"/>
            </p:cNvSpPr>
            <p:nvPr/>
          </p:nvSpPr>
          <p:spPr bwMode="auto">
            <a:xfrm>
              <a:off x="1188" y="2114"/>
              <a:ext cx="340" cy="907"/>
            </a:xfrm>
            <a:prstGeom prst="rect">
              <a:avLst/>
            </a:prstGeom>
            <a:solidFill>
              <a:srgbClr val="993300"/>
            </a:solidFill>
            <a:ln w="19050" algn="ctr">
              <a:solidFill>
                <a:schemeClr val="tx1"/>
              </a:solidFill>
              <a:miter lim="800000"/>
              <a:headEnd/>
              <a:tailEnd type="none" w="lg" len="lg"/>
            </a:ln>
          </p:spPr>
          <p:txBody>
            <a:bodyPr vert="eaVert" wrap="none" anchor="ctr"/>
            <a:lstStyle/>
            <a:p>
              <a:pPr algn="ctr"/>
              <a:r>
                <a:rPr lang="zh-CN" altLang="en-US" sz="1600" b="1"/>
                <a:t>信源编码</a:t>
              </a:r>
            </a:p>
          </p:txBody>
        </p:sp>
        <p:sp>
          <p:nvSpPr>
            <p:cNvPr id="36876" name="Rectangle 6"/>
            <p:cNvSpPr>
              <a:spLocks noChangeArrowheads="1"/>
            </p:cNvSpPr>
            <p:nvPr/>
          </p:nvSpPr>
          <p:spPr bwMode="auto">
            <a:xfrm>
              <a:off x="4282" y="2114"/>
              <a:ext cx="340" cy="907"/>
            </a:xfrm>
            <a:prstGeom prst="rect">
              <a:avLst/>
            </a:prstGeom>
            <a:solidFill>
              <a:srgbClr val="993300"/>
            </a:solidFill>
            <a:ln w="19050" algn="ctr">
              <a:solidFill>
                <a:schemeClr val="tx1"/>
              </a:solidFill>
              <a:miter lim="800000"/>
              <a:headEnd/>
              <a:tailEnd type="none" w="lg" len="lg"/>
            </a:ln>
          </p:spPr>
          <p:txBody>
            <a:bodyPr vert="eaVert" wrap="none" anchor="ctr"/>
            <a:lstStyle/>
            <a:p>
              <a:pPr algn="ctr"/>
              <a:r>
                <a:rPr lang="zh-CN" altLang="en-US" sz="1600" b="1"/>
                <a:t>信源译码</a:t>
              </a:r>
            </a:p>
          </p:txBody>
        </p:sp>
        <p:sp>
          <p:nvSpPr>
            <p:cNvPr id="36877" name="Rectangle 7"/>
            <p:cNvSpPr>
              <a:spLocks noChangeArrowheads="1"/>
            </p:cNvSpPr>
            <p:nvPr/>
          </p:nvSpPr>
          <p:spPr bwMode="auto">
            <a:xfrm>
              <a:off x="4831" y="2114"/>
              <a:ext cx="340" cy="907"/>
            </a:xfrm>
            <a:prstGeom prst="rect">
              <a:avLst/>
            </a:prstGeom>
            <a:solidFill>
              <a:schemeClr val="accent2"/>
            </a:solidFill>
            <a:ln w="19050" algn="ctr">
              <a:solidFill>
                <a:schemeClr val="tx1"/>
              </a:solidFill>
              <a:miter lim="800000"/>
              <a:headEnd/>
              <a:tailEnd type="none" w="lg" len="lg"/>
            </a:ln>
          </p:spPr>
          <p:txBody>
            <a:bodyPr vert="eaVert" wrap="none" anchor="ctr"/>
            <a:lstStyle/>
            <a:p>
              <a:pPr algn="ctr"/>
              <a:r>
                <a:rPr lang="zh-CN" altLang="en-US" sz="1600" b="1"/>
                <a:t>信宿</a:t>
              </a:r>
            </a:p>
          </p:txBody>
        </p:sp>
        <p:sp>
          <p:nvSpPr>
            <p:cNvPr id="36878" name="Rectangle 8"/>
            <p:cNvSpPr>
              <a:spLocks noChangeArrowheads="1"/>
            </p:cNvSpPr>
            <p:nvPr/>
          </p:nvSpPr>
          <p:spPr bwMode="auto">
            <a:xfrm>
              <a:off x="2159" y="2114"/>
              <a:ext cx="340" cy="907"/>
            </a:xfrm>
            <a:prstGeom prst="rect">
              <a:avLst/>
            </a:prstGeom>
            <a:solidFill>
              <a:schemeClr val="accent1"/>
            </a:solidFill>
            <a:ln w="19050" algn="ctr">
              <a:solidFill>
                <a:schemeClr val="tx1"/>
              </a:solidFill>
              <a:miter lim="800000"/>
              <a:headEnd/>
              <a:tailEnd type="none" w="lg" len="lg"/>
            </a:ln>
          </p:spPr>
          <p:txBody>
            <a:bodyPr vert="eaVert" wrap="none" anchor="ctr"/>
            <a:lstStyle/>
            <a:p>
              <a:pPr algn="ctr"/>
              <a:r>
                <a:rPr lang="zh-CN" altLang="en-US" sz="1600" b="1"/>
                <a:t>信道编码</a:t>
              </a:r>
            </a:p>
          </p:txBody>
        </p:sp>
        <p:sp>
          <p:nvSpPr>
            <p:cNvPr id="36879" name="Rectangle 9"/>
            <p:cNvSpPr>
              <a:spLocks noChangeArrowheads="1"/>
            </p:cNvSpPr>
            <p:nvPr/>
          </p:nvSpPr>
          <p:spPr bwMode="auto">
            <a:xfrm>
              <a:off x="2735" y="2114"/>
              <a:ext cx="340" cy="907"/>
            </a:xfrm>
            <a:prstGeom prst="rect">
              <a:avLst/>
            </a:prstGeom>
            <a:solidFill>
              <a:srgbClr val="808000"/>
            </a:solidFill>
            <a:ln w="28575" algn="ctr">
              <a:solidFill>
                <a:schemeClr val="tx1"/>
              </a:solidFill>
              <a:miter lim="800000"/>
              <a:headEnd/>
              <a:tailEnd type="none" w="lg" len="lg"/>
            </a:ln>
          </p:spPr>
          <p:txBody>
            <a:bodyPr vert="eaVert" wrap="none" anchor="ctr"/>
            <a:lstStyle/>
            <a:p>
              <a:pPr algn="ctr"/>
              <a:r>
                <a:rPr lang="zh-CN" altLang="en-US" sz="1600" b="1"/>
                <a:t>信道</a:t>
              </a:r>
            </a:p>
          </p:txBody>
        </p:sp>
        <p:sp>
          <p:nvSpPr>
            <p:cNvPr id="36880" name="Rectangle 10"/>
            <p:cNvSpPr>
              <a:spLocks noChangeArrowheads="1"/>
            </p:cNvSpPr>
            <p:nvPr/>
          </p:nvSpPr>
          <p:spPr bwMode="auto">
            <a:xfrm>
              <a:off x="3316" y="2114"/>
              <a:ext cx="340" cy="907"/>
            </a:xfrm>
            <a:prstGeom prst="rect">
              <a:avLst/>
            </a:prstGeom>
            <a:solidFill>
              <a:schemeClr val="accent1"/>
            </a:solidFill>
            <a:ln w="19050" algn="ctr">
              <a:solidFill>
                <a:schemeClr val="tx1"/>
              </a:solidFill>
              <a:miter lim="800000"/>
              <a:headEnd/>
              <a:tailEnd type="none" w="lg" len="lg"/>
            </a:ln>
          </p:spPr>
          <p:txBody>
            <a:bodyPr vert="eaVert" wrap="none" anchor="ctr"/>
            <a:lstStyle/>
            <a:p>
              <a:pPr algn="ctr"/>
              <a:r>
                <a:rPr lang="zh-CN" altLang="en-US" sz="1600" b="1"/>
                <a:t>信道译码</a:t>
              </a:r>
            </a:p>
          </p:txBody>
        </p:sp>
        <p:sp>
          <p:nvSpPr>
            <p:cNvPr id="36881" name="Oval 11"/>
            <p:cNvSpPr>
              <a:spLocks noChangeArrowheads="1"/>
            </p:cNvSpPr>
            <p:nvPr/>
          </p:nvSpPr>
          <p:spPr bwMode="auto">
            <a:xfrm>
              <a:off x="1736" y="2460"/>
              <a:ext cx="227" cy="226"/>
            </a:xfrm>
            <a:prstGeom prst="ellipse">
              <a:avLst/>
            </a:prstGeom>
            <a:solidFill>
              <a:schemeClr val="accent1"/>
            </a:solidFill>
            <a:ln w="19050" algn="ctr">
              <a:solidFill>
                <a:schemeClr val="tx1"/>
              </a:solidFill>
              <a:round/>
              <a:headEnd/>
              <a:tailEnd type="none" w="lg" len="lg"/>
            </a:ln>
          </p:spPr>
          <p:txBody>
            <a:bodyPr wrap="none" anchor="ctr"/>
            <a:lstStyle/>
            <a:p>
              <a:pPr algn="ctr"/>
              <a:r>
                <a:rPr lang="en-US" altLang="zh-CN" sz="1600" b="1"/>
                <a:t>+</a:t>
              </a:r>
            </a:p>
          </p:txBody>
        </p:sp>
        <p:sp>
          <p:nvSpPr>
            <p:cNvPr id="36882" name="Oval 12"/>
            <p:cNvSpPr>
              <a:spLocks noChangeArrowheads="1"/>
            </p:cNvSpPr>
            <p:nvPr/>
          </p:nvSpPr>
          <p:spPr bwMode="auto">
            <a:xfrm>
              <a:off x="3869" y="2451"/>
              <a:ext cx="227" cy="226"/>
            </a:xfrm>
            <a:prstGeom prst="ellipse">
              <a:avLst/>
            </a:prstGeom>
            <a:solidFill>
              <a:schemeClr val="accent1"/>
            </a:solidFill>
            <a:ln w="19050" algn="ctr">
              <a:solidFill>
                <a:schemeClr val="tx1"/>
              </a:solidFill>
              <a:round/>
              <a:headEnd/>
              <a:tailEnd type="none" w="lg" len="lg"/>
            </a:ln>
          </p:spPr>
          <p:txBody>
            <a:bodyPr wrap="none" anchor="ctr"/>
            <a:lstStyle/>
            <a:p>
              <a:pPr algn="ctr"/>
              <a:r>
                <a:rPr lang="en-US" altLang="zh-CN" sz="1600" b="1"/>
                <a:t>+</a:t>
              </a:r>
            </a:p>
          </p:txBody>
        </p:sp>
        <p:sp>
          <p:nvSpPr>
            <p:cNvPr id="36883" name="Rectangle 13"/>
            <p:cNvSpPr>
              <a:spLocks noChangeArrowheads="1"/>
            </p:cNvSpPr>
            <p:nvPr/>
          </p:nvSpPr>
          <p:spPr bwMode="auto">
            <a:xfrm>
              <a:off x="1383" y="3249"/>
              <a:ext cx="907" cy="363"/>
            </a:xfrm>
            <a:prstGeom prst="rect">
              <a:avLst/>
            </a:prstGeom>
            <a:solidFill>
              <a:schemeClr val="accent1"/>
            </a:solidFill>
            <a:ln w="19050" algn="ctr">
              <a:solidFill>
                <a:schemeClr val="tx1"/>
              </a:solidFill>
              <a:miter lim="800000"/>
              <a:headEnd/>
              <a:tailEnd type="none" w="lg" len="lg"/>
            </a:ln>
          </p:spPr>
          <p:txBody>
            <a:bodyPr wrap="none" anchor="ctr"/>
            <a:lstStyle/>
            <a:p>
              <a:pPr algn="ctr"/>
              <a:r>
                <a:rPr lang="zh-CN" altLang="en-US" sz="1600" b="1"/>
                <a:t>加密编码</a:t>
              </a:r>
            </a:p>
          </p:txBody>
        </p:sp>
        <p:sp>
          <p:nvSpPr>
            <p:cNvPr id="36884" name="Rectangle 14"/>
            <p:cNvSpPr>
              <a:spLocks noChangeArrowheads="1"/>
            </p:cNvSpPr>
            <p:nvPr/>
          </p:nvSpPr>
          <p:spPr bwMode="auto">
            <a:xfrm>
              <a:off x="3533" y="3248"/>
              <a:ext cx="907" cy="363"/>
            </a:xfrm>
            <a:prstGeom prst="rect">
              <a:avLst/>
            </a:prstGeom>
            <a:solidFill>
              <a:schemeClr val="accent1"/>
            </a:solidFill>
            <a:ln w="19050" algn="ctr">
              <a:solidFill>
                <a:schemeClr val="tx1"/>
              </a:solidFill>
              <a:miter lim="800000"/>
              <a:headEnd/>
              <a:tailEnd type="none" w="lg" len="lg"/>
            </a:ln>
          </p:spPr>
          <p:txBody>
            <a:bodyPr wrap="none" anchor="ctr"/>
            <a:lstStyle/>
            <a:p>
              <a:pPr algn="ctr"/>
              <a:r>
                <a:rPr lang="zh-CN" altLang="en-US" sz="1600" b="1"/>
                <a:t>解密译码</a:t>
              </a:r>
            </a:p>
          </p:txBody>
        </p:sp>
        <p:sp>
          <p:nvSpPr>
            <p:cNvPr id="36885" name="Rectangle 15"/>
            <p:cNvSpPr>
              <a:spLocks noChangeArrowheads="1"/>
            </p:cNvSpPr>
            <p:nvPr/>
          </p:nvSpPr>
          <p:spPr bwMode="auto">
            <a:xfrm>
              <a:off x="2572" y="3249"/>
              <a:ext cx="680" cy="363"/>
            </a:xfrm>
            <a:prstGeom prst="rect">
              <a:avLst/>
            </a:prstGeom>
            <a:solidFill>
              <a:srgbClr val="808080"/>
            </a:solidFill>
            <a:ln w="19050" algn="ctr">
              <a:solidFill>
                <a:schemeClr val="tx1"/>
              </a:solidFill>
              <a:miter lim="800000"/>
              <a:headEnd/>
              <a:tailEnd type="none" w="lg" len="lg"/>
            </a:ln>
          </p:spPr>
          <p:txBody>
            <a:bodyPr wrap="none" anchor="ctr"/>
            <a:lstStyle/>
            <a:p>
              <a:pPr algn="ctr"/>
              <a:r>
                <a:rPr lang="zh-CN" altLang="en-US" sz="1600" b="1"/>
                <a:t>噪声源</a:t>
              </a:r>
            </a:p>
          </p:txBody>
        </p:sp>
        <p:sp>
          <p:nvSpPr>
            <p:cNvPr id="36886" name="Line 16"/>
            <p:cNvSpPr>
              <a:spLocks noChangeShapeType="1"/>
            </p:cNvSpPr>
            <p:nvPr/>
          </p:nvSpPr>
          <p:spPr bwMode="auto">
            <a:xfrm>
              <a:off x="975"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87" name="Line 17"/>
            <p:cNvSpPr>
              <a:spLocks noChangeShapeType="1"/>
            </p:cNvSpPr>
            <p:nvPr/>
          </p:nvSpPr>
          <p:spPr bwMode="auto">
            <a:xfrm>
              <a:off x="1519"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88" name="Line 18"/>
            <p:cNvSpPr>
              <a:spLocks noChangeShapeType="1"/>
            </p:cNvSpPr>
            <p:nvPr/>
          </p:nvSpPr>
          <p:spPr bwMode="auto">
            <a:xfrm>
              <a:off x="1945"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89" name="Line 19"/>
            <p:cNvSpPr>
              <a:spLocks noChangeShapeType="1"/>
            </p:cNvSpPr>
            <p:nvPr/>
          </p:nvSpPr>
          <p:spPr bwMode="auto">
            <a:xfrm>
              <a:off x="2508"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90" name="Line 20"/>
            <p:cNvSpPr>
              <a:spLocks noChangeShapeType="1"/>
            </p:cNvSpPr>
            <p:nvPr/>
          </p:nvSpPr>
          <p:spPr bwMode="auto">
            <a:xfrm>
              <a:off x="3089"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91" name="Line 21"/>
            <p:cNvSpPr>
              <a:spLocks noChangeShapeType="1"/>
            </p:cNvSpPr>
            <p:nvPr/>
          </p:nvSpPr>
          <p:spPr bwMode="auto">
            <a:xfrm>
              <a:off x="3651"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92" name="Line 22"/>
            <p:cNvSpPr>
              <a:spLocks noChangeShapeType="1"/>
            </p:cNvSpPr>
            <p:nvPr/>
          </p:nvSpPr>
          <p:spPr bwMode="auto">
            <a:xfrm>
              <a:off x="4077"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93" name="Line 23"/>
            <p:cNvSpPr>
              <a:spLocks noChangeShapeType="1"/>
            </p:cNvSpPr>
            <p:nvPr/>
          </p:nvSpPr>
          <p:spPr bwMode="auto">
            <a:xfrm>
              <a:off x="4621" y="2568"/>
              <a:ext cx="227" cy="0"/>
            </a:xfrm>
            <a:prstGeom prst="line">
              <a:avLst/>
            </a:prstGeom>
            <a:noFill/>
            <a:ln w="19050">
              <a:solidFill>
                <a:schemeClr val="tx1"/>
              </a:solidFill>
              <a:round/>
              <a:headEnd/>
              <a:tailEnd type="stealth" w="lg" len="lg"/>
            </a:ln>
          </p:spPr>
          <p:txBody>
            <a:bodyPr wrap="none"/>
            <a:lstStyle/>
            <a:p>
              <a:endParaRPr lang="zh-CN" altLang="en-US" b="1"/>
            </a:p>
          </p:txBody>
        </p:sp>
        <p:sp>
          <p:nvSpPr>
            <p:cNvPr id="36894" name="Line 24"/>
            <p:cNvSpPr>
              <a:spLocks noChangeShapeType="1"/>
            </p:cNvSpPr>
            <p:nvPr/>
          </p:nvSpPr>
          <p:spPr bwMode="auto">
            <a:xfrm flipV="1">
              <a:off x="1855" y="2686"/>
              <a:ext cx="0" cy="567"/>
            </a:xfrm>
            <a:prstGeom prst="line">
              <a:avLst/>
            </a:prstGeom>
            <a:noFill/>
            <a:ln w="19050">
              <a:solidFill>
                <a:schemeClr val="tx1"/>
              </a:solidFill>
              <a:round/>
              <a:headEnd/>
              <a:tailEnd type="stealth" w="lg" len="lg"/>
            </a:ln>
          </p:spPr>
          <p:txBody>
            <a:bodyPr wrap="none"/>
            <a:lstStyle/>
            <a:p>
              <a:endParaRPr lang="zh-CN" altLang="en-US" b="1"/>
            </a:p>
          </p:txBody>
        </p:sp>
        <p:sp>
          <p:nvSpPr>
            <p:cNvPr id="36895" name="Line 25"/>
            <p:cNvSpPr>
              <a:spLocks noChangeShapeType="1"/>
            </p:cNvSpPr>
            <p:nvPr/>
          </p:nvSpPr>
          <p:spPr bwMode="auto">
            <a:xfrm flipV="1">
              <a:off x="3969" y="2677"/>
              <a:ext cx="0" cy="567"/>
            </a:xfrm>
            <a:prstGeom prst="line">
              <a:avLst/>
            </a:prstGeom>
            <a:noFill/>
            <a:ln w="19050">
              <a:solidFill>
                <a:schemeClr val="tx1"/>
              </a:solidFill>
              <a:round/>
              <a:headEnd/>
              <a:tailEnd type="stealth" w="lg" len="lg"/>
            </a:ln>
          </p:spPr>
          <p:txBody>
            <a:bodyPr wrap="none"/>
            <a:lstStyle/>
            <a:p>
              <a:endParaRPr lang="zh-CN" altLang="en-US" b="1"/>
            </a:p>
          </p:txBody>
        </p:sp>
        <p:sp>
          <p:nvSpPr>
            <p:cNvPr id="36896" name="Line 26"/>
            <p:cNvSpPr>
              <a:spLocks noChangeShapeType="1"/>
            </p:cNvSpPr>
            <p:nvPr/>
          </p:nvSpPr>
          <p:spPr bwMode="auto">
            <a:xfrm flipV="1">
              <a:off x="2899" y="3003"/>
              <a:ext cx="0" cy="249"/>
            </a:xfrm>
            <a:prstGeom prst="line">
              <a:avLst/>
            </a:prstGeom>
            <a:noFill/>
            <a:ln w="19050">
              <a:solidFill>
                <a:schemeClr val="tx1"/>
              </a:solidFill>
              <a:round/>
              <a:headEnd/>
              <a:tailEnd type="stealth" w="lg" len="lg"/>
            </a:ln>
          </p:spPr>
          <p:txBody>
            <a:bodyPr wrap="none"/>
            <a:lstStyle/>
            <a:p>
              <a:endParaRPr lang="zh-CN" altLang="en-US" b="1"/>
            </a:p>
          </p:txBody>
        </p:sp>
        <p:sp>
          <p:nvSpPr>
            <p:cNvPr id="36897" name="Text Box 27"/>
            <p:cNvSpPr txBox="1">
              <a:spLocks noChangeArrowheads="1"/>
            </p:cNvSpPr>
            <p:nvPr/>
          </p:nvSpPr>
          <p:spPr bwMode="auto">
            <a:xfrm>
              <a:off x="975"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S</a:t>
              </a:r>
            </a:p>
          </p:txBody>
        </p:sp>
        <p:sp>
          <p:nvSpPr>
            <p:cNvPr id="36898" name="Text Box 28"/>
            <p:cNvSpPr txBox="1">
              <a:spLocks noChangeArrowheads="1"/>
            </p:cNvSpPr>
            <p:nvPr/>
          </p:nvSpPr>
          <p:spPr bwMode="auto">
            <a:xfrm>
              <a:off x="1565"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U</a:t>
              </a:r>
            </a:p>
          </p:txBody>
        </p:sp>
        <p:sp>
          <p:nvSpPr>
            <p:cNvPr id="36899" name="Text Box 29"/>
            <p:cNvSpPr txBox="1">
              <a:spLocks noChangeArrowheads="1"/>
            </p:cNvSpPr>
            <p:nvPr/>
          </p:nvSpPr>
          <p:spPr bwMode="auto">
            <a:xfrm>
              <a:off x="1928"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C</a:t>
              </a:r>
            </a:p>
          </p:txBody>
        </p:sp>
        <p:sp>
          <p:nvSpPr>
            <p:cNvPr id="36900" name="Text Box 30"/>
            <p:cNvSpPr txBox="1">
              <a:spLocks noChangeArrowheads="1"/>
            </p:cNvSpPr>
            <p:nvPr/>
          </p:nvSpPr>
          <p:spPr bwMode="auto">
            <a:xfrm>
              <a:off x="2509"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X</a:t>
              </a:r>
            </a:p>
          </p:txBody>
        </p:sp>
        <p:sp>
          <p:nvSpPr>
            <p:cNvPr id="36901" name="Text Box 31"/>
            <p:cNvSpPr txBox="1">
              <a:spLocks noChangeArrowheads="1"/>
            </p:cNvSpPr>
            <p:nvPr/>
          </p:nvSpPr>
          <p:spPr bwMode="auto">
            <a:xfrm>
              <a:off x="3089"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Y</a:t>
              </a:r>
            </a:p>
          </p:txBody>
        </p:sp>
        <p:sp>
          <p:nvSpPr>
            <p:cNvPr id="36902" name="Text Box 32"/>
            <p:cNvSpPr txBox="1">
              <a:spLocks noChangeArrowheads="1"/>
            </p:cNvSpPr>
            <p:nvPr/>
          </p:nvSpPr>
          <p:spPr bwMode="auto">
            <a:xfrm>
              <a:off x="3652"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Ĉ</a:t>
              </a:r>
            </a:p>
          </p:txBody>
        </p:sp>
        <p:sp>
          <p:nvSpPr>
            <p:cNvPr id="36903" name="Text Box 33"/>
            <p:cNvSpPr txBox="1">
              <a:spLocks noChangeArrowheads="1"/>
            </p:cNvSpPr>
            <p:nvPr/>
          </p:nvSpPr>
          <p:spPr bwMode="auto">
            <a:xfrm>
              <a:off x="4069"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V</a:t>
              </a:r>
            </a:p>
          </p:txBody>
        </p:sp>
        <p:sp>
          <p:nvSpPr>
            <p:cNvPr id="36904" name="Text Box 34"/>
            <p:cNvSpPr txBox="1">
              <a:spLocks noChangeArrowheads="1"/>
            </p:cNvSpPr>
            <p:nvPr/>
          </p:nvSpPr>
          <p:spPr bwMode="auto">
            <a:xfrm>
              <a:off x="4604" y="225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S</a:t>
              </a:r>
            </a:p>
          </p:txBody>
        </p:sp>
        <p:sp>
          <p:nvSpPr>
            <p:cNvPr id="36905" name="Text Box 35"/>
            <p:cNvSpPr txBox="1">
              <a:spLocks noChangeArrowheads="1"/>
            </p:cNvSpPr>
            <p:nvPr/>
          </p:nvSpPr>
          <p:spPr bwMode="auto">
            <a:xfrm>
              <a:off x="2926" y="2960"/>
              <a:ext cx="226" cy="243"/>
            </a:xfrm>
            <a:prstGeom prst="rect">
              <a:avLst/>
            </a:prstGeom>
            <a:noFill/>
            <a:ln w="19050" algn="ctr">
              <a:noFill/>
              <a:miter lim="800000"/>
              <a:headEnd/>
              <a:tailEnd type="none" w="lg" len="lg"/>
            </a:ln>
          </p:spPr>
          <p:txBody>
            <a:bodyPr>
              <a:spAutoFit/>
            </a:bodyPr>
            <a:lstStyle/>
            <a:p>
              <a:pPr>
                <a:spcBef>
                  <a:spcPct val="50000"/>
                </a:spcBef>
              </a:pPr>
              <a:r>
                <a:rPr lang="en-US" altLang="zh-CN" sz="1600" b="1">
                  <a:ea typeface="宋体" charset="-122"/>
                </a:rPr>
                <a:t>n</a:t>
              </a:r>
            </a:p>
          </p:txBody>
        </p:sp>
      </p:grpSp>
      <p:sp>
        <p:nvSpPr>
          <p:cNvPr id="36873" name="椭圆 39"/>
          <p:cNvSpPr>
            <a:spLocks noChangeArrowheads="1"/>
          </p:cNvSpPr>
          <p:nvPr/>
        </p:nvSpPr>
        <p:spPr bwMode="auto">
          <a:xfrm>
            <a:off x="1259632" y="3140447"/>
            <a:ext cx="1127731" cy="1751922"/>
          </a:xfrm>
          <a:prstGeom prst="ellipse">
            <a:avLst/>
          </a:prstGeom>
          <a:noFill/>
          <a:ln w="38100" algn="ctr">
            <a:solidFill>
              <a:srgbClr val="FF0000"/>
            </a:solidFill>
            <a:round/>
            <a:headEnd/>
            <a:tailEnd type="stealth" w="lg" len="lg"/>
          </a:ln>
        </p:spPr>
        <p:txBody>
          <a:bodyPr wrap="none"/>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xEl>
                                              <p:pRg st="1" end="1"/>
                                            </p:txEl>
                                          </p:spTgt>
                                        </p:tgtEl>
                                        <p:attrNameLst>
                                          <p:attrName>style.visibility</p:attrName>
                                        </p:attrNameLst>
                                      </p:cBhvr>
                                      <p:to>
                                        <p:strVal val="visible"/>
                                      </p:to>
                                    </p:set>
                                    <p:animEffect transition="in" filter="fade">
                                      <p:cBhvr>
                                        <p:cTn id="7" dur="500"/>
                                        <p:tgtEl>
                                          <p:spTgt spid="1027">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873"/>
                                        </p:tgtEl>
                                        <p:attrNameLst>
                                          <p:attrName>style.visibility</p:attrName>
                                        </p:attrNameLst>
                                      </p:cBhvr>
                                      <p:to>
                                        <p:strVal val="visible"/>
                                      </p:to>
                                    </p:set>
                                    <p:animEffect transition="in" filter="fade">
                                      <p:cBhvr>
                                        <p:cTn id="14" dur="5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自信息量</a:t>
            </a:r>
            <a:r>
              <a:rPr lang="en-US" altLang="zh-CN" dirty="0" smtClean="0"/>
              <a:t>VS</a:t>
            </a:r>
            <a:r>
              <a:rPr lang="zh-CN" altLang="en-US" dirty="0" smtClean="0"/>
              <a:t>不确定度</a:t>
            </a:r>
            <a:endParaRPr lang="zh-CN" altLang="en-US" dirty="0"/>
          </a:p>
        </p:txBody>
      </p:sp>
      <p:sp>
        <p:nvSpPr>
          <p:cNvPr id="3" name="内容占位符 2"/>
          <p:cNvSpPr>
            <a:spLocks noGrp="1"/>
          </p:cNvSpPr>
          <p:nvPr>
            <p:ph idx="1"/>
          </p:nvPr>
        </p:nvSpPr>
        <p:spPr>
          <a:xfrm>
            <a:off x="539552" y="1196752"/>
            <a:ext cx="8064896" cy="5328592"/>
          </a:xfrm>
        </p:spPr>
        <p:txBody>
          <a:bodyPr>
            <a:normAutofit/>
          </a:bodyPr>
          <a:lstStyle/>
          <a:p>
            <a:pPr>
              <a:lnSpc>
                <a:spcPct val="120000"/>
              </a:lnSpc>
            </a:pPr>
            <a:r>
              <a:rPr lang="zh-CN" altLang="en-US" u="sng" dirty="0" smtClean="0"/>
              <a:t>自信息量</a:t>
            </a:r>
            <a:r>
              <a:rPr lang="zh-CN" altLang="en-US" dirty="0"/>
              <a:t>与</a:t>
            </a:r>
            <a:r>
              <a:rPr lang="zh-CN" altLang="en-US" u="sng" dirty="0" smtClean="0"/>
              <a:t>不确定度</a:t>
            </a:r>
            <a:r>
              <a:rPr lang="zh-CN" altLang="en-US" dirty="0" smtClean="0"/>
              <a:t>的</a:t>
            </a:r>
            <a:r>
              <a:rPr lang="zh-CN" altLang="en-US" dirty="0" smtClean="0">
                <a:solidFill>
                  <a:srgbClr val="0000FF"/>
                </a:solidFill>
              </a:rPr>
              <a:t>数学定义</a:t>
            </a:r>
            <a:r>
              <a:rPr lang="zh-CN" altLang="en-US" dirty="0" smtClean="0"/>
              <a:t>相同：</a:t>
            </a:r>
            <a:endParaRPr lang="en-US" altLang="zh-CN" dirty="0" smtClean="0"/>
          </a:p>
          <a:p>
            <a:pPr lvl="1">
              <a:lnSpc>
                <a:spcPct val="120000"/>
              </a:lnSpc>
            </a:pPr>
            <a:endParaRPr lang="en-US" altLang="zh-CN" dirty="0" smtClean="0"/>
          </a:p>
          <a:p>
            <a:pPr lvl="1">
              <a:lnSpc>
                <a:spcPct val="120000"/>
              </a:lnSpc>
            </a:pPr>
            <a:endParaRPr lang="en-US" altLang="zh-CN" dirty="0" smtClean="0"/>
          </a:p>
          <a:p>
            <a:pPr>
              <a:lnSpc>
                <a:spcPct val="120000"/>
              </a:lnSpc>
            </a:pPr>
            <a:r>
              <a:rPr lang="zh-CN" altLang="en-US" dirty="0" smtClean="0">
                <a:solidFill>
                  <a:srgbClr val="0000FF"/>
                </a:solidFill>
              </a:rPr>
              <a:t>问题：这</a:t>
            </a:r>
            <a:r>
              <a:rPr lang="zh-CN" altLang="zh-CN" dirty="0" smtClean="0">
                <a:solidFill>
                  <a:srgbClr val="0000FF"/>
                </a:solidFill>
              </a:rPr>
              <a:t>二者</a:t>
            </a:r>
            <a:r>
              <a:rPr lang="zh-CN" altLang="en-US" dirty="0" smtClean="0">
                <a:solidFill>
                  <a:srgbClr val="0000FF"/>
                </a:solidFill>
              </a:rPr>
              <a:t>有无</a:t>
            </a:r>
            <a:r>
              <a:rPr lang="zh-CN" altLang="zh-CN" dirty="0" smtClean="0">
                <a:solidFill>
                  <a:srgbClr val="0000FF"/>
                </a:solidFill>
              </a:rPr>
              <a:t>区别</a:t>
            </a:r>
            <a:r>
              <a:rPr lang="zh-CN" altLang="en-US" dirty="0" smtClean="0">
                <a:solidFill>
                  <a:srgbClr val="0000FF"/>
                </a:solidFill>
              </a:rPr>
              <a:t>？</a:t>
            </a:r>
            <a:endParaRPr lang="en-US" altLang="zh-CN" dirty="0" smtClean="0">
              <a:solidFill>
                <a:srgbClr val="0000FF"/>
              </a:solidFill>
            </a:endParaRPr>
          </a:p>
          <a:p>
            <a:pPr>
              <a:lnSpc>
                <a:spcPct val="120000"/>
              </a:lnSpc>
            </a:pPr>
            <a:r>
              <a:rPr lang="zh-CN" altLang="en-US" dirty="0" smtClean="0"/>
              <a:t>通过例子来分析：</a:t>
            </a:r>
            <a:endParaRPr lang="en-US" altLang="zh-CN" dirty="0" smtClean="0"/>
          </a:p>
          <a:p>
            <a:pPr>
              <a:lnSpc>
                <a:spcPct val="120000"/>
              </a:lnSpc>
            </a:pPr>
            <a:r>
              <a:rPr lang="zh-CN" altLang="zh-CN" dirty="0" smtClean="0"/>
              <a:t>袋子</a:t>
            </a:r>
            <a:r>
              <a:rPr lang="zh-CN" altLang="zh-CN" dirty="0"/>
              <a:t>里一共有100个手感相同的球。已知其中99个是红球，只有1个是白球。现随机抽取1个</a:t>
            </a:r>
            <a:r>
              <a:rPr lang="zh-CN" altLang="zh-CN" dirty="0" smtClean="0"/>
              <a:t>球</a:t>
            </a:r>
            <a:endParaRPr lang="en-US" altLang="zh-CN" dirty="0" smtClean="0"/>
          </a:p>
          <a:p>
            <a:pPr lvl="1">
              <a:lnSpc>
                <a:spcPct val="120000"/>
              </a:lnSpc>
            </a:pPr>
            <a:r>
              <a:rPr lang="zh-CN" altLang="zh-CN" dirty="0" smtClean="0">
                <a:solidFill>
                  <a:srgbClr val="0000FF"/>
                </a:solidFill>
              </a:rPr>
              <a:t>问：</a:t>
            </a:r>
            <a:r>
              <a:rPr lang="zh-CN" altLang="zh-CN" dirty="0"/>
              <a:t>抽球之前：抽出来的球会是红球吗？</a:t>
            </a:r>
          </a:p>
          <a:p>
            <a:pPr lvl="1">
              <a:lnSpc>
                <a:spcPct val="120000"/>
              </a:lnSpc>
            </a:pPr>
            <a:r>
              <a:rPr lang="zh-CN" altLang="zh-CN" dirty="0">
                <a:solidFill>
                  <a:srgbClr val="0000FF"/>
                </a:solidFill>
              </a:rPr>
              <a:t>回答：</a:t>
            </a:r>
            <a:r>
              <a:rPr lang="zh-CN" altLang="zh-CN" dirty="0"/>
              <a:t>不能确定，不过多半是。</a:t>
            </a:r>
          </a:p>
          <a:p>
            <a:pPr>
              <a:lnSpc>
                <a:spcPct val="120000"/>
              </a:lnSpc>
            </a:pPr>
            <a:endParaRPr lang="zh-CN" altLang="zh-CN" dirty="0"/>
          </a:p>
          <a:p>
            <a:pPr lvl="1">
              <a:lnSpc>
                <a:spcPct val="120000"/>
              </a:lnSpc>
            </a:pP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30</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57947295"/>
              </p:ext>
            </p:extLst>
          </p:nvPr>
        </p:nvGraphicFramePr>
        <p:xfrm>
          <a:off x="2339752" y="1772816"/>
          <a:ext cx="1872208" cy="744935"/>
        </p:xfrm>
        <a:graphic>
          <a:graphicData uri="http://schemas.openxmlformats.org/presentationml/2006/ole">
            <mc:AlternateContent xmlns:mc="http://schemas.openxmlformats.org/markup-compatibility/2006">
              <mc:Choice xmlns:v="urn:schemas-microsoft-com:vml" Requires="v">
                <p:oleObj spid="_x0000_s25849" name="Equation" r:id="rId3" imgW="1117440" imgH="444240" progId="Equation.DSMT4">
                  <p:embed/>
                </p:oleObj>
              </mc:Choice>
              <mc:Fallback>
                <p:oleObj name="Equation" r:id="rId3" imgW="1117440" imgH="444240" progId="Equation.DSMT4">
                  <p:embed/>
                  <p:pic>
                    <p:nvPicPr>
                      <p:cNvPr id="0" name="Picture 68"/>
                      <p:cNvPicPr>
                        <a:picLocks noChangeAspect="1" noChangeArrowheads="1"/>
                      </p:cNvPicPr>
                      <p:nvPr/>
                    </p:nvPicPr>
                    <p:blipFill>
                      <a:blip r:embed="rId4"/>
                      <a:srcRect/>
                      <a:stretch>
                        <a:fillRect/>
                      </a:stretch>
                    </p:blipFill>
                    <p:spPr bwMode="auto">
                      <a:xfrm>
                        <a:off x="2339752" y="1772816"/>
                        <a:ext cx="1872208" cy="7449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3457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自信息量</a:t>
            </a:r>
            <a:r>
              <a:rPr lang="en-US" altLang="zh-CN" dirty="0" smtClean="0"/>
              <a:t>VS</a:t>
            </a:r>
            <a:r>
              <a:rPr lang="zh-CN" altLang="en-US" dirty="0" smtClean="0"/>
              <a:t>不确定度</a:t>
            </a:r>
            <a:endParaRPr lang="zh-CN" altLang="en-US" dirty="0"/>
          </a:p>
        </p:txBody>
      </p:sp>
      <p:sp>
        <p:nvSpPr>
          <p:cNvPr id="3" name="内容占位符 2"/>
          <p:cNvSpPr>
            <a:spLocks noGrp="1"/>
          </p:cNvSpPr>
          <p:nvPr>
            <p:ph idx="1"/>
          </p:nvPr>
        </p:nvSpPr>
        <p:spPr>
          <a:xfrm>
            <a:off x="539552" y="1196752"/>
            <a:ext cx="8064896" cy="5328592"/>
          </a:xfrm>
        </p:spPr>
        <p:txBody>
          <a:bodyPr>
            <a:normAutofit fontScale="92500" lnSpcReduction="10000"/>
          </a:bodyPr>
          <a:lstStyle/>
          <a:p>
            <a:pPr>
              <a:lnSpc>
                <a:spcPct val="120000"/>
              </a:lnSpc>
            </a:pPr>
            <a:r>
              <a:rPr lang="zh-CN" altLang="zh-CN" dirty="0" smtClean="0">
                <a:solidFill>
                  <a:srgbClr val="0000FF"/>
                </a:solidFill>
              </a:rPr>
              <a:t>不确定度：</a:t>
            </a:r>
            <a:endParaRPr lang="en-US" altLang="zh-CN" dirty="0" smtClean="0">
              <a:solidFill>
                <a:srgbClr val="0000FF"/>
              </a:solidFill>
            </a:endParaRPr>
          </a:p>
          <a:p>
            <a:pPr>
              <a:lnSpc>
                <a:spcPct val="120000"/>
              </a:lnSpc>
              <a:buNone/>
            </a:pPr>
            <a:r>
              <a:rPr lang="en-US" altLang="zh-CN" dirty="0" smtClean="0">
                <a:solidFill>
                  <a:srgbClr val="FFC000"/>
                </a:solidFill>
              </a:rPr>
              <a:t>   </a:t>
            </a:r>
            <a:r>
              <a:rPr lang="zh-CN" altLang="zh-CN" dirty="0" smtClean="0"/>
              <a:t>在</a:t>
            </a:r>
            <a:r>
              <a:rPr lang="zh-CN" altLang="zh-CN" dirty="0"/>
              <a:t>随机实验进行</a:t>
            </a:r>
            <a:r>
              <a:rPr lang="zh-CN" altLang="zh-CN" dirty="0">
                <a:solidFill>
                  <a:srgbClr val="FF0000"/>
                </a:solidFill>
              </a:rPr>
              <a:t>前</a:t>
            </a:r>
            <a:r>
              <a:rPr lang="zh-CN" altLang="zh-CN" dirty="0"/>
              <a:t>，关于某随机事件</a:t>
            </a:r>
            <a:r>
              <a:rPr lang="zh-CN" altLang="zh-CN" dirty="0" smtClean="0"/>
              <a:t>在这</a:t>
            </a:r>
            <a:r>
              <a:rPr lang="zh-CN" altLang="zh-CN" dirty="0"/>
              <a:t>次实验中是否会发生的不确定程度。</a:t>
            </a:r>
          </a:p>
          <a:p>
            <a:pPr lvl="1">
              <a:lnSpc>
                <a:spcPct val="120000"/>
              </a:lnSpc>
            </a:pPr>
            <a:r>
              <a:rPr lang="zh-CN" altLang="zh-CN" dirty="0"/>
              <a:t>“抽中的是红球 ”</a:t>
            </a:r>
            <a:r>
              <a:rPr lang="zh-CN" altLang="zh-CN" dirty="0" smtClean="0"/>
              <a:t>不确定度</a:t>
            </a:r>
            <a:r>
              <a:rPr lang="en-US" altLang="zh-CN" dirty="0" smtClean="0"/>
              <a:t>                                                  </a:t>
            </a:r>
            <a:r>
              <a:rPr lang="zh-CN" altLang="en-US" dirty="0" smtClean="0"/>
              <a:t>比特</a:t>
            </a:r>
            <a:endParaRPr lang="zh-CN" altLang="zh-CN" dirty="0"/>
          </a:p>
          <a:p>
            <a:pPr lvl="1">
              <a:lnSpc>
                <a:spcPct val="120000"/>
              </a:lnSpc>
            </a:pPr>
            <a:r>
              <a:rPr lang="zh-CN" altLang="zh-CN" dirty="0"/>
              <a:t>“抽中的是白球 ”</a:t>
            </a:r>
            <a:r>
              <a:rPr lang="zh-CN" altLang="zh-CN" dirty="0" smtClean="0"/>
              <a:t>不确定度</a:t>
            </a:r>
            <a:r>
              <a:rPr lang="en-US" altLang="zh-CN" dirty="0" smtClean="0"/>
              <a:t>                                                  </a:t>
            </a:r>
            <a:r>
              <a:rPr lang="zh-CN" altLang="en-US" dirty="0" smtClean="0"/>
              <a:t>比特</a:t>
            </a:r>
            <a:endParaRPr lang="zh-CN" altLang="zh-CN" dirty="0"/>
          </a:p>
          <a:p>
            <a:pPr>
              <a:lnSpc>
                <a:spcPct val="120000"/>
              </a:lnSpc>
            </a:pPr>
            <a:r>
              <a:rPr lang="zh-CN" altLang="en-US" dirty="0" smtClean="0">
                <a:solidFill>
                  <a:srgbClr val="0000FF"/>
                </a:solidFill>
              </a:rPr>
              <a:t>信息量：</a:t>
            </a:r>
            <a:endParaRPr lang="en-US" altLang="zh-CN" dirty="0" smtClean="0">
              <a:solidFill>
                <a:srgbClr val="0000FF"/>
              </a:solidFill>
            </a:endParaRPr>
          </a:p>
          <a:p>
            <a:pPr>
              <a:lnSpc>
                <a:spcPct val="120000"/>
              </a:lnSpc>
              <a:buNone/>
            </a:pPr>
            <a:r>
              <a:rPr lang="en-US" altLang="zh-CN" dirty="0" smtClean="0">
                <a:solidFill>
                  <a:srgbClr val="FFC000"/>
                </a:solidFill>
              </a:rPr>
              <a:t>    </a:t>
            </a:r>
            <a:r>
              <a:rPr lang="zh-CN" altLang="zh-CN" dirty="0" smtClean="0"/>
              <a:t>抽球之</a:t>
            </a:r>
            <a:r>
              <a:rPr lang="zh-CN" altLang="zh-CN" dirty="0" smtClean="0">
                <a:solidFill>
                  <a:srgbClr val="FF0000"/>
                </a:solidFill>
              </a:rPr>
              <a:t>后</a:t>
            </a:r>
            <a:r>
              <a:rPr lang="zh-CN" altLang="en-US" dirty="0" smtClean="0"/>
              <a:t>，</a:t>
            </a:r>
            <a:r>
              <a:rPr lang="zh-CN" altLang="zh-CN" dirty="0" smtClean="0"/>
              <a:t>某</a:t>
            </a:r>
            <a:r>
              <a:rPr lang="zh-CN" altLang="zh-CN" dirty="0"/>
              <a:t>次抽出的是红球，并</a:t>
            </a:r>
            <a:r>
              <a:rPr lang="zh-CN" altLang="zh-CN" dirty="0">
                <a:solidFill>
                  <a:srgbClr val="FF0000"/>
                </a:solidFill>
              </a:rPr>
              <a:t>明确</a:t>
            </a:r>
            <a:r>
              <a:rPr lang="zh-CN" altLang="zh-CN" dirty="0"/>
              <a:t>地告诉你答案</a:t>
            </a:r>
            <a:r>
              <a:rPr lang="zh-CN" altLang="zh-CN" dirty="0" smtClean="0"/>
              <a:t>。计算</a:t>
            </a:r>
            <a:r>
              <a:rPr lang="zh-CN" altLang="zh-CN" dirty="0"/>
              <a:t>你所获得的信息量</a:t>
            </a:r>
            <a:r>
              <a:rPr lang="zh-CN" altLang="zh-CN" dirty="0" smtClean="0"/>
              <a:t>。</a:t>
            </a:r>
            <a:endParaRPr lang="en-US" altLang="zh-CN" dirty="0" smtClean="0"/>
          </a:p>
          <a:p>
            <a:pPr lvl="1">
              <a:lnSpc>
                <a:spcPct val="120000"/>
              </a:lnSpc>
            </a:pPr>
            <a:r>
              <a:rPr lang="zh-CN" altLang="zh-CN" dirty="0"/>
              <a:t>获得的</a:t>
            </a:r>
            <a:r>
              <a:rPr lang="zh-CN" altLang="zh-CN" dirty="0" smtClean="0"/>
              <a:t>信息量</a:t>
            </a:r>
            <a:r>
              <a:rPr lang="en-US" altLang="zh-CN" dirty="0" smtClean="0"/>
              <a:t> =</a:t>
            </a:r>
            <a:r>
              <a:rPr lang="zh-CN" altLang="en-US" dirty="0" smtClean="0"/>
              <a:t>（</a:t>
            </a:r>
            <a:r>
              <a:rPr lang="zh-CN" altLang="zh-CN" dirty="0" smtClean="0"/>
              <a:t>抽球</a:t>
            </a:r>
            <a:r>
              <a:rPr lang="zh-CN" altLang="zh-CN" dirty="0"/>
              <a:t>前，对于抽中红球的</a:t>
            </a:r>
            <a:r>
              <a:rPr lang="zh-CN" altLang="zh-CN" dirty="0" smtClean="0"/>
              <a:t>不确定度</a:t>
            </a:r>
            <a:r>
              <a:rPr lang="zh-CN" altLang="en-US" dirty="0" smtClean="0"/>
              <a:t>）</a:t>
            </a:r>
            <a:r>
              <a:rPr lang="en-US" altLang="zh-CN" dirty="0" smtClean="0"/>
              <a:t>—</a:t>
            </a:r>
            <a:r>
              <a:rPr lang="zh-CN" altLang="en-US" dirty="0" smtClean="0"/>
              <a:t>（</a:t>
            </a:r>
            <a:r>
              <a:rPr lang="zh-CN" altLang="zh-CN" dirty="0" smtClean="0"/>
              <a:t>抽球</a:t>
            </a:r>
            <a:r>
              <a:rPr lang="zh-CN" altLang="zh-CN" dirty="0"/>
              <a:t>后，对于抽中红球仍存在的</a:t>
            </a:r>
            <a:r>
              <a:rPr lang="zh-CN" altLang="zh-CN" dirty="0" smtClean="0"/>
              <a:t>不确定度</a:t>
            </a:r>
            <a:r>
              <a:rPr lang="zh-CN" altLang="en-US" dirty="0" smtClean="0"/>
              <a:t>）</a:t>
            </a:r>
            <a:r>
              <a:rPr lang="en-US" altLang="zh-CN" dirty="0" smtClean="0"/>
              <a:t>=0.0145-0=0.0145</a:t>
            </a:r>
            <a:r>
              <a:rPr lang="zh-CN" altLang="en-US" dirty="0" smtClean="0"/>
              <a:t>比特</a:t>
            </a:r>
            <a:endParaRPr lang="zh-CN" altLang="zh-CN" dirty="0"/>
          </a:p>
          <a:p>
            <a:pPr lvl="1">
              <a:lnSpc>
                <a:spcPct val="120000"/>
              </a:lnSpc>
            </a:pPr>
            <a:r>
              <a:rPr lang="zh-CN" altLang="zh-CN" dirty="0"/>
              <a:t>类似地，当抽中的是白球，获得的信息量为6.644比特</a:t>
            </a:r>
            <a:r>
              <a:rPr lang="zh-CN" altLang="zh-CN" dirty="0" smtClean="0"/>
              <a:t>。</a:t>
            </a:r>
            <a:endParaRPr lang="zh-CN" altLang="zh-CN" dirty="0"/>
          </a:p>
          <a:p>
            <a:pPr lvl="1">
              <a:lnSpc>
                <a:spcPct val="120000"/>
              </a:lnSpc>
            </a:pP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31</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890837776"/>
              </p:ext>
            </p:extLst>
          </p:nvPr>
        </p:nvGraphicFramePr>
        <p:xfrm>
          <a:off x="4139952" y="2636912"/>
          <a:ext cx="3279074" cy="360040"/>
        </p:xfrm>
        <a:graphic>
          <a:graphicData uri="http://schemas.openxmlformats.org/presentationml/2006/ole">
            <mc:AlternateContent xmlns:mc="http://schemas.openxmlformats.org/markup-compatibility/2006">
              <mc:Choice xmlns:v="urn:schemas-microsoft-com:vml" Requires="v">
                <p:oleObj spid="_x0000_s106861" name="Equation" r:id="rId3" imgW="2641320" imgH="253800" progId="Equation.DSMT4">
                  <p:embed/>
                </p:oleObj>
              </mc:Choice>
              <mc:Fallback>
                <p:oleObj name="Equation" r:id="rId3" imgW="2641320" imgH="253800" progId="Equation.DSMT4">
                  <p:embed/>
                  <p:pic>
                    <p:nvPicPr>
                      <p:cNvPr id="0" name="Picture 3"/>
                      <p:cNvPicPr>
                        <a:picLocks noChangeAspect="1" noChangeArrowheads="1"/>
                      </p:cNvPicPr>
                      <p:nvPr/>
                    </p:nvPicPr>
                    <p:blipFill>
                      <a:blip r:embed="rId4"/>
                      <a:srcRect/>
                      <a:stretch>
                        <a:fillRect/>
                      </a:stretch>
                    </p:blipFill>
                    <p:spPr bwMode="auto">
                      <a:xfrm>
                        <a:off x="4139952" y="2636912"/>
                        <a:ext cx="3279074"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24366931"/>
              </p:ext>
            </p:extLst>
          </p:nvPr>
        </p:nvGraphicFramePr>
        <p:xfrm>
          <a:off x="4211960" y="3140968"/>
          <a:ext cx="3152972" cy="360040"/>
        </p:xfrm>
        <a:graphic>
          <a:graphicData uri="http://schemas.openxmlformats.org/presentationml/2006/ole">
            <mc:AlternateContent xmlns:mc="http://schemas.openxmlformats.org/markup-compatibility/2006">
              <mc:Choice xmlns:v="urn:schemas-microsoft-com:vml" Requires="v">
                <p:oleObj spid="_x0000_s106862" name="Equation" r:id="rId5" imgW="2539800" imgH="253800" progId="Equation.DSMT4">
                  <p:embed/>
                </p:oleObj>
              </mc:Choice>
              <mc:Fallback>
                <p:oleObj name="Equation" r:id="rId5" imgW="2539800" imgH="253800" progId="Equation.DSMT4">
                  <p:embed/>
                  <p:pic>
                    <p:nvPicPr>
                      <p:cNvPr id="0" name="Picture 4"/>
                      <p:cNvPicPr>
                        <a:picLocks noChangeAspect="1" noChangeArrowheads="1"/>
                      </p:cNvPicPr>
                      <p:nvPr/>
                    </p:nvPicPr>
                    <p:blipFill>
                      <a:blip r:embed="rId6"/>
                      <a:srcRect/>
                      <a:stretch>
                        <a:fillRect/>
                      </a:stretch>
                    </p:blipFill>
                    <p:spPr bwMode="auto">
                      <a:xfrm>
                        <a:off x="4211960" y="3140968"/>
                        <a:ext cx="315297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3457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结论</a:t>
            </a:r>
            <a:r>
              <a:rPr lang="en-US" altLang="zh-CN" smtClean="0"/>
              <a:t>——</a:t>
            </a:r>
            <a:r>
              <a:rPr lang="zh-CN" altLang="en-US" smtClean="0"/>
              <a:t>自信息量与不确定度之间的关系</a:t>
            </a:r>
            <a:endParaRPr lang="zh-CN" altLang="en-US" dirty="0"/>
          </a:p>
        </p:txBody>
      </p:sp>
      <p:graphicFrame>
        <p:nvGraphicFramePr>
          <p:cNvPr id="8" name="内容占位符 7"/>
          <p:cNvGraphicFramePr>
            <a:graphicFrameLocks noGrp="1"/>
          </p:cNvGraphicFramePr>
          <p:nvPr>
            <p:ph idx="1"/>
            <p:extLst>
              <p:ext uri="{D42A27DB-BD31-4B8C-83A1-F6EECF244321}">
                <p14:modId xmlns:p14="http://schemas.microsoft.com/office/powerpoint/2010/main" val="2357223886"/>
              </p:ext>
            </p:extLst>
          </p:nvPr>
        </p:nvGraphicFramePr>
        <p:xfrm>
          <a:off x="1403648" y="1772816"/>
          <a:ext cx="6264696" cy="41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2"/>
          </p:nvPr>
        </p:nvSpPr>
        <p:spPr/>
        <p:txBody>
          <a:bodyPr/>
          <a:lstStyle/>
          <a:p>
            <a:fld id="{E31375A4-56A4-47D6-9801-1991572033F7}" type="slidenum">
              <a:rPr lang="en-US" smtClean="0"/>
              <a:pPr/>
              <a:t>32</a:t>
            </a:fld>
            <a:endParaRPr lang="en-US"/>
          </a:p>
        </p:txBody>
      </p:sp>
    </p:spTree>
    <p:extLst>
      <p:ext uri="{BB962C8B-B14F-4D97-AF65-F5344CB8AC3E}">
        <p14:creationId xmlns:p14="http://schemas.microsoft.com/office/powerpoint/2010/main" val="276124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信息量的计算</a:t>
            </a:r>
            <a:r>
              <a:rPr lang="en-US" altLang="zh-CN" dirty="0"/>
              <a:t>——</a:t>
            </a:r>
            <a:r>
              <a:rPr lang="zh-CN" altLang="en-US" dirty="0" smtClean="0"/>
              <a:t>例</a:t>
            </a:r>
            <a:r>
              <a:rPr lang="en-US" altLang="zh-CN" dirty="0" smtClean="0"/>
              <a:t>1</a:t>
            </a:r>
            <a:endParaRPr lang="zh-CN" altLang="en-US" dirty="0"/>
          </a:p>
        </p:txBody>
      </p:sp>
      <p:sp>
        <p:nvSpPr>
          <p:cNvPr id="3" name="内容占位符 2"/>
          <p:cNvSpPr>
            <a:spLocks noGrp="1"/>
          </p:cNvSpPr>
          <p:nvPr>
            <p:ph idx="1"/>
          </p:nvPr>
        </p:nvSpPr>
        <p:spPr/>
        <p:txBody>
          <a:bodyPr>
            <a:normAutofit/>
          </a:bodyPr>
          <a:lstStyle/>
          <a:p>
            <a:r>
              <a:rPr lang="zh-CN" altLang="en-US" sz="2800" dirty="0" smtClean="0"/>
              <a:t>某地二月份天气的概率分布统计如下：</a:t>
            </a:r>
            <a:endParaRPr lang="en-US" altLang="zh-CN" sz="2800" dirty="0" smtClean="0"/>
          </a:p>
          <a:p>
            <a:endParaRPr lang="en-US" altLang="zh-CN" sz="2800" dirty="0" smtClean="0"/>
          </a:p>
          <a:p>
            <a:endParaRPr lang="en-US" altLang="zh-CN" sz="2800" dirty="0" smtClean="0"/>
          </a:p>
          <a:p>
            <a:r>
              <a:rPr lang="zh-CN" altLang="en-US" sz="2800" dirty="0" smtClean="0"/>
              <a:t>计算这四种气候的自信息量。</a:t>
            </a:r>
            <a:endParaRPr lang="en-US" altLang="zh-CN" sz="2800" dirty="0" smtClean="0"/>
          </a:p>
          <a:p>
            <a:r>
              <a:rPr lang="zh-CN" altLang="en-US" sz="2800" dirty="0" smtClean="0"/>
              <a:t>解：</a:t>
            </a:r>
            <a:endParaRPr lang="en-US" altLang="zh-CN" sz="2800" dirty="0" smtClean="0"/>
          </a:p>
          <a:p>
            <a:pPr lvl="1"/>
            <a:endParaRPr lang="zh-CN" altLang="en-US" sz="2400" dirty="0" smtClean="0"/>
          </a:p>
          <a:p>
            <a:endParaRPr lang="zh-CN" altLang="en-US" sz="2800" dirty="0" smtClean="0"/>
          </a:p>
          <a:p>
            <a:endParaRPr lang="zh-CN" altLang="en-US" sz="28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33</a:t>
            </a:fld>
            <a:endParaRPr lang="en-US"/>
          </a:p>
        </p:txBody>
      </p:sp>
      <p:cxnSp>
        <p:nvCxnSpPr>
          <p:cNvPr id="7" name="直接连接符 6"/>
          <p:cNvCxnSpPr/>
          <p:nvPr/>
        </p:nvCxnSpPr>
        <p:spPr>
          <a:xfrm>
            <a:off x="755576" y="3717032"/>
            <a:ext cx="7848872" cy="0"/>
          </a:xfrm>
          <a:prstGeom prst="line">
            <a:avLst/>
          </a:prstGeom>
        </p:spPr>
        <p:style>
          <a:lnRef idx="3">
            <a:schemeClr val="accent5"/>
          </a:lnRef>
          <a:fillRef idx="0">
            <a:schemeClr val="accent5"/>
          </a:fillRef>
          <a:effectRef idx="2">
            <a:schemeClr val="accent5"/>
          </a:effectRef>
          <a:fontRef idx="minor">
            <a:schemeClr val="tx1"/>
          </a:fontRef>
        </p:style>
      </p:cxnSp>
      <p:pic>
        <p:nvPicPr>
          <p:cNvPr id="28082" name="Picture 434" descr="C:\Users\ywang\Pictures\图片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772816"/>
            <a:ext cx="5308600" cy="1225550"/>
          </a:xfrm>
          <a:prstGeom prst="rect">
            <a:avLst/>
          </a:prstGeom>
          <a:noFill/>
          <a:extLst>
            <a:ext uri="{909E8E84-426E-40DD-AFC4-6F175D3DCCD1}">
              <a14:hiddenFill xmlns:a14="http://schemas.microsoft.com/office/drawing/2010/main">
                <a:solidFill>
                  <a:srgbClr val="FFFFFF"/>
                </a:solidFill>
              </a14:hiddenFill>
            </a:ext>
          </a:extLst>
        </p:spPr>
      </p:pic>
      <p:pic>
        <p:nvPicPr>
          <p:cNvPr id="28083" name="Picture 435" descr="C:\Users\ywang\Pictures\图片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4149080"/>
            <a:ext cx="3200400" cy="2017712"/>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3131840" y="2204864"/>
            <a:ext cx="72008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27984" y="4005064"/>
            <a:ext cx="720080" cy="68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004048" y="2201846"/>
            <a:ext cx="720080" cy="9361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911654" y="2204864"/>
            <a:ext cx="720080" cy="93610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499992" y="5085184"/>
            <a:ext cx="720080" cy="10816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917906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083"/>
                                        </p:tgtEl>
                                        <p:attrNameLst>
                                          <p:attrName>style.visibility</p:attrName>
                                        </p:attrNameLst>
                                      </p:cBhvr>
                                      <p:to>
                                        <p:strVal val="visible"/>
                                      </p:to>
                                    </p:set>
                                    <p:animEffect transition="in" filter="fade">
                                      <p:cBhvr>
                                        <p:cTn id="10" dur="500"/>
                                        <p:tgtEl>
                                          <p:spTgt spid="280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自信息量的计算</a:t>
            </a:r>
            <a:r>
              <a:rPr lang="en-US" altLang="zh-CN" dirty="0"/>
              <a:t>——</a:t>
            </a:r>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r>
              <a:rPr lang="zh-CN" altLang="zh-CN" dirty="0"/>
              <a:t>设一次掷两个骰子,如果事件A, B, C分别表示: </a:t>
            </a:r>
          </a:p>
          <a:p>
            <a:pPr lvl="1"/>
            <a:r>
              <a:rPr lang="zh-CN" altLang="zh-CN" dirty="0"/>
              <a:t>A：仅有一个骰子是3;  </a:t>
            </a:r>
          </a:p>
          <a:p>
            <a:pPr lvl="1"/>
            <a:r>
              <a:rPr lang="zh-CN" altLang="zh-CN" dirty="0"/>
              <a:t>B：至少有一个骰子是4; </a:t>
            </a:r>
          </a:p>
          <a:p>
            <a:pPr lvl="1"/>
            <a:r>
              <a:rPr lang="zh-CN" altLang="zh-CN" dirty="0"/>
              <a:t>C：骰子上点数的总和是偶数。</a:t>
            </a:r>
          </a:p>
          <a:p>
            <a:r>
              <a:rPr lang="zh-CN" altLang="zh-CN" dirty="0"/>
              <a:t>试计算A，B，C发生后分别提供的信息量</a:t>
            </a:r>
            <a:r>
              <a:rPr lang="zh-CN" altLang="zh-CN" dirty="0" smtClean="0"/>
              <a:t>。</a:t>
            </a:r>
            <a:endParaRPr lang="en-US" altLang="zh-CN" dirty="0" smtClean="0"/>
          </a:p>
          <a:p>
            <a:pPr>
              <a:lnSpc>
                <a:spcPct val="120000"/>
              </a:lnSpc>
            </a:pPr>
            <a:r>
              <a:rPr lang="zh-CN" altLang="en-US" dirty="0" smtClean="0"/>
              <a:t>解：</a:t>
            </a:r>
            <a:endParaRPr lang="zh-CN" altLang="zh-CN" dirty="0"/>
          </a:p>
          <a:p>
            <a:pPr lvl="1"/>
            <a:r>
              <a:rPr lang="en-US" altLang="zh-CN" dirty="0" smtClean="0"/>
              <a:t> </a:t>
            </a:r>
            <a:r>
              <a:rPr lang="zh-CN" altLang="en-US" dirty="0" smtClean="0"/>
              <a:t>求信息量</a:t>
            </a:r>
            <a:r>
              <a:rPr lang="en-US" altLang="zh-CN" dirty="0" smtClean="0">
                <a:sym typeface="Wingdings" pitchFamily="2" charset="2"/>
              </a:rPr>
              <a:t></a:t>
            </a:r>
            <a:r>
              <a:rPr lang="zh-CN" altLang="en-US" dirty="0" smtClean="0">
                <a:sym typeface="Wingdings" pitchFamily="2" charset="2"/>
              </a:rPr>
              <a:t>求事件概率</a:t>
            </a:r>
            <a:endParaRPr lang="en-US" altLang="zh-CN" dirty="0" smtClean="0"/>
          </a:p>
          <a:p>
            <a:pPr lvl="1"/>
            <a:endParaRPr lang="en-US" altLang="zh-CN" dirty="0" smtClean="0"/>
          </a:p>
          <a:p>
            <a:pPr lvl="1"/>
            <a:endParaRPr lang="en-US" altLang="zh-CN" dirty="0"/>
          </a:p>
          <a:p>
            <a:pPr lvl="1"/>
            <a:r>
              <a:rPr lang="zh-CN" altLang="zh-CN" dirty="0" smtClean="0"/>
              <a:t>样本点</a:t>
            </a:r>
            <a:r>
              <a:rPr lang="zh-CN" altLang="zh-CN" dirty="0"/>
              <a:t>总数</a:t>
            </a:r>
            <a:r>
              <a:rPr lang="zh-CN" altLang="zh-CN" dirty="0" smtClean="0"/>
              <a:t>=</a:t>
            </a:r>
            <a:r>
              <a:rPr lang="en-US" altLang="zh-CN" dirty="0" smtClean="0"/>
              <a:t>6×6=</a:t>
            </a:r>
            <a:r>
              <a:rPr lang="zh-CN" altLang="zh-CN" dirty="0" smtClean="0"/>
              <a:t>36</a:t>
            </a:r>
            <a:endParaRPr lang="zh-CN" altLang="zh-CN" dirty="0"/>
          </a:p>
          <a:p>
            <a:pPr lvl="1"/>
            <a:endParaRPr lang="en-US" altLang="zh-CN" dirty="0" smtClean="0"/>
          </a:p>
          <a:p>
            <a:pPr lvl="1">
              <a:lnSpc>
                <a:spcPct val="120000"/>
              </a:lnSpc>
            </a:pP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34</a:t>
            </a:fld>
            <a:endParaRPr lang="en-US"/>
          </a:p>
        </p:txBody>
      </p:sp>
      <p:graphicFrame>
        <p:nvGraphicFramePr>
          <p:cNvPr id="5" name="Object 6"/>
          <p:cNvGraphicFramePr>
            <a:graphicFrameLocks noChangeAspect="1"/>
          </p:cNvGraphicFramePr>
          <p:nvPr>
            <p:extLst>
              <p:ext uri="{D42A27DB-BD31-4B8C-83A1-F6EECF244321}">
                <p14:modId xmlns:p14="http://schemas.microsoft.com/office/powerpoint/2010/main" val="4160001804"/>
              </p:ext>
            </p:extLst>
          </p:nvPr>
        </p:nvGraphicFramePr>
        <p:xfrm>
          <a:off x="1115616" y="4869160"/>
          <a:ext cx="5173414" cy="640056"/>
        </p:xfrm>
        <a:graphic>
          <a:graphicData uri="http://schemas.openxmlformats.org/presentationml/2006/ole">
            <mc:AlternateContent xmlns:mc="http://schemas.openxmlformats.org/markup-compatibility/2006">
              <mc:Choice xmlns:v="urn:schemas-microsoft-com:vml" Requires="v">
                <p:oleObj spid="_x0000_s29126" name="Equation" r:id="rId3" imgW="3390840" imgH="419040" progId="Equation.DSMT4">
                  <p:embed/>
                </p:oleObj>
              </mc:Choice>
              <mc:Fallback>
                <p:oleObj name="Equation" r:id="rId3" imgW="3390840" imgH="419040" progId="Equation.DSMT4">
                  <p:embed/>
                  <p:pic>
                    <p:nvPicPr>
                      <p:cNvPr id="0" name="Picture 219"/>
                      <p:cNvPicPr>
                        <a:picLocks noChangeAspect="1" noChangeArrowheads="1"/>
                      </p:cNvPicPr>
                      <p:nvPr/>
                    </p:nvPicPr>
                    <p:blipFill>
                      <a:blip r:embed="rId4"/>
                      <a:srcRect/>
                      <a:stretch>
                        <a:fillRect/>
                      </a:stretch>
                    </p:blipFill>
                    <p:spPr bwMode="auto">
                      <a:xfrm>
                        <a:off x="1115616" y="4869160"/>
                        <a:ext cx="5173414" cy="640056"/>
                      </a:xfrm>
                      <a:prstGeom prst="rect">
                        <a:avLst/>
                      </a:prstGeom>
                      <a:noFill/>
                      <a:ln>
                        <a:solidFill>
                          <a:srgbClr val="FF0000"/>
                        </a:solidFill>
                      </a:ln>
                      <a:extLst/>
                    </p:spPr>
                  </p:pic>
                </p:oleObj>
              </mc:Fallback>
            </mc:AlternateContent>
          </a:graphicData>
        </a:graphic>
      </p:graphicFrame>
      <p:cxnSp>
        <p:nvCxnSpPr>
          <p:cNvPr id="16" name="直接连接符 15"/>
          <p:cNvCxnSpPr/>
          <p:nvPr/>
        </p:nvCxnSpPr>
        <p:spPr>
          <a:xfrm>
            <a:off x="539552" y="3645024"/>
            <a:ext cx="8064896"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165073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自信息量的计算</a:t>
            </a:r>
            <a:r>
              <a:rPr lang="en-US" altLang="zh-CN" dirty="0"/>
              <a:t>——</a:t>
            </a:r>
            <a:r>
              <a:rPr lang="zh-CN" altLang="en-US" dirty="0" smtClean="0"/>
              <a:t>例</a:t>
            </a:r>
            <a:r>
              <a:rPr lang="en-US" altLang="zh-CN" dirty="0" smtClean="0"/>
              <a:t>2</a:t>
            </a:r>
            <a:endParaRPr lang="zh-CN" altLang="en-US" dirty="0"/>
          </a:p>
        </p:txBody>
      </p:sp>
      <p:sp>
        <p:nvSpPr>
          <p:cNvPr id="3" name="内容占位符 2"/>
          <p:cNvSpPr>
            <a:spLocks noGrp="1"/>
          </p:cNvSpPr>
          <p:nvPr>
            <p:ph idx="1"/>
          </p:nvPr>
        </p:nvSpPr>
        <p:spPr/>
        <p:txBody>
          <a:bodyPr>
            <a:normAutofit/>
          </a:bodyPr>
          <a:lstStyle/>
          <a:p>
            <a:pPr>
              <a:lnSpc>
                <a:spcPct val="120000"/>
              </a:lnSpc>
            </a:pPr>
            <a:r>
              <a:rPr lang="zh-CN" altLang="en-US" dirty="0" smtClean="0"/>
              <a:t>分析三次情况：</a:t>
            </a:r>
            <a:endParaRPr lang="zh-CN" altLang="zh-CN" dirty="0"/>
          </a:p>
          <a:p>
            <a:pPr lvl="1"/>
            <a:r>
              <a:rPr lang="zh-CN" altLang="zh-CN" dirty="0">
                <a:solidFill>
                  <a:srgbClr val="0000FF"/>
                </a:solidFill>
              </a:rPr>
              <a:t>A：一个骰子(</a:t>
            </a:r>
            <a:r>
              <a:rPr lang="zh-CN" altLang="zh-CN" i="1" dirty="0">
                <a:solidFill>
                  <a:srgbClr val="0000FF"/>
                </a:solidFill>
              </a:rPr>
              <a:t>X</a:t>
            </a:r>
            <a:r>
              <a:rPr lang="zh-CN" altLang="zh-CN" dirty="0">
                <a:solidFill>
                  <a:srgbClr val="0000FF"/>
                </a:solidFill>
              </a:rPr>
              <a:t>)为3，另一个(</a:t>
            </a:r>
            <a:r>
              <a:rPr lang="zh-CN" altLang="zh-CN" i="1" dirty="0">
                <a:solidFill>
                  <a:srgbClr val="0000FF"/>
                </a:solidFill>
              </a:rPr>
              <a:t>Y</a:t>
            </a:r>
            <a:r>
              <a:rPr lang="zh-CN" altLang="zh-CN" dirty="0">
                <a:solidFill>
                  <a:srgbClr val="0000FF"/>
                </a:solidFill>
              </a:rPr>
              <a:t>)不为3; 或反之。</a:t>
            </a:r>
          </a:p>
          <a:p>
            <a:pPr lvl="2"/>
            <a:endParaRPr lang="en-US" altLang="zh-CN" dirty="0" smtClean="0">
              <a:solidFill>
                <a:srgbClr val="0000FF"/>
              </a:solidFill>
            </a:endParaRPr>
          </a:p>
          <a:p>
            <a:pPr lvl="4">
              <a:lnSpc>
                <a:spcPct val="120000"/>
              </a:lnSpc>
            </a:pPr>
            <a:endParaRPr lang="en-US" altLang="zh-CN" dirty="0" smtClean="0">
              <a:solidFill>
                <a:srgbClr val="0000FF"/>
              </a:solidFill>
            </a:endParaRPr>
          </a:p>
          <a:p>
            <a:pPr lvl="4">
              <a:lnSpc>
                <a:spcPct val="120000"/>
              </a:lnSpc>
            </a:pPr>
            <a:endParaRPr lang="en-US" altLang="zh-CN" dirty="0" smtClean="0">
              <a:solidFill>
                <a:srgbClr val="0000FF"/>
              </a:solidFill>
            </a:endParaRPr>
          </a:p>
          <a:p>
            <a:pPr lvl="1">
              <a:lnSpc>
                <a:spcPct val="120000"/>
              </a:lnSpc>
            </a:pPr>
            <a:r>
              <a:rPr lang="en-US" altLang="zh-CN" dirty="0" smtClean="0">
                <a:solidFill>
                  <a:srgbClr val="0000FF"/>
                </a:solidFill>
              </a:rPr>
              <a:t>B</a:t>
            </a:r>
            <a:r>
              <a:rPr lang="zh-CN" altLang="en-US" dirty="0" smtClean="0">
                <a:solidFill>
                  <a:srgbClr val="0000FF"/>
                </a:solidFill>
              </a:rPr>
              <a:t>：</a:t>
            </a:r>
            <a:r>
              <a:rPr lang="zh-CN" altLang="zh-CN" dirty="0">
                <a:solidFill>
                  <a:srgbClr val="0000FF"/>
                </a:solidFill>
              </a:rPr>
              <a:t>骰子</a:t>
            </a:r>
            <a:r>
              <a:rPr lang="zh-CN" altLang="zh-CN" i="1" dirty="0">
                <a:solidFill>
                  <a:srgbClr val="0000FF"/>
                </a:solidFill>
              </a:rPr>
              <a:t>X</a:t>
            </a:r>
            <a:r>
              <a:rPr lang="zh-CN" altLang="zh-CN" dirty="0">
                <a:solidFill>
                  <a:srgbClr val="0000FF"/>
                </a:solidFill>
              </a:rPr>
              <a:t>为4，骰子</a:t>
            </a:r>
            <a:r>
              <a:rPr lang="zh-CN" altLang="zh-CN" i="1" dirty="0">
                <a:solidFill>
                  <a:srgbClr val="0000FF"/>
                </a:solidFill>
              </a:rPr>
              <a:t>Y</a:t>
            </a:r>
            <a:r>
              <a:rPr lang="zh-CN" altLang="zh-CN" dirty="0">
                <a:solidFill>
                  <a:srgbClr val="0000FF"/>
                </a:solidFill>
              </a:rPr>
              <a:t>不为4</a:t>
            </a:r>
            <a:r>
              <a:rPr lang="zh-CN" altLang="zh-CN" dirty="0" smtClean="0">
                <a:solidFill>
                  <a:srgbClr val="0000FF"/>
                </a:solidFill>
              </a:rPr>
              <a:t>;骰子</a:t>
            </a:r>
            <a:r>
              <a:rPr lang="zh-CN" altLang="zh-CN" i="1" dirty="0">
                <a:solidFill>
                  <a:srgbClr val="0000FF"/>
                </a:solidFill>
              </a:rPr>
              <a:t>X</a:t>
            </a:r>
            <a:r>
              <a:rPr lang="zh-CN" altLang="zh-CN" dirty="0">
                <a:solidFill>
                  <a:srgbClr val="0000FF"/>
                </a:solidFill>
              </a:rPr>
              <a:t>不为4，骰子</a:t>
            </a:r>
            <a:r>
              <a:rPr lang="zh-CN" altLang="zh-CN" i="1" dirty="0">
                <a:solidFill>
                  <a:srgbClr val="0000FF"/>
                </a:solidFill>
              </a:rPr>
              <a:t>Y</a:t>
            </a:r>
            <a:r>
              <a:rPr lang="zh-CN" altLang="zh-CN" dirty="0">
                <a:solidFill>
                  <a:srgbClr val="0000FF"/>
                </a:solidFill>
              </a:rPr>
              <a:t>为</a:t>
            </a:r>
            <a:r>
              <a:rPr lang="zh-CN" altLang="zh-CN" dirty="0" smtClean="0">
                <a:solidFill>
                  <a:srgbClr val="0000FF"/>
                </a:solidFill>
              </a:rPr>
              <a:t>4</a:t>
            </a:r>
            <a:r>
              <a:rPr lang="en-US" altLang="zh-CN" dirty="0">
                <a:solidFill>
                  <a:srgbClr val="0000FF"/>
                </a:solidFill>
              </a:rPr>
              <a:t>;</a:t>
            </a:r>
            <a:r>
              <a:rPr lang="zh-CN" altLang="zh-CN" dirty="0" smtClean="0">
                <a:solidFill>
                  <a:srgbClr val="0000FF"/>
                </a:solidFill>
              </a:rPr>
              <a:t>两</a:t>
            </a:r>
            <a:r>
              <a:rPr lang="zh-CN" altLang="zh-CN" dirty="0">
                <a:solidFill>
                  <a:srgbClr val="0000FF"/>
                </a:solidFill>
              </a:rPr>
              <a:t>个骰子都为4</a:t>
            </a:r>
            <a:r>
              <a:rPr lang="zh-CN" altLang="zh-CN" dirty="0" smtClean="0">
                <a:solidFill>
                  <a:srgbClr val="0000FF"/>
                </a:solidFill>
              </a:rPr>
              <a:t>。</a:t>
            </a:r>
            <a:endParaRPr lang="en-US" altLang="zh-CN" dirty="0" smtClean="0">
              <a:solidFill>
                <a:srgbClr val="0000FF"/>
              </a:solidFill>
            </a:endParaRPr>
          </a:p>
          <a:p>
            <a:pPr lvl="2">
              <a:lnSpc>
                <a:spcPct val="120000"/>
              </a:lnSpc>
            </a:pPr>
            <a:endParaRPr lang="en-US" altLang="zh-CN" dirty="0" smtClean="0">
              <a:solidFill>
                <a:srgbClr val="0000FF"/>
              </a:solidFill>
            </a:endParaRPr>
          </a:p>
          <a:p>
            <a:pPr lvl="3">
              <a:lnSpc>
                <a:spcPct val="120000"/>
              </a:lnSpc>
            </a:pPr>
            <a:endParaRPr lang="en-US" altLang="zh-CN" dirty="0" smtClean="0">
              <a:solidFill>
                <a:srgbClr val="0000FF"/>
              </a:solidFill>
            </a:endParaRPr>
          </a:p>
          <a:p>
            <a:pPr lvl="1">
              <a:lnSpc>
                <a:spcPct val="120000"/>
              </a:lnSpc>
            </a:pPr>
            <a:r>
              <a:rPr lang="en-US" altLang="zh-CN" dirty="0" smtClean="0">
                <a:solidFill>
                  <a:srgbClr val="0000FF"/>
                </a:solidFill>
              </a:rPr>
              <a:t>C</a:t>
            </a:r>
            <a:r>
              <a:rPr lang="zh-CN" altLang="en-US" dirty="0" smtClean="0">
                <a:solidFill>
                  <a:srgbClr val="0000FF"/>
                </a:solidFill>
              </a:rPr>
              <a:t>：</a:t>
            </a:r>
            <a:r>
              <a:rPr lang="en-US" altLang="zh-CN" dirty="0" smtClean="0">
                <a:solidFill>
                  <a:srgbClr val="0000FF"/>
                </a:solidFill>
              </a:rPr>
              <a:t>X</a:t>
            </a:r>
            <a:r>
              <a:rPr lang="zh-CN" altLang="en-US" dirty="0" smtClean="0">
                <a:solidFill>
                  <a:srgbClr val="0000FF"/>
                </a:solidFill>
              </a:rPr>
              <a:t>奇</a:t>
            </a:r>
            <a:r>
              <a:rPr lang="en-US" altLang="zh-CN" dirty="0" smtClean="0">
                <a:solidFill>
                  <a:srgbClr val="0000FF"/>
                </a:solidFill>
              </a:rPr>
              <a:t>+Y</a:t>
            </a:r>
            <a:r>
              <a:rPr lang="zh-CN" altLang="en-US" dirty="0" smtClean="0">
                <a:solidFill>
                  <a:srgbClr val="0000FF"/>
                </a:solidFill>
              </a:rPr>
              <a:t>奇</a:t>
            </a:r>
            <a:r>
              <a:rPr lang="en-US" altLang="zh-CN" dirty="0" smtClean="0">
                <a:solidFill>
                  <a:srgbClr val="0000FF"/>
                </a:solidFill>
              </a:rPr>
              <a:t>=</a:t>
            </a:r>
            <a:r>
              <a:rPr lang="zh-CN" altLang="en-US" dirty="0" smtClean="0">
                <a:solidFill>
                  <a:srgbClr val="0000FF"/>
                </a:solidFill>
              </a:rPr>
              <a:t>偶；</a:t>
            </a:r>
            <a:r>
              <a:rPr lang="en-US" altLang="zh-CN" dirty="0">
                <a:solidFill>
                  <a:srgbClr val="0000FF"/>
                </a:solidFill>
              </a:rPr>
              <a:t> X</a:t>
            </a:r>
            <a:r>
              <a:rPr lang="zh-CN" altLang="en-US" dirty="0">
                <a:solidFill>
                  <a:srgbClr val="0000FF"/>
                </a:solidFill>
              </a:rPr>
              <a:t>奇</a:t>
            </a:r>
            <a:r>
              <a:rPr lang="en-US" altLang="zh-CN" dirty="0">
                <a:solidFill>
                  <a:srgbClr val="0000FF"/>
                </a:solidFill>
              </a:rPr>
              <a:t>+</a:t>
            </a:r>
            <a:r>
              <a:rPr lang="en-US" altLang="zh-CN" dirty="0" smtClean="0">
                <a:solidFill>
                  <a:srgbClr val="0000FF"/>
                </a:solidFill>
              </a:rPr>
              <a:t>Y</a:t>
            </a:r>
            <a:r>
              <a:rPr lang="zh-CN" altLang="en-US" dirty="0" smtClean="0">
                <a:solidFill>
                  <a:srgbClr val="0000FF"/>
                </a:solidFill>
              </a:rPr>
              <a:t>偶</a:t>
            </a:r>
            <a:r>
              <a:rPr lang="en-US" altLang="zh-CN" dirty="0" smtClean="0">
                <a:solidFill>
                  <a:srgbClr val="0000FF"/>
                </a:solidFill>
              </a:rPr>
              <a:t>=</a:t>
            </a:r>
            <a:r>
              <a:rPr lang="zh-CN" altLang="en-US" dirty="0" smtClean="0">
                <a:solidFill>
                  <a:srgbClr val="0000FF"/>
                </a:solidFill>
              </a:rPr>
              <a:t>奇；</a:t>
            </a:r>
            <a:r>
              <a:rPr lang="en-US" altLang="zh-CN" dirty="0" smtClean="0">
                <a:solidFill>
                  <a:srgbClr val="0000FF"/>
                </a:solidFill>
              </a:rPr>
              <a:t> X</a:t>
            </a:r>
            <a:r>
              <a:rPr lang="zh-CN" altLang="en-US" dirty="0" smtClean="0">
                <a:solidFill>
                  <a:srgbClr val="0000FF"/>
                </a:solidFill>
              </a:rPr>
              <a:t>偶</a:t>
            </a:r>
            <a:r>
              <a:rPr lang="en-US" altLang="zh-CN" dirty="0" smtClean="0">
                <a:solidFill>
                  <a:srgbClr val="0000FF"/>
                </a:solidFill>
              </a:rPr>
              <a:t>+Y</a:t>
            </a:r>
            <a:r>
              <a:rPr lang="zh-CN" altLang="en-US" dirty="0">
                <a:solidFill>
                  <a:srgbClr val="0000FF"/>
                </a:solidFill>
              </a:rPr>
              <a:t>奇</a:t>
            </a:r>
            <a:r>
              <a:rPr lang="en-US" altLang="zh-CN" dirty="0" smtClean="0">
                <a:solidFill>
                  <a:srgbClr val="0000FF"/>
                </a:solidFill>
              </a:rPr>
              <a:t>=</a:t>
            </a:r>
            <a:r>
              <a:rPr lang="zh-CN" altLang="en-US" dirty="0" smtClean="0">
                <a:solidFill>
                  <a:srgbClr val="0000FF"/>
                </a:solidFill>
              </a:rPr>
              <a:t>奇；</a:t>
            </a:r>
            <a:r>
              <a:rPr lang="en-US" altLang="zh-CN" dirty="0" smtClean="0">
                <a:solidFill>
                  <a:srgbClr val="0000FF"/>
                </a:solidFill>
              </a:rPr>
              <a:t> X</a:t>
            </a:r>
            <a:r>
              <a:rPr lang="zh-CN" altLang="en-US" dirty="0" smtClean="0">
                <a:solidFill>
                  <a:srgbClr val="0000FF"/>
                </a:solidFill>
              </a:rPr>
              <a:t>偶</a:t>
            </a:r>
            <a:r>
              <a:rPr lang="en-US" altLang="zh-CN" dirty="0" smtClean="0">
                <a:solidFill>
                  <a:srgbClr val="0000FF"/>
                </a:solidFill>
              </a:rPr>
              <a:t>+Y</a:t>
            </a:r>
            <a:r>
              <a:rPr lang="zh-CN" altLang="en-US" dirty="0">
                <a:solidFill>
                  <a:srgbClr val="0000FF"/>
                </a:solidFill>
              </a:rPr>
              <a:t>偶</a:t>
            </a:r>
            <a:r>
              <a:rPr lang="en-US" altLang="zh-CN" dirty="0" smtClean="0">
                <a:solidFill>
                  <a:srgbClr val="0000FF"/>
                </a:solidFill>
              </a:rPr>
              <a:t>=</a:t>
            </a:r>
            <a:r>
              <a:rPr lang="zh-CN" altLang="en-US" dirty="0">
                <a:solidFill>
                  <a:srgbClr val="0000FF"/>
                </a:solidFill>
              </a:rPr>
              <a:t>偶；</a:t>
            </a:r>
            <a:endParaRPr lang="zh-CN" altLang="zh-CN" dirty="0">
              <a:solidFill>
                <a:srgbClr val="0000FF"/>
              </a:solidFill>
            </a:endParaRPr>
          </a:p>
          <a:p>
            <a:pPr lvl="1"/>
            <a:endParaRPr lang="zh-CN" altLang="en-US"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35</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3251127066"/>
              </p:ext>
            </p:extLst>
          </p:nvPr>
        </p:nvGraphicFramePr>
        <p:xfrm>
          <a:off x="1547663" y="2204864"/>
          <a:ext cx="4703023" cy="360040"/>
        </p:xfrm>
        <a:graphic>
          <a:graphicData uri="http://schemas.openxmlformats.org/presentationml/2006/ole">
            <mc:AlternateContent xmlns:mc="http://schemas.openxmlformats.org/markup-compatibility/2006">
              <mc:Choice xmlns:v="urn:schemas-microsoft-com:vml" Requires="v">
                <p:oleObj spid="_x0000_s222635" name="Equation" r:id="rId3" imgW="2654280" imgH="203040" progId="Equation.DSMT4">
                  <p:embed/>
                </p:oleObj>
              </mc:Choice>
              <mc:Fallback>
                <p:oleObj name="Equation" r:id="rId3" imgW="2654280" imgH="203040" progId="Equation.DSMT4">
                  <p:embed/>
                  <p:pic>
                    <p:nvPicPr>
                      <p:cNvPr id="0" name="Picture 3"/>
                      <p:cNvPicPr>
                        <a:picLocks noChangeAspect="1" noChangeArrowheads="1"/>
                      </p:cNvPicPr>
                      <p:nvPr/>
                    </p:nvPicPr>
                    <p:blipFill>
                      <a:blip r:embed="rId4"/>
                      <a:srcRect/>
                      <a:stretch>
                        <a:fillRect/>
                      </a:stretch>
                    </p:blipFill>
                    <p:spPr bwMode="auto">
                      <a:xfrm>
                        <a:off x="1547663" y="2204864"/>
                        <a:ext cx="4703023"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68872969"/>
              </p:ext>
            </p:extLst>
          </p:nvPr>
        </p:nvGraphicFramePr>
        <p:xfrm>
          <a:off x="1619672" y="2780928"/>
          <a:ext cx="2130776" cy="360040"/>
        </p:xfrm>
        <a:graphic>
          <a:graphicData uri="http://schemas.openxmlformats.org/presentationml/2006/ole">
            <mc:AlternateContent xmlns:mc="http://schemas.openxmlformats.org/markup-compatibility/2006">
              <mc:Choice xmlns:v="urn:schemas-microsoft-com:vml" Requires="v">
                <p:oleObj spid="_x0000_s222636" name="Equation" r:id="rId5" imgW="1333440" imgH="203040" progId="Equation.DSMT4">
                  <p:embed/>
                </p:oleObj>
              </mc:Choice>
              <mc:Fallback>
                <p:oleObj name="Equation" r:id="rId5" imgW="1333440" imgH="203040" progId="Equation.DSMT4">
                  <p:embed/>
                  <p:pic>
                    <p:nvPicPr>
                      <p:cNvPr id="0" name="Picture 4"/>
                      <p:cNvPicPr>
                        <a:picLocks noChangeAspect="1" noChangeArrowheads="1"/>
                      </p:cNvPicPr>
                      <p:nvPr/>
                    </p:nvPicPr>
                    <p:blipFill>
                      <a:blip r:embed="rId6"/>
                      <a:srcRect/>
                      <a:stretch>
                        <a:fillRect/>
                      </a:stretch>
                    </p:blipFill>
                    <p:spPr bwMode="auto">
                      <a:xfrm>
                        <a:off x="1619672" y="2780928"/>
                        <a:ext cx="2130776"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3228040980"/>
              </p:ext>
            </p:extLst>
          </p:nvPr>
        </p:nvGraphicFramePr>
        <p:xfrm>
          <a:off x="3923928" y="2636912"/>
          <a:ext cx="2631658" cy="648072"/>
        </p:xfrm>
        <a:graphic>
          <a:graphicData uri="http://schemas.openxmlformats.org/presentationml/2006/ole">
            <mc:AlternateContent xmlns:mc="http://schemas.openxmlformats.org/markup-compatibility/2006">
              <mc:Choice xmlns:v="urn:schemas-microsoft-com:vml" Requires="v">
                <p:oleObj spid="_x0000_s222637" name="Equation" r:id="rId7" imgW="1854000" imgH="406080" progId="Equation.DSMT4">
                  <p:embed/>
                </p:oleObj>
              </mc:Choice>
              <mc:Fallback>
                <p:oleObj name="Equation" r:id="rId7" imgW="1854000" imgH="406080" progId="Equation.DSMT4">
                  <p:embed/>
                  <p:pic>
                    <p:nvPicPr>
                      <p:cNvPr id="0" name="Picture 5"/>
                      <p:cNvPicPr>
                        <a:picLocks noChangeAspect="1" noChangeArrowheads="1"/>
                      </p:cNvPicPr>
                      <p:nvPr/>
                    </p:nvPicPr>
                    <p:blipFill>
                      <a:blip r:embed="rId8"/>
                      <a:srcRect/>
                      <a:stretch>
                        <a:fillRect/>
                      </a:stretch>
                    </p:blipFill>
                    <p:spPr bwMode="auto">
                      <a:xfrm>
                        <a:off x="3923928" y="2636912"/>
                        <a:ext cx="2631658"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909635978"/>
              </p:ext>
            </p:extLst>
          </p:nvPr>
        </p:nvGraphicFramePr>
        <p:xfrm>
          <a:off x="1835696" y="4077072"/>
          <a:ext cx="5098238" cy="360040"/>
        </p:xfrm>
        <a:graphic>
          <a:graphicData uri="http://schemas.openxmlformats.org/presentationml/2006/ole">
            <mc:AlternateContent xmlns:mc="http://schemas.openxmlformats.org/markup-compatibility/2006">
              <mc:Choice xmlns:v="urn:schemas-microsoft-com:vml" Requires="v">
                <p:oleObj spid="_x0000_s222638" name="Equation" r:id="rId9" imgW="2869920" imgH="203040" progId="Equation.DSMT4">
                  <p:embed/>
                </p:oleObj>
              </mc:Choice>
              <mc:Fallback>
                <p:oleObj name="Equation" r:id="rId9" imgW="2869920" imgH="203040" progId="Equation.DSMT4">
                  <p:embed/>
                  <p:pic>
                    <p:nvPicPr>
                      <p:cNvPr id="0" name="Picture 6"/>
                      <p:cNvPicPr>
                        <a:picLocks noChangeAspect="1" noChangeArrowheads="1"/>
                      </p:cNvPicPr>
                      <p:nvPr/>
                    </p:nvPicPr>
                    <p:blipFill>
                      <a:blip r:embed="rId10"/>
                      <a:srcRect/>
                      <a:stretch>
                        <a:fillRect/>
                      </a:stretch>
                    </p:blipFill>
                    <p:spPr bwMode="auto">
                      <a:xfrm>
                        <a:off x="1835696" y="4077072"/>
                        <a:ext cx="5098238"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410817636"/>
              </p:ext>
            </p:extLst>
          </p:nvPr>
        </p:nvGraphicFramePr>
        <p:xfrm>
          <a:off x="1619672" y="4653136"/>
          <a:ext cx="1440160" cy="374531"/>
        </p:xfrm>
        <a:graphic>
          <a:graphicData uri="http://schemas.openxmlformats.org/presentationml/2006/ole">
            <mc:AlternateContent xmlns:mc="http://schemas.openxmlformats.org/markup-compatibility/2006">
              <mc:Choice xmlns:v="urn:schemas-microsoft-com:vml" Requires="v">
                <p:oleObj spid="_x0000_s222639" name="Equation" r:id="rId11" imgW="863280" imgH="203040" progId="Equation.DSMT4">
                  <p:embed/>
                </p:oleObj>
              </mc:Choice>
              <mc:Fallback>
                <p:oleObj name="Equation" r:id="rId11" imgW="863280" imgH="203040" progId="Equation.DSMT4">
                  <p:embed/>
                  <p:pic>
                    <p:nvPicPr>
                      <p:cNvPr id="0" name="Picture 7"/>
                      <p:cNvPicPr>
                        <a:picLocks noChangeAspect="1" noChangeArrowheads="1"/>
                      </p:cNvPicPr>
                      <p:nvPr/>
                    </p:nvPicPr>
                    <p:blipFill>
                      <a:blip r:embed="rId12"/>
                      <a:srcRect/>
                      <a:stretch>
                        <a:fillRect/>
                      </a:stretch>
                    </p:blipFill>
                    <p:spPr bwMode="auto">
                      <a:xfrm>
                        <a:off x="1619672" y="4653136"/>
                        <a:ext cx="1440160" cy="3745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02086937"/>
              </p:ext>
            </p:extLst>
          </p:nvPr>
        </p:nvGraphicFramePr>
        <p:xfrm>
          <a:off x="3995936" y="4509120"/>
          <a:ext cx="3067389" cy="648073"/>
        </p:xfrm>
        <a:graphic>
          <a:graphicData uri="http://schemas.openxmlformats.org/presentationml/2006/ole">
            <mc:AlternateContent xmlns:mc="http://schemas.openxmlformats.org/markup-compatibility/2006">
              <mc:Choice xmlns:v="urn:schemas-microsoft-com:vml" Requires="v">
                <p:oleObj spid="_x0000_s222640" name="Equation" r:id="rId13" imgW="1917360" imgH="406080" progId="Equation.DSMT4">
                  <p:embed/>
                </p:oleObj>
              </mc:Choice>
              <mc:Fallback>
                <p:oleObj name="Equation" r:id="rId13" imgW="1917360" imgH="406080" progId="Equation.DSMT4">
                  <p:embed/>
                  <p:pic>
                    <p:nvPicPr>
                      <p:cNvPr id="0" name="Picture 8"/>
                      <p:cNvPicPr>
                        <a:picLocks noChangeAspect="1" noChangeArrowheads="1"/>
                      </p:cNvPicPr>
                      <p:nvPr/>
                    </p:nvPicPr>
                    <p:blipFill>
                      <a:blip r:embed="rId14"/>
                      <a:srcRect/>
                      <a:stretch>
                        <a:fillRect/>
                      </a:stretch>
                    </p:blipFill>
                    <p:spPr bwMode="auto">
                      <a:xfrm>
                        <a:off x="3995936" y="4509120"/>
                        <a:ext cx="3067389" cy="6480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68705236"/>
              </p:ext>
            </p:extLst>
          </p:nvPr>
        </p:nvGraphicFramePr>
        <p:xfrm>
          <a:off x="3779912" y="5661248"/>
          <a:ext cx="2450518" cy="662112"/>
        </p:xfrm>
        <a:graphic>
          <a:graphicData uri="http://schemas.openxmlformats.org/presentationml/2006/ole">
            <mc:AlternateContent xmlns:mc="http://schemas.openxmlformats.org/markup-compatibility/2006">
              <mc:Choice xmlns:v="urn:schemas-microsoft-com:vml" Requires="v">
                <p:oleObj spid="_x0000_s222641" name="Equation" r:id="rId15" imgW="1498320" imgH="406080" progId="Equation.DSMT4">
                  <p:embed/>
                </p:oleObj>
              </mc:Choice>
              <mc:Fallback>
                <p:oleObj name="Equation" r:id="rId15" imgW="1498320" imgH="406080" progId="Equation.DSMT4">
                  <p:embed/>
                  <p:pic>
                    <p:nvPicPr>
                      <p:cNvPr id="0" name="Picture 9"/>
                      <p:cNvPicPr>
                        <a:picLocks noChangeAspect="1" noChangeArrowheads="1"/>
                      </p:cNvPicPr>
                      <p:nvPr/>
                    </p:nvPicPr>
                    <p:blipFill>
                      <a:blip r:embed="rId16"/>
                      <a:srcRect/>
                      <a:stretch>
                        <a:fillRect/>
                      </a:stretch>
                    </p:blipFill>
                    <p:spPr bwMode="auto">
                      <a:xfrm>
                        <a:off x="3779912" y="5661248"/>
                        <a:ext cx="2450518" cy="66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32577879"/>
              </p:ext>
            </p:extLst>
          </p:nvPr>
        </p:nvGraphicFramePr>
        <p:xfrm>
          <a:off x="1763688" y="5805264"/>
          <a:ext cx="1384440" cy="360040"/>
        </p:xfrm>
        <a:graphic>
          <a:graphicData uri="http://schemas.openxmlformats.org/presentationml/2006/ole">
            <mc:AlternateContent xmlns:mc="http://schemas.openxmlformats.org/markup-compatibility/2006">
              <mc:Choice xmlns:v="urn:schemas-microsoft-com:vml" Requires="v">
                <p:oleObj spid="_x0000_s222642" name="Equation" r:id="rId17" imgW="863280" imgH="203040" progId="Equation.DSMT4">
                  <p:embed/>
                </p:oleObj>
              </mc:Choice>
              <mc:Fallback>
                <p:oleObj name="Equation" r:id="rId17" imgW="863280" imgH="203040" progId="Equation.DSMT4">
                  <p:embed/>
                  <p:pic>
                    <p:nvPicPr>
                      <p:cNvPr id="0" name="Picture 10"/>
                      <p:cNvPicPr>
                        <a:picLocks noChangeAspect="1" noChangeArrowheads="1"/>
                      </p:cNvPicPr>
                      <p:nvPr/>
                    </p:nvPicPr>
                    <p:blipFill>
                      <a:blip r:embed="rId18"/>
                      <a:srcRect/>
                      <a:stretch>
                        <a:fillRect/>
                      </a:stretch>
                    </p:blipFill>
                    <p:spPr bwMode="auto">
                      <a:xfrm>
                        <a:off x="1763688" y="5805264"/>
                        <a:ext cx="1384440"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65073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5" name="Rectangle 2"/>
          <p:cNvSpPr>
            <a:spLocks noGrp="1" noChangeArrowheads="1"/>
          </p:cNvSpPr>
          <p:nvPr>
            <p:ph type="title"/>
          </p:nvPr>
        </p:nvSpPr>
        <p:spPr/>
        <p:txBody>
          <a:bodyPr/>
          <a:lstStyle/>
          <a:p>
            <a:r>
              <a:rPr lang="zh-CN" altLang="en-US" dirty="0" smtClean="0"/>
              <a:t>自信息量的性质</a:t>
            </a:r>
          </a:p>
        </p:txBody>
      </p:sp>
      <p:graphicFrame>
        <p:nvGraphicFramePr>
          <p:cNvPr id="6146" name="Object 3"/>
          <p:cNvGraphicFramePr>
            <a:graphicFrameLocks noGrp="1" noChangeAspect="1"/>
          </p:cNvGraphicFramePr>
          <p:nvPr>
            <p:ph type="body" idx="1"/>
            <p:extLst>
              <p:ext uri="{D42A27DB-BD31-4B8C-83A1-F6EECF244321}">
                <p14:modId xmlns:p14="http://schemas.microsoft.com/office/powerpoint/2010/main" val="3579342877"/>
              </p:ext>
            </p:extLst>
          </p:nvPr>
        </p:nvGraphicFramePr>
        <p:xfrm>
          <a:off x="6156176" y="4069301"/>
          <a:ext cx="1860207" cy="360040"/>
        </p:xfrm>
        <a:graphic>
          <a:graphicData uri="http://schemas.openxmlformats.org/presentationml/2006/ole">
            <mc:AlternateContent xmlns:mc="http://schemas.openxmlformats.org/markup-compatibility/2006">
              <mc:Choice xmlns:v="urn:schemas-microsoft-com:vml" Requires="v">
                <p:oleObj spid="_x0000_s223658" name="Equation" r:id="rId4" imgW="1180800" imgH="228600" progId="Equation.DSMT4">
                  <p:embed/>
                </p:oleObj>
              </mc:Choice>
              <mc:Fallback>
                <p:oleObj name="Equation" r:id="rId4" imgW="1180800" imgH="228600" progId="Equation.DSMT4">
                  <p:embed/>
                  <p:pic>
                    <p:nvPicPr>
                      <p:cNvPr id="0" name="Object 3"/>
                      <p:cNvPicPr>
                        <a:picLocks noChangeAspect="1" noChangeArrowheads="1"/>
                      </p:cNvPicPr>
                      <p:nvPr/>
                    </p:nvPicPr>
                    <p:blipFill>
                      <a:blip r:embed="rId5"/>
                      <a:srcRect/>
                      <a:stretch>
                        <a:fillRect/>
                      </a:stretch>
                    </p:blipFill>
                    <p:spPr bwMode="auto">
                      <a:xfrm>
                        <a:off x="6156176" y="4069301"/>
                        <a:ext cx="1860207"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灯片编号占位符 6"/>
          <p:cNvSpPr>
            <a:spLocks noGrp="1"/>
          </p:cNvSpPr>
          <p:nvPr>
            <p:ph type="sldNum" sz="quarter" idx="12"/>
          </p:nvPr>
        </p:nvSpPr>
        <p:spPr/>
        <p:txBody>
          <a:bodyPr/>
          <a:lstStyle/>
          <a:p>
            <a:fld id="{FA0B664C-A15E-4458-9B37-7D478DFF572E}" type="slidenum">
              <a:rPr lang="en-US" altLang="zh-CN" smtClean="0"/>
              <a:pPr/>
              <a:t>36</a:t>
            </a:fld>
            <a:endParaRPr lang="en-US" altLang="zh-CN"/>
          </a:p>
        </p:txBody>
      </p:sp>
      <p:grpSp>
        <p:nvGrpSpPr>
          <p:cNvPr id="2" name="Group 4"/>
          <p:cNvGrpSpPr>
            <a:grpSpLocks/>
          </p:cNvGrpSpPr>
          <p:nvPr/>
        </p:nvGrpSpPr>
        <p:grpSpPr bwMode="auto">
          <a:xfrm>
            <a:off x="1331913" y="4212983"/>
            <a:ext cx="2374900" cy="2096337"/>
            <a:chOff x="430" y="1658"/>
            <a:chExt cx="2223" cy="2087"/>
          </a:xfrm>
        </p:grpSpPr>
        <p:graphicFrame>
          <p:nvGraphicFramePr>
            <p:cNvPr id="6151" name="Object 5"/>
            <p:cNvGraphicFramePr>
              <a:graphicFrameLocks noChangeAspect="1"/>
            </p:cNvGraphicFramePr>
            <p:nvPr>
              <p:extLst>
                <p:ext uri="{D42A27DB-BD31-4B8C-83A1-F6EECF244321}">
                  <p14:modId xmlns:p14="http://schemas.microsoft.com/office/powerpoint/2010/main" val="4170197827"/>
                </p:ext>
              </p:extLst>
            </p:nvPr>
          </p:nvGraphicFramePr>
          <p:xfrm>
            <a:off x="1064" y="1661"/>
            <a:ext cx="490" cy="290"/>
          </p:xfrm>
          <a:graphic>
            <a:graphicData uri="http://schemas.openxmlformats.org/presentationml/2006/ole">
              <mc:AlternateContent xmlns:mc="http://schemas.openxmlformats.org/markup-compatibility/2006">
                <mc:Choice xmlns:v="urn:schemas-microsoft-com:vml" Requires="v">
                  <p:oleObj spid="_x0000_s223659" name="Equation" r:id="rId6" imgW="406080" imgH="228600" progId="Equation.DSMT4">
                    <p:embed/>
                  </p:oleObj>
                </mc:Choice>
                <mc:Fallback>
                  <p:oleObj name="Equation" r:id="rId6" imgW="406080" imgH="228600" progId="Equation.DSMT4">
                    <p:embed/>
                    <p:pic>
                      <p:nvPicPr>
                        <p:cNvPr id="0" name="Object 5"/>
                        <p:cNvPicPr>
                          <a:picLocks noChangeAspect="1" noChangeArrowheads="1"/>
                        </p:cNvPicPr>
                        <p:nvPr/>
                      </p:nvPicPr>
                      <p:blipFill>
                        <a:blip r:embed="rId7"/>
                        <a:srcRect/>
                        <a:stretch>
                          <a:fillRect/>
                        </a:stretch>
                      </p:blipFill>
                      <p:spPr bwMode="auto">
                        <a:xfrm>
                          <a:off x="1064" y="1661"/>
                          <a:ext cx="49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4" name="Line 6"/>
            <p:cNvSpPr>
              <a:spLocks noChangeShapeType="1"/>
            </p:cNvSpPr>
            <p:nvPr/>
          </p:nvSpPr>
          <p:spPr bwMode="auto">
            <a:xfrm>
              <a:off x="430" y="2859"/>
              <a:ext cx="2139" cy="0"/>
            </a:xfrm>
            <a:prstGeom prst="line">
              <a:avLst/>
            </a:prstGeom>
            <a:noFill/>
            <a:ln w="9525">
              <a:solidFill>
                <a:schemeClr val="tx1"/>
              </a:solidFill>
              <a:round/>
              <a:headEnd/>
              <a:tailEnd type="triangle" w="med" len="med"/>
            </a:ln>
          </p:spPr>
          <p:txBody>
            <a:bodyPr/>
            <a:lstStyle/>
            <a:p>
              <a:endParaRPr lang="zh-CN" altLang="en-US"/>
            </a:p>
          </p:txBody>
        </p:sp>
        <p:sp>
          <p:nvSpPr>
            <p:cNvPr id="6165" name="Line 7"/>
            <p:cNvSpPr>
              <a:spLocks noChangeShapeType="1"/>
            </p:cNvSpPr>
            <p:nvPr/>
          </p:nvSpPr>
          <p:spPr bwMode="auto">
            <a:xfrm flipH="1" flipV="1">
              <a:off x="1020" y="1658"/>
              <a:ext cx="6" cy="2087"/>
            </a:xfrm>
            <a:prstGeom prst="line">
              <a:avLst/>
            </a:prstGeom>
            <a:noFill/>
            <a:ln w="9525">
              <a:solidFill>
                <a:schemeClr val="tx1"/>
              </a:solidFill>
              <a:round/>
              <a:headEnd/>
              <a:tailEnd type="triangle" w="med" len="med"/>
            </a:ln>
          </p:spPr>
          <p:txBody>
            <a:bodyPr/>
            <a:lstStyle/>
            <a:p>
              <a:endParaRPr lang="zh-CN" altLang="en-US"/>
            </a:p>
          </p:txBody>
        </p:sp>
        <p:sp>
          <p:nvSpPr>
            <p:cNvPr id="6166" name="Rectangle 8"/>
            <p:cNvSpPr>
              <a:spLocks noChangeArrowheads="1"/>
            </p:cNvSpPr>
            <p:nvPr/>
          </p:nvSpPr>
          <p:spPr bwMode="auto">
            <a:xfrm>
              <a:off x="777" y="2850"/>
              <a:ext cx="316" cy="202"/>
            </a:xfrm>
            <a:prstGeom prst="rect">
              <a:avLst/>
            </a:prstGeom>
            <a:noFill/>
            <a:ln w="9525" algn="ctr">
              <a:noFill/>
              <a:miter lim="800000"/>
              <a:headEnd/>
              <a:tailEnd/>
            </a:ln>
          </p:spPr>
          <p:txBody>
            <a:bodyPr wrap="none" anchor="ctr"/>
            <a:lstStyle/>
            <a:p>
              <a:pPr algn="ctr">
                <a:spcBef>
                  <a:spcPct val="20000"/>
                </a:spcBef>
              </a:pPr>
              <a:r>
                <a:rPr lang="en-US" altLang="zh-CN" sz="2200">
                  <a:latin typeface="宋体" charset="-122"/>
                  <a:ea typeface="宋体" charset="-122"/>
                </a:rPr>
                <a:t>0</a:t>
              </a:r>
            </a:p>
          </p:txBody>
        </p:sp>
        <p:sp>
          <p:nvSpPr>
            <p:cNvPr id="6167" name="Rectangle 9"/>
            <p:cNvSpPr>
              <a:spLocks noChangeArrowheads="1"/>
            </p:cNvSpPr>
            <p:nvPr/>
          </p:nvSpPr>
          <p:spPr bwMode="auto">
            <a:xfrm>
              <a:off x="1236" y="2859"/>
              <a:ext cx="245" cy="203"/>
            </a:xfrm>
            <a:prstGeom prst="rect">
              <a:avLst/>
            </a:prstGeom>
            <a:noFill/>
            <a:ln w="9525" algn="ctr">
              <a:noFill/>
              <a:miter lim="800000"/>
              <a:headEnd/>
              <a:tailEnd/>
            </a:ln>
          </p:spPr>
          <p:txBody>
            <a:bodyPr wrap="none" anchor="ctr"/>
            <a:lstStyle/>
            <a:p>
              <a:pPr algn="ctr">
                <a:spcBef>
                  <a:spcPct val="20000"/>
                </a:spcBef>
              </a:pPr>
              <a:r>
                <a:rPr lang="en-US" altLang="zh-CN" sz="2200" dirty="0">
                  <a:latin typeface="宋体" charset="-122"/>
                  <a:ea typeface="宋体" charset="-122"/>
                </a:rPr>
                <a:t>1</a:t>
              </a:r>
            </a:p>
          </p:txBody>
        </p:sp>
        <p:graphicFrame>
          <p:nvGraphicFramePr>
            <p:cNvPr id="6152" name="Object 10"/>
            <p:cNvGraphicFramePr>
              <a:graphicFrameLocks noChangeAspect="1"/>
            </p:cNvGraphicFramePr>
            <p:nvPr/>
          </p:nvGraphicFramePr>
          <p:xfrm>
            <a:off x="2455" y="2886"/>
            <a:ext cx="198" cy="223"/>
          </p:xfrm>
          <a:graphic>
            <a:graphicData uri="http://schemas.openxmlformats.org/presentationml/2006/ole">
              <mc:AlternateContent xmlns:mc="http://schemas.openxmlformats.org/markup-compatibility/2006">
                <mc:Choice xmlns:v="urn:schemas-microsoft-com:vml" Requires="v">
                  <p:oleObj spid="_x0000_s223660" name="公式" r:id="rId8" imgW="126835" imgH="139518" progId="Equation.3">
                    <p:embed/>
                  </p:oleObj>
                </mc:Choice>
                <mc:Fallback>
                  <p:oleObj name="公式" r:id="rId8" imgW="126835" imgH="139518"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5" y="2886"/>
                          <a:ext cx="198"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8" name="Freeform 11"/>
            <p:cNvSpPr>
              <a:spLocks/>
            </p:cNvSpPr>
            <p:nvPr/>
          </p:nvSpPr>
          <p:spPr bwMode="auto">
            <a:xfrm>
              <a:off x="1096" y="2371"/>
              <a:ext cx="1017" cy="1300"/>
            </a:xfrm>
            <a:custGeom>
              <a:avLst/>
              <a:gdLst>
                <a:gd name="T0" fmla="*/ 0 w 1270"/>
                <a:gd name="T1" fmla="*/ 1200 h 1315"/>
                <a:gd name="T2" fmla="*/ 46 w 1270"/>
                <a:gd name="T3" fmla="*/ 496 h 1315"/>
                <a:gd name="T4" fmla="*/ 215 w 1270"/>
                <a:gd name="T5" fmla="*/ 0 h 1315"/>
                <a:gd name="T6" fmla="*/ 0 60000 65536"/>
                <a:gd name="T7" fmla="*/ 0 60000 65536"/>
                <a:gd name="T8" fmla="*/ 0 60000 65536"/>
                <a:gd name="T9" fmla="*/ 0 w 1270"/>
                <a:gd name="T10" fmla="*/ 0 h 1315"/>
                <a:gd name="T11" fmla="*/ 1270 w 1270"/>
                <a:gd name="T12" fmla="*/ 1315 h 1315"/>
              </a:gdLst>
              <a:ahLst/>
              <a:cxnLst>
                <a:cxn ang="T6">
                  <a:pos x="T0" y="T1"/>
                </a:cxn>
                <a:cxn ang="T7">
                  <a:pos x="T2" y="T3"/>
                </a:cxn>
                <a:cxn ang="T8">
                  <a:pos x="T4" y="T5"/>
                </a:cxn>
              </a:cxnLst>
              <a:rect l="T9" t="T10" r="T11" b="T12"/>
              <a:pathLst>
                <a:path w="1270" h="1315">
                  <a:moveTo>
                    <a:pt x="0" y="1315"/>
                  </a:moveTo>
                  <a:cubicBezTo>
                    <a:pt x="31" y="1039"/>
                    <a:pt x="62" y="763"/>
                    <a:pt x="273" y="544"/>
                  </a:cubicBezTo>
                  <a:cubicBezTo>
                    <a:pt x="484" y="325"/>
                    <a:pt x="1104" y="91"/>
                    <a:pt x="1270" y="0"/>
                  </a:cubicBezTo>
                </a:path>
              </a:pathLst>
            </a:custGeom>
            <a:noFill/>
            <a:ln w="9525" cap="flat" cmpd="sng">
              <a:solidFill>
                <a:schemeClr val="tx1"/>
              </a:solidFill>
              <a:prstDash val="solid"/>
              <a:round/>
              <a:headEnd/>
              <a:tailEnd/>
            </a:ln>
          </p:spPr>
          <p:txBody>
            <a:bodyPr/>
            <a:lstStyle/>
            <a:p>
              <a:endParaRPr lang="zh-CN" altLang="en-US"/>
            </a:p>
          </p:txBody>
        </p:sp>
      </p:grpSp>
      <p:grpSp>
        <p:nvGrpSpPr>
          <p:cNvPr id="3" name="Group 12"/>
          <p:cNvGrpSpPr>
            <a:grpSpLocks/>
          </p:cNvGrpSpPr>
          <p:nvPr/>
        </p:nvGrpSpPr>
        <p:grpSpPr bwMode="auto">
          <a:xfrm>
            <a:off x="4859338" y="4229207"/>
            <a:ext cx="3168650" cy="2041015"/>
            <a:chOff x="2880" y="1630"/>
            <a:chExt cx="2622" cy="2163"/>
          </a:xfrm>
        </p:grpSpPr>
        <p:sp>
          <p:nvSpPr>
            <p:cNvPr id="6159" name="Line 13"/>
            <p:cNvSpPr>
              <a:spLocks noChangeShapeType="1"/>
            </p:cNvSpPr>
            <p:nvPr/>
          </p:nvSpPr>
          <p:spPr bwMode="auto">
            <a:xfrm>
              <a:off x="2880" y="2861"/>
              <a:ext cx="2511" cy="0"/>
            </a:xfrm>
            <a:prstGeom prst="line">
              <a:avLst/>
            </a:prstGeom>
            <a:noFill/>
            <a:ln w="9525">
              <a:solidFill>
                <a:schemeClr val="tx1"/>
              </a:solidFill>
              <a:round/>
              <a:headEnd/>
              <a:tailEnd type="triangle" w="med" len="med"/>
            </a:ln>
          </p:spPr>
          <p:txBody>
            <a:bodyPr/>
            <a:lstStyle/>
            <a:p>
              <a:endParaRPr lang="zh-CN" altLang="en-US"/>
            </a:p>
          </p:txBody>
        </p:sp>
        <p:sp>
          <p:nvSpPr>
            <p:cNvPr id="6160" name="Line 14"/>
            <p:cNvSpPr>
              <a:spLocks noChangeShapeType="1"/>
            </p:cNvSpPr>
            <p:nvPr/>
          </p:nvSpPr>
          <p:spPr bwMode="auto">
            <a:xfrm flipH="1" flipV="1">
              <a:off x="3786" y="1670"/>
              <a:ext cx="1" cy="2123"/>
            </a:xfrm>
            <a:prstGeom prst="line">
              <a:avLst/>
            </a:prstGeom>
            <a:noFill/>
            <a:ln w="9525">
              <a:solidFill>
                <a:schemeClr val="tx1"/>
              </a:solidFill>
              <a:round/>
              <a:headEnd/>
              <a:tailEnd type="triangle" w="med" len="med"/>
            </a:ln>
          </p:spPr>
          <p:txBody>
            <a:bodyPr/>
            <a:lstStyle/>
            <a:p>
              <a:endParaRPr lang="zh-CN" altLang="en-US"/>
            </a:p>
          </p:txBody>
        </p:sp>
        <p:sp>
          <p:nvSpPr>
            <p:cNvPr id="6161" name="Rectangle 15"/>
            <p:cNvSpPr>
              <a:spLocks noChangeArrowheads="1"/>
            </p:cNvSpPr>
            <p:nvPr/>
          </p:nvSpPr>
          <p:spPr bwMode="auto">
            <a:xfrm>
              <a:off x="3612" y="2898"/>
              <a:ext cx="174" cy="147"/>
            </a:xfrm>
            <a:prstGeom prst="rect">
              <a:avLst/>
            </a:prstGeom>
            <a:noFill/>
            <a:ln w="9525" algn="ctr">
              <a:noFill/>
              <a:miter lim="800000"/>
              <a:headEnd/>
              <a:tailEnd/>
            </a:ln>
          </p:spPr>
          <p:txBody>
            <a:bodyPr wrap="none" anchor="ctr"/>
            <a:lstStyle/>
            <a:p>
              <a:pPr algn="ctr">
                <a:spcBef>
                  <a:spcPct val="20000"/>
                </a:spcBef>
              </a:pPr>
              <a:r>
                <a:rPr lang="en-US" altLang="zh-CN" sz="3200">
                  <a:latin typeface="宋体" charset="-122"/>
                  <a:ea typeface="宋体" charset="-122"/>
                </a:rPr>
                <a:t>0</a:t>
              </a:r>
            </a:p>
          </p:txBody>
        </p:sp>
        <p:sp>
          <p:nvSpPr>
            <p:cNvPr id="6162" name="Rectangle 16"/>
            <p:cNvSpPr>
              <a:spLocks noChangeArrowheads="1"/>
            </p:cNvSpPr>
            <p:nvPr/>
          </p:nvSpPr>
          <p:spPr bwMode="auto">
            <a:xfrm>
              <a:off x="4754" y="2899"/>
              <a:ext cx="173" cy="146"/>
            </a:xfrm>
            <a:prstGeom prst="rect">
              <a:avLst/>
            </a:prstGeom>
            <a:noFill/>
            <a:ln w="9525" algn="ctr">
              <a:noFill/>
              <a:miter lim="800000"/>
              <a:headEnd/>
              <a:tailEnd/>
            </a:ln>
          </p:spPr>
          <p:txBody>
            <a:bodyPr wrap="none" anchor="ctr"/>
            <a:lstStyle/>
            <a:p>
              <a:pPr algn="ctr">
                <a:spcBef>
                  <a:spcPct val="20000"/>
                </a:spcBef>
              </a:pPr>
              <a:r>
                <a:rPr lang="en-US" altLang="zh-CN" sz="3200">
                  <a:latin typeface="宋体" charset="-122"/>
                  <a:ea typeface="宋体" charset="-122"/>
                </a:rPr>
                <a:t>1</a:t>
              </a:r>
            </a:p>
          </p:txBody>
        </p:sp>
        <p:graphicFrame>
          <p:nvGraphicFramePr>
            <p:cNvPr id="6149" name="Object 17"/>
            <p:cNvGraphicFramePr>
              <a:graphicFrameLocks noChangeAspect="1"/>
            </p:cNvGraphicFramePr>
            <p:nvPr>
              <p:extLst>
                <p:ext uri="{D42A27DB-BD31-4B8C-83A1-F6EECF244321}">
                  <p14:modId xmlns:p14="http://schemas.microsoft.com/office/powerpoint/2010/main" val="1151655406"/>
                </p:ext>
              </p:extLst>
            </p:nvPr>
          </p:nvGraphicFramePr>
          <p:xfrm>
            <a:off x="3386" y="1630"/>
            <a:ext cx="363" cy="252"/>
          </p:xfrm>
          <a:graphic>
            <a:graphicData uri="http://schemas.openxmlformats.org/presentationml/2006/ole">
              <mc:AlternateContent xmlns:mc="http://schemas.openxmlformats.org/markup-compatibility/2006">
                <mc:Choice xmlns:v="urn:schemas-microsoft-com:vml" Requires="v">
                  <p:oleObj spid="_x0000_s223661" name="Equation" r:id="rId10" imgW="380880" imgH="241200" progId="Equation.DSMT4">
                    <p:embed/>
                  </p:oleObj>
                </mc:Choice>
                <mc:Fallback>
                  <p:oleObj name="Equation" r:id="rId10" imgW="380880" imgH="241200" progId="Equation.DSMT4">
                    <p:embed/>
                    <p:pic>
                      <p:nvPicPr>
                        <p:cNvPr id="0" name="Object 17"/>
                        <p:cNvPicPr>
                          <a:picLocks noChangeAspect="1" noChangeArrowheads="1"/>
                        </p:cNvPicPr>
                        <p:nvPr/>
                      </p:nvPicPr>
                      <p:blipFill>
                        <a:blip r:embed="rId11"/>
                        <a:srcRect/>
                        <a:stretch>
                          <a:fillRect/>
                        </a:stretch>
                      </p:blipFill>
                      <p:spPr bwMode="auto">
                        <a:xfrm>
                          <a:off x="3386" y="1630"/>
                          <a:ext cx="3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50" name="Object 18"/>
            <p:cNvGraphicFramePr>
              <a:graphicFrameLocks noChangeAspect="1"/>
            </p:cNvGraphicFramePr>
            <p:nvPr/>
          </p:nvGraphicFramePr>
          <p:xfrm>
            <a:off x="5263" y="2795"/>
            <a:ext cx="239" cy="337"/>
          </p:xfrm>
          <a:graphic>
            <a:graphicData uri="http://schemas.openxmlformats.org/presentationml/2006/ole">
              <mc:AlternateContent xmlns:mc="http://schemas.openxmlformats.org/markup-compatibility/2006">
                <mc:Choice xmlns:v="urn:schemas-microsoft-com:vml" Requires="v">
                  <p:oleObj spid="_x0000_s223662" name="公式" r:id="rId12" imgW="152334" imgH="228501" progId="Equation.3">
                    <p:embed/>
                  </p:oleObj>
                </mc:Choice>
                <mc:Fallback>
                  <p:oleObj name="公式" r:id="rId12" imgW="152334" imgH="228501" progId="Equation.3">
                    <p:embed/>
                    <p:pic>
                      <p:nvPicPr>
                        <p:cNvPr id="0"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3" y="2795"/>
                          <a:ext cx="239"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63" name="Freeform 19"/>
            <p:cNvSpPr>
              <a:spLocks/>
            </p:cNvSpPr>
            <p:nvPr/>
          </p:nvSpPr>
          <p:spPr bwMode="auto">
            <a:xfrm>
              <a:off x="3821" y="1689"/>
              <a:ext cx="1012" cy="1172"/>
            </a:xfrm>
            <a:custGeom>
              <a:avLst/>
              <a:gdLst>
                <a:gd name="T0" fmla="*/ 0 w 1316"/>
                <a:gd name="T1" fmla="*/ 0 h 1451"/>
                <a:gd name="T2" fmla="*/ 17 w 1316"/>
                <a:gd name="T3" fmla="*/ 181 h 1451"/>
                <a:gd name="T4" fmla="*/ 88 w 1316"/>
                <a:gd name="T5" fmla="*/ 246 h 1451"/>
                <a:gd name="T6" fmla="*/ 161 w 1316"/>
                <a:gd name="T7" fmla="*/ 263 h 1451"/>
                <a:gd name="T8" fmla="*/ 0 60000 65536"/>
                <a:gd name="T9" fmla="*/ 0 60000 65536"/>
                <a:gd name="T10" fmla="*/ 0 60000 65536"/>
                <a:gd name="T11" fmla="*/ 0 60000 65536"/>
                <a:gd name="T12" fmla="*/ 0 w 1316"/>
                <a:gd name="T13" fmla="*/ 0 h 1451"/>
                <a:gd name="T14" fmla="*/ 1316 w 1316"/>
                <a:gd name="T15" fmla="*/ 1451 h 1451"/>
              </a:gdLst>
              <a:ahLst/>
              <a:cxnLst>
                <a:cxn ang="T8">
                  <a:pos x="T0" y="T1"/>
                </a:cxn>
                <a:cxn ang="T9">
                  <a:pos x="T2" y="T3"/>
                </a:cxn>
                <a:cxn ang="T10">
                  <a:pos x="T4" y="T5"/>
                </a:cxn>
                <a:cxn ang="T11">
                  <a:pos x="T6" y="T7"/>
                </a:cxn>
              </a:cxnLst>
              <a:rect l="T12" t="T13" r="T14" b="T15"/>
              <a:pathLst>
                <a:path w="1316" h="1451">
                  <a:moveTo>
                    <a:pt x="0" y="0"/>
                  </a:moveTo>
                  <a:cubicBezTo>
                    <a:pt x="7" y="385"/>
                    <a:pt x="15" y="771"/>
                    <a:pt x="136" y="998"/>
                  </a:cubicBezTo>
                  <a:cubicBezTo>
                    <a:pt x="257" y="1225"/>
                    <a:pt x="529" y="1286"/>
                    <a:pt x="726" y="1361"/>
                  </a:cubicBezTo>
                  <a:cubicBezTo>
                    <a:pt x="923" y="1436"/>
                    <a:pt x="1210" y="1436"/>
                    <a:pt x="1316" y="1451"/>
                  </a:cubicBezTo>
                </a:path>
              </a:pathLst>
            </a:custGeom>
            <a:noFill/>
            <a:ln w="9525" cap="flat" cmpd="sng">
              <a:solidFill>
                <a:schemeClr val="tx1"/>
              </a:solidFill>
              <a:prstDash val="solid"/>
              <a:round/>
              <a:headEnd/>
              <a:tailEnd/>
            </a:ln>
          </p:spPr>
          <p:txBody>
            <a:bodyPr/>
            <a:lstStyle/>
            <a:p>
              <a:endParaRPr lang="zh-CN" altLang="en-US"/>
            </a:p>
          </p:txBody>
        </p:sp>
      </p:grpSp>
      <p:sp>
        <p:nvSpPr>
          <p:cNvPr id="6158" name="矩形 1"/>
          <p:cNvSpPr>
            <a:spLocks noChangeArrowheads="1"/>
          </p:cNvSpPr>
          <p:nvPr/>
        </p:nvSpPr>
        <p:spPr bwMode="auto">
          <a:xfrm>
            <a:off x="539751" y="1341438"/>
            <a:ext cx="8208714" cy="2677656"/>
          </a:xfrm>
          <a:prstGeom prst="rect">
            <a:avLst/>
          </a:prstGeom>
          <a:noFill/>
          <a:ln w="9525">
            <a:noFill/>
            <a:miter lim="800000"/>
            <a:headEnd/>
            <a:tailEnd/>
          </a:ln>
        </p:spPr>
        <p:txBody>
          <a:bodyPr wrap="square">
            <a:spAutoFit/>
          </a:bodyPr>
          <a:lstStyle/>
          <a:p>
            <a:pPr marL="514350" indent="-514350">
              <a:lnSpc>
                <a:spcPct val="150000"/>
              </a:lnSpc>
              <a:spcBef>
                <a:spcPts val="600"/>
              </a:spcBef>
              <a:spcAft>
                <a:spcPts val="600"/>
              </a:spcAft>
              <a:buFontTx/>
              <a:buAutoNum type="arabicPeriod"/>
            </a:pPr>
            <a:r>
              <a:rPr lang="zh-CN" altLang="en-US" sz="2000" b="1" dirty="0" smtClean="0">
                <a:latin typeface="微软雅黑" pitchFamily="34" charset="-122"/>
                <a:ea typeface="微软雅黑" pitchFamily="34" charset="-122"/>
              </a:rPr>
              <a:t>自信息          </a:t>
            </a:r>
            <a:r>
              <a:rPr lang="zh-CN" altLang="en-US" sz="2000" b="1" dirty="0">
                <a:latin typeface="微软雅黑" pitchFamily="34" charset="-122"/>
                <a:ea typeface="微软雅黑" pitchFamily="34" charset="-122"/>
              </a:rPr>
              <a:t>是非负值，是        </a:t>
            </a:r>
            <a:r>
              <a:rPr lang="zh-CN" altLang="en-US" sz="2000" b="1" dirty="0" smtClean="0">
                <a:latin typeface="微软雅黑" pitchFamily="34" charset="-122"/>
                <a:ea typeface="微软雅黑" pitchFamily="34" charset="-122"/>
              </a:rPr>
              <a:t>   的</a:t>
            </a:r>
            <a:r>
              <a:rPr lang="zh-CN" altLang="en-US" sz="2000" b="1" dirty="0">
                <a:latin typeface="微软雅黑" pitchFamily="34" charset="-122"/>
                <a:ea typeface="微软雅黑" pitchFamily="34" charset="-122"/>
              </a:rPr>
              <a:t>单调递减函数</a:t>
            </a:r>
            <a:endParaRPr lang="en-US" altLang="zh-CN" sz="2000" b="1" dirty="0">
              <a:latin typeface="微软雅黑" pitchFamily="34" charset="-122"/>
              <a:ea typeface="微软雅黑" pitchFamily="34" charset="-122"/>
            </a:endParaRPr>
          </a:p>
          <a:p>
            <a:pPr marL="914400" lvl="1" indent="-457200">
              <a:lnSpc>
                <a:spcPct val="150000"/>
              </a:lnSpc>
              <a:spcBef>
                <a:spcPts val="600"/>
              </a:spcBef>
              <a:spcAft>
                <a:spcPts val="600"/>
              </a:spcAft>
              <a:buFontTx/>
              <a:buAutoNum type="arabicParenR"/>
            </a:pPr>
            <a:r>
              <a:rPr lang="zh-CN" altLang="en-US" b="1" dirty="0">
                <a:latin typeface="微软雅黑" pitchFamily="34" charset="-122"/>
                <a:ea typeface="微软雅黑" pitchFamily="34" charset="-122"/>
              </a:rPr>
              <a:t>非负性：</a:t>
            </a:r>
            <a:r>
              <a:rPr lang="zh-CN" altLang="en-US" b="1" dirty="0">
                <a:solidFill>
                  <a:srgbClr val="FF0000"/>
                </a:solidFill>
                <a:latin typeface="微软雅黑" pitchFamily="34" charset="-122"/>
                <a:ea typeface="微软雅黑" pitchFamily="34" charset="-122"/>
              </a:rPr>
              <a:t>随机事件的发生总能提供一些信息</a:t>
            </a:r>
            <a:r>
              <a:rPr lang="zh-CN" altLang="en-US" b="1" dirty="0">
                <a:latin typeface="微软雅黑" pitchFamily="34" charset="-122"/>
                <a:ea typeface="微软雅黑" pitchFamily="34" charset="-122"/>
              </a:rPr>
              <a:t>，最差是</a:t>
            </a:r>
            <a:r>
              <a:rPr lang="en-US" altLang="zh-CN" b="1" dirty="0">
                <a:latin typeface="微软雅黑" pitchFamily="34" charset="-122"/>
                <a:ea typeface="微软雅黑" pitchFamily="34" charset="-122"/>
              </a:rPr>
              <a:t>0</a:t>
            </a:r>
            <a:r>
              <a:rPr lang="zh-CN" altLang="en-US" b="1" dirty="0">
                <a:latin typeface="微软雅黑" pitchFamily="34" charset="-122"/>
                <a:ea typeface="微软雅黑" pitchFamily="34" charset="-122"/>
              </a:rPr>
              <a:t>，不会因为事件发生而使不确定性</a:t>
            </a:r>
            <a:r>
              <a:rPr lang="zh-CN" altLang="en-US" b="1" dirty="0" smtClean="0">
                <a:latin typeface="微软雅黑" pitchFamily="34" charset="-122"/>
                <a:ea typeface="微软雅黑" pitchFamily="34" charset="-122"/>
              </a:rPr>
              <a:t>增大</a:t>
            </a:r>
            <a:endParaRPr lang="en-US" altLang="zh-CN" b="1" dirty="0" smtClean="0">
              <a:latin typeface="微软雅黑" pitchFamily="34" charset="-122"/>
              <a:ea typeface="微软雅黑" pitchFamily="34" charset="-122"/>
            </a:endParaRPr>
          </a:p>
          <a:p>
            <a:pPr marL="914400" lvl="1" indent="-457200">
              <a:lnSpc>
                <a:spcPct val="150000"/>
              </a:lnSpc>
              <a:spcBef>
                <a:spcPts val="600"/>
              </a:spcBef>
              <a:spcAft>
                <a:spcPts val="600"/>
              </a:spcAft>
              <a:buFontTx/>
              <a:buAutoNum type="arabicParenR"/>
            </a:pPr>
            <a:endParaRPr lang="en-US" altLang="zh-CN" b="1" dirty="0">
              <a:latin typeface="微软雅黑" pitchFamily="34" charset="-122"/>
              <a:ea typeface="微软雅黑" pitchFamily="34" charset="-122"/>
            </a:endParaRPr>
          </a:p>
          <a:p>
            <a:pPr marL="914400" lvl="1" indent="-457200">
              <a:lnSpc>
                <a:spcPct val="150000"/>
              </a:lnSpc>
              <a:spcBef>
                <a:spcPts val="600"/>
              </a:spcBef>
              <a:spcAft>
                <a:spcPts val="600"/>
              </a:spcAft>
              <a:buFontTx/>
              <a:buAutoNum type="arabicParenR"/>
            </a:pPr>
            <a:r>
              <a:rPr lang="zh-CN" altLang="en-US" b="1" dirty="0">
                <a:latin typeface="微软雅黑" pitchFamily="34" charset="-122"/>
                <a:ea typeface="微软雅黑" pitchFamily="34" charset="-122"/>
              </a:rPr>
              <a:t>递减性：概率越大事件，不确定性越小，发生提供的信息量越小</a:t>
            </a:r>
          </a:p>
        </p:txBody>
      </p:sp>
      <p:graphicFrame>
        <p:nvGraphicFramePr>
          <p:cNvPr id="6147" name="对象 2"/>
          <p:cNvGraphicFramePr>
            <a:graphicFrameLocks noChangeAspect="1"/>
          </p:cNvGraphicFramePr>
          <p:nvPr>
            <p:extLst>
              <p:ext uri="{D42A27DB-BD31-4B8C-83A1-F6EECF244321}">
                <p14:modId xmlns:p14="http://schemas.microsoft.com/office/powerpoint/2010/main" val="205377530"/>
              </p:ext>
            </p:extLst>
          </p:nvPr>
        </p:nvGraphicFramePr>
        <p:xfrm>
          <a:off x="1907704" y="1392957"/>
          <a:ext cx="746125" cy="523875"/>
        </p:xfrm>
        <a:graphic>
          <a:graphicData uri="http://schemas.openxmlformats.org/presentationml/2006/ole">
            <mc:AlternateContent xmlns:mc="http://schemas.openxmlformats.org/markup-compatibility/2006">
              <mc:Choice xmlns:v="urn:schemas-microsoft-com:vml" Requires="v">
                <p:oleObj spid="_x0000_s223663" name="Equation" r:id="rId14" imgW="342720" imgH="228600" progId="Equation.DSMT4">
                  <p:embed/>
                </p:oleObj>
              </mc:Choice>
              <mc:Fallback>
                <p:oleObj name="Equation" r:id="rId14" imgW="342720" imgH="228600" progId="Equation.DSMT4">
                  <p:embed/>
                  <p:pic>
                    <p:nvPicPr>
                      <p:cNvPr id="0" name="对象 2"/>
                      <p:cNvPicPr>
                        <a:picLocks noChangeAspect="1" noChangeArrowheads="1"/>
                      </p:cNvPicPr>
                      <p:nvPr/>
                    </p:nvPicPr>
                    <p:blipFill>
                      <a:blip r:embed="rId15"/>
                      <a:srcRect/>
                      <a:stretch>
                        <a:fillRect/>
                      </a:stretch>
                    </p:blipFill>
                    <p:spPr bwMode="auto">
                      <a:xfrm>
                        <a:off x="1907704" y="1392957"/>
                        <a:ext cx="74612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对象 3"/>
          <p:cNvGraphicFramePr>
            <a:graphicFrameLocks noChangeAspect="1"/>
          </p:cNvGraphicFramePr>
          <p:nvPr>
            <p:extLst>
              <p:ext uri="{D42A27DB-BD31-4B8C-83A1-F6EECF244321}">
                <p14:modId xmlns:p14="http://schemas.microsoft.com/office/powerpoint/2010/main" val="2974860734"/>
              </p:ext>
            </p:extLst>
          </p:nvPr>
        </p:nvGraphicFramePr>
        <p:xfrm>
          <a:off x="4208710" y="1412776"/>
          <a:ext cx="795338" cy="517525"/>
        </p:xfrm>
        <a:graphic>
          <a:graphicData uri="http://schemas.openxmlformats.org/presentationml/2006/ole">
            <mc:AlternateContent xmlns:mc="http://schemas.openxmlformats.org/markup-compatibility/2006">
              <mc:Choice xmlns:v="urn:schemas-microsoft-com:vml" Requires="v">
                <p:oleObj spid="_x0000_s223664" name="Equation" r:id="rId16" imgW="368280" imgH="228600" progId="Equation.DSMT4">
                  <p:embed/>
                </p:oleObj>
              </mc:Choice>
              <mc:Fallback>
                <p:oleObj name="Equation" r:id="rId16" imgW="368280" imgH="228600" progId="Equation.DSMT4">
                  <p:embed/>
                  <p:pic>
                    <p:nvPicPr>
                      <p:cNvPr id="0" name="对象 3"/>
                      <p:cNvPicPr>
                        <a:picLocks noChangeAspect="1" noChangeArrowheads="1"/>
                      </p:cNvPicPr>
                      <p:nvPr/>
                    </p:nvPicPr>
                    <p:blipFill>
                      <a:blip r:embed="rId17"/>
                      <a:srcRect/>
                      <a:stretch>
                        <a:fillRect/>
                      </a:stretch>
                    </p:blipFill>
                    <p:spPr bwMode="auto">
                      <a:xfrm>
                        <a:off x="4208710" y="1412776"/>
                        <a:ext cx="795338"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53" name="Object 9"/>
          <p:cNvGraphicFramePr>
            <a:graphicFrameLocks noChangeAspect="1"/>
          </p:cNvGraphicFramePr>
          <p:nvPr>
            <p:extLst>
              <p:ext uri="{D42A27DB-BD31-4B8C-83A1-F6EECF244321}">
                <p14:modId xmlns:p14="http://schemas.microsoft.com/office/powerpoint/2010/main" val="1333279983"/>
              </p:ext>
            </p:extLst>
          </p:nvPr>
        </p:nvGraphicFramePr>
        <p:xfrm>
          <a:off x="1547664" y="2730500"/>
          <a:ext cx="5791200" cy="698500"/>
        </p:xfrm>
        <a:graphic>
          <a:graphicData uri="http://schemas.openxmlformats.org/presentationml/2006/ole">
            <mc:AlternateContent xmlns:mc="http://schemas.openxmlformats.org/markup-compatibility/2006">
              <mc:Choice xmlns:v="urn:schemas-microsoft-com:vml" Requires="v">
                <p:oleObj spid="_x0000_s223665" name="Equation" r:id="rId18" imgW="3670200" imgH="444240" progId="Equation.DSMT4">
                  <p:embed/>
                </p:oleObj>
              </mc:Choice>
              <mc:Fallback>
                <p:oleObj name="Equation" r:id="rId18" imgW="3670200" imgH="444240" progId="Equation.DSMT4">
                  <p:embed/>
                  <p:pic>
                    <p:nvPicPr>
                      <p:cNvPr id="0" name="Picture 9"/>
                      <p:cNvPicPr>
                        <a:picLocks noChangeAspect="1" noChangeArrowheads="1"/>
                      </p:cNvPicPr>
                      <p:nvPr/>
                    </p:nvPicPr>
                    <p:blipFill>
                      <a:blip r:embed="rId19"/>
                      <a:srcRect/>
                      <a:stretch>
                        <a:fillRect/>
                      </a:stretch>
                    </p:blipFill>
                    <p:spPr bwMode="auto">
                      <a:xfrm>
                        <a:off x="1547664" y="2730500"/>
                        <a:ext cx="57912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53"/>
                                        </p:tgtEl>
                                        <p:attrNameLst>
                                          <p:attrName>style.visibility</p:attrName>
                                        </p:attrNameLst>
                                      </p:cBhvr>
                                      <p:to>
                                        <p:strVal val="visible"/>
                                      </p:to>
                                    </p:set>
                                    <p:animEffect transition="in" filter="wipe(left)">
                                      <p:cBhvr>
                                        <p:cTn id="7" dur="1000"/>
                                        <p:tgtEl>
                                          <p:spTgt spid="1085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8">
                                            <p:txEl>
                                              <p:pRg st="3" end="3"/>
                                            </p:txEl>
                                          </p:spTgt>
                                        </p:tgtEl>
                                        <p:attrNameLst>
                                          <p:attrName>style.visibility</p:attrName>
                                        </p:attrNameLst>
                                      </p:cBhvr>
                                      <p:to>
                                        <p:strVal val="visible"/>
                                      </p:to>
                                    </p:set>
                                    <p:animEffect transition="in" filter="fade">
                                      <p:cBhvr>
                                        <p:cTn id="12" dur="500"/>
                                        <p:tgtEl>
                                          <p:spTgt spid="6158">
                                            <p:txEl>
                                              <p:pRg st="3" end="3"/>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6146"/>
                                        </p:tgtEl>
                                        <p:attrNameLst>
                                          <p:attrName>style.visibility</p:attrName>
                                        </p:attrNameLst>
                                      </p:cBhvr>
                                      <p:to>
                                        <p:strVal val="visible"/>
                                      </p:to>
                                    </p:set>
                                    <p:animEffect transition="in" filter="fade">
                                      <p:cBhvr>
                                        <p:cTn id="2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自信息量的性质</a:t>
            </a:r>
            <a:r>
              <a:rPr lang="en-US" altLang="zh-CN" dirty="0" smtClean="0"/>
              <a:t>(</a:t>
            </a:r>
            <a:r>
              <a:rPr lang="zh-CN" altLang="en-US" dirty="0" smtClean="0"/>
              <a:t>续</a:t>
            </a:r>
            <a:r>
              <a:rPr lang="en-US" altLang="zh-CN" dirty="0" smtClean="0"/>
              <a:t>)</a:t>
            </a:r>
            <a:endParaRPr lang="zh-CN" altLang="en-US" dirty="0"/>
          </a:p>
        </p:txBody>
      </p:sp>
      <p:sp>
        <p:nvSpPr>
          <p:cNvPr id="3" name="内容占位符 2"/>
          <p:cNvSpPr>
            <a:spLocks noGrp="1"/>
          </p:cNvSpPr>
          <p:nvPr>
            <p:ph idx="1"/>
          </p:nvPr>
        </p:nvSpPr>
        <p:spPr/>
        <p:txBody>
          <a:bodyPr>
            <a:normAutofit/>
          </a:bodyPr>
          <a:lstStyle/>
          <a:p>
            <a:endParaRPr lang="en-US" altLang="zh-CN" sz="2400" dirty="0" smtClean="0"/>
          </a:p>
          <a:p>
            <a:endParaRPr lang="en-US" altLang="zh-CN" sz="800" dirty="0" smtClean="0"/>
          </a:p>
          <a:p>
            <a:pPr lvl="1"/>
            <a:r>
              <a:rPr lang="zh-CN" altLang="en-US" sz="2400" dirty="0" smtClean="0"/>
              <a:t>说明：该事件是必然事件，不含不确定性，不含任何 信息量</a:t>
            </a:r>
            <a:endParaRPr lang="en-US" altLang="zh-CN" sz="2400" dirty="0" smtClean="0"/>
          </a:p>
          <a:p>
            <a:pPr lvl="1"/>
            <a:endParaRPr lang="en-US" altLang="zh-CN" dirty="0" smtClean="0"/>
          </a:p>
          <a:p>
            <a:pPr lvl="1"/>
            <a:r>
              <a:rPr lang="zh-CN" altLang="en-US" sz="2400" dirty="0" smtClean="0"/>
              <a:t>说明：</a:t>
            </a:r>
            <a:endParaRPr lang="en-US" altLang="zh-CN" sz="2400" dirty="0" smtClean="0"/>
          </a:p>
          <a:p>
            <a:pPr lvl="1"/>
            <a:r>
              <a:rPr lang="en-US" altLang="zh-CN" dirty="0" smtClean="0"/>
              <a:t>1</a:t>
            </a:r>
            <a:r>
              <a:rPr lang="zh-CN" altLang="en-US" dirty="0" smtClean="0"/>
              <a:t>）数学运算的结果</a:t>
            </a:r>
            <a:endParaRPr lang="en-US" altLang="zh-CN" dirty="0" smtClean="0"/>
          </a:p>
          <a:p>
            <a:pPr lvl="1"/>
            <a:r>
              <a:rPr lang="en-US" altLang="zh-CN" dirty="0" smtClean="0"/>
              <a:t>2</a:t>
            </a:r>
            <a:r>
              <a:rPr lang="zh-CN" altLang="en-US" dirty="0" smtClean="0"/>
              <a:t>）不可能事件一旦发生，带来的信息量是非常大的</a:t>
            </a:r>
          </a:p>
          <a:p>
            <a:r>
              <a:rPr lang="zh-CN" altLang="en-US" sz="2400" dirty="0" smtClean="0">
                <a:solidFill>
                  <a:srgbClr val="0000FF"/>
                </a:solidFill>
              </a:rPr>
              <a:t>值得注意的是：</a:t>
            </a:r>
            <a:endParaRPr lang="en-US" altLang="zh-CN" sz="2400" dirty="0" smtClean="0">
              <a:solidFill>
                <a:srgbClr val="0000FF"/>
              </a:solidFill>
            </a:endParaRPr>
          </a:p>
          <a:p>
            <a:pPr lvl="1"/>
            <a:r>
              <a:rPr lang="zh-CN" altLang="en-US" sz="2000" dirty="0" smtClean="0">
                <a:solidFill>
                  <a:schemeClr val="accent6">
                    <a:lumMod val="75000"/>
                  </a:schemeClr>
                </a:solidFill>
              </a:rPr>
              <a:t>        </a:t>
            </a:r>
            <a:r>
              <a:rPr lang="zh-CN" altLang="en-US" sz="2000" dirty="0" smtClean="0">
                <a:solidFill>
                  <a:srgbClr val="FF0000"/>
                </a:solidFill>
              </a:rPr>
              <a:t>是一个随机量，而           是       的函数</a:t>
            </a:r>
            <a:endParaRPr lang="en-US" altLang="zh-CN" sz="2000" dirty="0" smtClean="0">
              <a:solidFill>
                <a:srgbClr val="FF0000"/>
              </a:solidFill>
            </a:endParaRPr>
          </a:p>
          <a:p>
            <a:pPr lvl="1"/>
            <a:r>
              <a:rPr lang="zh-CN" altLang="en-US" sz="2000" dirty="0" smtClean="0">
                <a:solidFill>
                  <a:srgbClr val="FF0000"/>
                </a:solidFill>
              </a:rPr>
              <a:t>所以自信息量也是一个随机变量，它没有确定值</a:t>
            </a:r>
            <a:endParaRPr lang="zh-CN" altLang="en-US" sz="2400" dirty="0">
              <a:solidFill>
                <a:srgbClr val="FF0000"/>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37</a:t>
            </a:fld>
            <a:endParaRPr lang="en-US"/>
          </a:p>
        </p:txBody>
      </p:sp>
      <p:graphicFrame>
        <p:nvGraphicFramePr>
          <p:cNvPr id="110594" name="Object 4"/>
          <p:cNvGraphicFramePr>
            <a:graphicFrameLocks noChangeAspect="1"/>
          </p:cNvGraphicFramePr>
          <p:nvPr>
            <p:extLst>
              <p:ext uri="{D42A27DB-BD31-4B8C-83A1-F6EECF244321}">
                <p14:modId xmlns:p14="http://schemas.microsoft.com/office/powerpoint/2010/main" val="3749120218"/>
              </p:ext>
            </p:extLst>
          </p:nvPr>
        </p:nvGraphicFramePr>
        <p:xfrm>
          <a:off x="683568" y="1340768"/>
          <a:ext cx="3836426" cy="504056"/>
        </p:xfrm>
        <a:graphic>
          <a:graphicData uri="http://schemas.openxmlformats.org/presentationml/2006/ole">
            <mc:AlternateContent xmlns:mc="http://schemas.openxmlformats.org/markup-compatibility/2006">
              <mc:Choice xmlns:v="urn:schemas-microsoft-com:vml" Requires="v">
                <p:oleObj spid="_x0000_s234742" name="Equation" r:id="rId3" imgW="1739880" imgH="228600" progId="Equation.DSMT4">
                  <p:embed/>
                </p:oleObj>
              </mc:Choice>
              <mc:Fallback>
                <p:oleObj name="Equation" r:id="rId3" imgW="1739880" imgH="228600" progId="Equation.DSMT4">
                  <p:embed/>
                  <p:pic>
                    <p:nvPicPr>
                      <p:cNvPr id="0" name="Object 4"/>
                      <p:cNvPicPr>
                        <a:picLocks noChangeAspect="1" noChangeArrowheads="1"/>
                      </p:cNvPicPr>
                      <p:nvPr/>
                    </p:nvPicPr>
                    <p:blipFill>
                      <a:blip r:embed="rId4"/>
                      <a:srcRect/>
                      <a:stretch>
                        <a:fillRect/>
                      </a:stretch>
                    </p:blipFill>
                    <p:spPr bwMode="auto">
                      <a:xfrm>
                        <a:off x="683568" y="1340768"/>
                        <a:ext cx="383642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5" name="对象 1"/>
          <p:cNvGraphicFramePr>
            <a:graphicFrameLocks noChangeAspect="1"/>
          </p:cNvGraphicFramePr>
          <p:nvPr>
            <p:extLst>
              <p:ext uri="{D42A27DB-BD31-4B8C-83A1-F6EECF244321}">
                <p14:modId xmlns:p14="http://schemas.microsoft.com/office/powerpoint/2010/main" val="1444294157"/>
              </p:ext>
            </p:extLst>
          </p:nvPr>
        </p:nvGraphicFramePr>
        <p:xfrm>
          <a:off x="683568" y="2793450"/>
          <a:ext cx="3960440" cy="491534"/>
        </p:xfrm>
        <a:graphic>
          <a:graphicData uri="http://schemas.openxmlformats.org/presentationml/2006/ole">
            <mc:AlternateContent xmlns:mc="http://schemas.openxmlformats.org/markup-compatibility/2006">
              <mc:Choice xmlns:v="urn:schemas-microsoft-com:vml" Requires="v">
                <p:oleObj spid="_x0000_s234743" name="Equation" r:id="rId5" imgW="1790640" imgH="228600" progId="Equation.DSMT4">
                  <p:embed/>
                </p:oleObj>
              </mc:Choice>
              <mc:Fallback>
                <p:oleObj name="Equation" r:id="rId5" imgW="1790640" imgH="228600" progId="Equation.DSMT4">
                  <p:embed/>
                  <p:pic>
                    <p:nvPicPr>
                      <p:cNvPr id="0" name="对象 1"/>
                      <p:cNvPicPr>
                        <a:picLocks noChangeAspect="1" noChangeArrowheads="1"/>
                      </p:cNvPicPr>
                      <p:nvPr/>
                    </p:nvPicPr>
                    <p:blipFill>
                      <a:blip r:embed="rId6"/>
                      <a:srcRect/>
                      <a:stretch>
                        <a:fillRect/>
                      </a:stretch>
                    </p:blipFill>
                    <p:spPr bwMode="auto">
                      <a:xfrm>
                        <a:off x="683568" y="2793450"/>
                        <a:ext cx="3960440" cy="491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7" name="Object 5"/>
          <p:cNvGraphicFramePr>
            <a:graphicFrameLocks noChangeAspect="1"/>
          </p:cNvGraphicFramePr>
          <p:nvPr>
            <p:extLst>
              <p:ext uri="{D42A27DB-BD31-4B8C-83A1-F6EECF244321}">
                <p14:modId xmlns:p14="http://schemas.microsoft.com/office/powerpoint/2010/main" val="1366288657"/>
              </p:ext>
            </p:extLst>
          </p:nvPr>
        </p:nvGraphicFramePr>
        <p:xfrm>
          <a:off x="1403648" y="5157192"/>
          <a:ext cx="381000" cy="584200"/>
        </p:xfrm>
        <a:graphic>
          <a:graphicData uri="http://schemas.openxmlformats.org/presentationml/2006/ole">
            <mc:AlternateContent xmlns:mc="http://schemas.openxmlformats.org/markup-compatibility/2006">
              <mc:Choice xmlns:v="urn:schemas-microsoft-com:vml" Requires="v">
                <p:oleObj spid="_x0000_s234744" name="Equation" r:id="rId7" imgW="152280" imgH="228600" progId="Equation.DSMT4">
                  <p:embed/>
                </p:oleObj>
              </mc:Choice>
              <mc:Fallback>
                <p:oleObj name="Equation" r:id="rId7" imgW="152280" imgH="228600" progId="Equation.DSMT4">
                  <p:embed/>
                  <p:pic>
                    <p:nvPicPr>
                      <p:cNvPr id="0" name="Picture 5"/>
                      <p:cNvPicPr>
                        <a:picLocks noChangeAspect="1" noChangeArrowheads="1"/>
                      </p:cNvPicPr>
                      <p:nvPr/>
                    </p:nvPicPr>
                    <p:blipFill>
                      <a:blip r:embed="rId8"/>
                      <a:srcRect/>
                      <a:stretch>
                        <a:fillRect/>
                      </a:stretch>
                    </p:blipFill>
                    <p:spPr bwMode="auto">
                      <a:xfrm>
                        <a:off x="1403648" y="5157192"/>
                        <a:ext cx="38100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8" name="Object 6"/>
          <p:cNvGraphicFramePr>
            <a:graphicFrameLocks noChangeAspect="1"/>
          </p:cNvGraphicFramePr>
          <p:nvPr>
            <p:extLst>
              <p:ext uri="{D42A27DB-BD31-4B8C-83A1-F6EECF244321}">
                <p14:modId xmlns:p14="http://schemas.microsoft.com/office/powerpoint/2010/main" val="52332969"/>
              </p:ext>
            </p:extLst>
          </p:nvPr>
        </p:nvGraphicFramePr>
        <p:xfrm>
          <a:off x="3995936" y="5229200"/>
          <a:ext cx="571500" cy="381000"/>
        </p:xfrm>
        <a:graphic>
          <a:graphicData uri="http://schemas.openxmlformats.org/presentationml/2006/ole">
            <mc:AlternateContent xmlns:mc="http://schemas.openxmlformats.org/markup-compatibility/2006">
              <mc:Choice xmlns:v="urn:schemas-microsoft-com:vml" Requires="v">
                <p:oleObj spid="_x0000_s234745" name="Equation" r:id="rId9" imgW="342720" imgH="228600" progId="Equation.DSMT4">
                  <p:embed/>
                </p:oleObj>
              </mc:Choice>
              <mc:Fallback>
                <p:oleObj name="Equation" r:id="rId9" imgW="342720" imgH="228600" progId="Equation.DSMT4">
                  <p:embed/>
                  <p:pic>
                    <p:nvPicPr>
                      <p:cNvPr id="0" name="Picture 6"/>
                      <p:cNvPicPr>
                        <a:picLocks noChangeAspect="1" noChangeArrowheads="1"/>
                      </p:cNvPicPr>
                      <p:nvPr/>
                    </p:nvPicPr>
                    <p:blipFill>
                      <a:blip r:embed="rId10"/>
                      <a:srcRect/>
                      <a:stretch>
                        <a:fillRect/>
                      </a:stretch>
                    </p:blipFill>
                    <p:spPr bwMode="auto">
                      <a:xfrm>
                        <a:off x="3995936" y="5229200"/>
                        <a:ext cx="5715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599" name="Object 7"/>
          <p:cNvGraphicFramePr>
            <a:graphicFrameLocks noChangeAspect="1"/>
          </p:cNvGraphicFramePr>
          <p:nvPr>
            <p:extLst>
              <p:ext uri="{D42A27DB-BD31-4B8C-83A1-F6EECF244321}">
                <p14:modId xmlns:p14="http://schemas.microsoft.com/office/powerpoint/2010/main" val="4018517322"/>
              </p:ext>
            </p:extLst>
          </p:nvPr>
        </p:nvGraphicFramePr>
        <p:xfrm>
          <a:off x="5004048" y="5085184"/>
          <a:ext cx="392113" cy="590550"/>
        </p:xfrm>
        <a:graphic>
          <a:graphicData uri="http://schemas.openxmlformats.org/presentationml/2006/ole">
            <mc:AlternateContent xmlns:mc="http://schemas.openxmlformats.org/markup-compatibility/2006">
              <mc:Choice xmlns:v="urn:schemas-microsoft-com:vml" Requires="v">
                <p:oleObj spid="_x0000_s234746" name="Equation" r:id="rId11" imgW="152280" imgH="228600" progId="Equation.DSMT4">
                  <p:embed/>
                </p:oleObj>
              </mc:Choice>
              <mc:Fallback>
                <p:oleObj name="Equation" r:id="rId11" imgW="152280" imgH="228600" progId="Equation.DSMT4">
                  <p:embed/>
                  <p:pic>
                    <p:nvPicPr>
                      <p:cNvPr id="0" name="Picture 7"/>
                      <p:cNvPicPr>
                        <a:picLocks noChangeAspect="1" noChangeArrowheads="1"/>
                      </p:cNvPicPr>
                      <p:nvPr/>
                    </p:nvPicPr>
                    <p:blipFill>
                      <a:blip r:embed="rId12"/>
                      <a:srcRect/>
                      <a:stretch>
                        <a:fillRect/>
                      </a:stretch>
                    </p:blipFill>
                    <p:spPr bwMode="auto">
                      <a:xfrm>
                        <a:off x="5004048" y="5085184"/>
                        <a:ext cx="39211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0" name="Object 8"/>
          <p:cNvGraphicFramePr>
            <a:graphicFrameLocks noChangeAspect="1"/>
          </p:cNvGraphicFramePr>
          <p:nvPr>
            <p:extLst>
              <p:ext uri="{D42A27DB-BD31-4B8C-83A1-F6EECF244321}">
                <p14:modId xmlns:p14="http://schemas.microsoft.com/office/powerpoint/2010/main" val="740631455"/>
              </p:ext>
            </p:extLst>
          </p:nvPr>
        </p:nvGraphicFramePr>
        <p:xfrm>
          <a:off x="5292080" y="3789040"/>
          <a:ext cx="1282700" cy="406400"/>
        </p:xfrm>
        <a:graphic>
          <a:graphicData uri="http://schemas.openxmlformats.org/presentationml/2006/ole">
            <mc:AlternateContent xmlns:mc="http://schemas.openxmlformats.org/markup-compatibility/2006">
              <mc:Choice xmlns:v="urn:schemas-microsoft-com:vml" Requires="v">
                <p:oleObj spid="_x0000_s234747" name="Equation" r:id="rId13" imgW="711000" imgH="228600" progId="Equation.DSMT4">
                  <p:embed/>
                </p:oleObj>
              </mc:Choice>
              <mc:Fallback>
                <p:oleObj name="Equation" r:id="rId13" imgW="711000" imgH="228600" progId="Equation.DSMT4">
                  <p:embed/>
                  <p:pic>
                    <p:nvPicPr>
                      <p:cNvPr id="0" name="Picture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080" y="3789040"/>
                        <a:ext cx="1282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0601" name="Object 9"/>
          <p:cNvGraphicFramePr>
            <a:graphicFrameLocks noChangeAspect="1"/>
          </p:cNvGraphicFramePr>
          <p:nvPr>
            <p:extLst>
              <p:ext uri="{D42A27DB-BD31-4B8C-83A1-F6EECF244321}">
                <p14:modId xmlns:p14="http://schemas.microsoft.com/office/powerpoint/2010/main" val="424675315"/>
              </p:ext>
            </p:extLst>
          </p:nvPr>
        </p:nvGraphicFramePr>
        <p:xfrm>
          <a:off x="3707904" y="3717032"/>
          <a:ext cx="1346200" cy="444500"/>
        </p:xfrm>
        <a:graphic>
          <a:graphicData uri="http://schemas.openxmlformats.org/presentationml/2006/ole">
            <mc:AlternateContent xmlns:mc="http://schemas.openxmlformats.org/markup-compatibility/2006">
              <mc:Choice xmlns:v="urn:schemas-microsoft-com:vml" Requires="v">
                <p:oleObj spid="_x0000_s234748" name="Equation" r:id="rId15" imgW="685800" imgH="228600" progId="Equation.DSMT4">
                  <p:embed/>
                </p:oleObj>
              </mc:Choice>
              <mc:Fallback>
                <p:oleObj name="Equation" r:id="rId15" imgW="685800" imgH="228600" progId="Equation.DSMT4">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07904" y="3717032"/>
                        <a:ext cx="13462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23"/>
          <p:cNvSpPr>
            <a:spLocks noChangeArrowheads="1"/>
          </p:cNvSpPr>
          <p:nvPr/>
        </p:nvSpPr>
        <p:spPr bwMode="auto">
          <a:xfrm>
            <a:off x="5940152" y="1484784"/>
            <a:ext cx="2304256" cy="1384353"/>
          </a:xfrm>
          <a:prstGeom prst="rect">
            <a:avLst/>
          </a:prstGeom>
          <a:ln/>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20000"/>
              </a:lnSpc>
            </a:pPr>
            <a:r>
              <a:rPr lang="zh-CN" sz="2400" b="1" dirty="0">
                <a:solidFill>
                  <a:srgbClr val="0000FF"/>
                </a:solidFill>
                <a:latin typeface="+mj-ea"/>
                <a:ea typeface="+mj-ea"/>
              </a:rPr>
              <a:t>已在自信息量定义的引出过程中分析过</a:t>
            </a:r>
          </a:p>
        </p:txBody>
      </p:sp>
      <p:sp>
        <p:nvSpPr>
          <p:cNvPr id="18" name="右大括号 17"/>
          <p:cNvSpPr/>
          <p:nvPr/>
        </p:nvSpPr>
        <p:spPr>
          <a:xfrm>
            <a:off x="5292080" y="1412776"/>
            <a:ext cx="288032" cy="1440160"/>
          </a:xfrm>
          <a:prstGeom prst="rightBrace">
            <a:avLst>
              <a:gd name="adj1" fmla="val 77724"/>
              <a:gd name="adj2" fmla="val 48959"/>
            </a:avLst>
          </a:prstGeom>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6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6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5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59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0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rgbClr val="FF0000"/>
                </a:solidFill>
              </a:rPr>
              <a:t>2.1.1 </a:t>
            </a:r>
            <a:r>
              <a:rPr lang="zh-CN" altLang="en-US" dirty="0" smtClean="0">
                <a:solidFill>
                  <a:srgbClr val="FF0000"/>
                </a:solidFill>
              </a:rPr>
              <a:t>自信息量</a:t>
            </a:r>
            <a:endParaRPr lang="en-US" altLang="zh-CN" dirty="0" smtClean="0">
              <a:solidFill>
                <a:srgbClr val="FF0000"/>
              </a:solidFill>
            </a:endParaRPr>
          </a:p>
          <a:p>
            <a:pPr lvl="1"/>
            <a:r>
              <a:rPr lang="zh-CN" altLang="en-US" dirty="0" smtClean="0"/>
              <a:t>自信息量的定义与性质</a:t>
            </a:r>
            <a:endParaRPr lang="en-US" altLang="zh-CN" dirty="0" smtClean="0"/>
          </a:p>
          <a:p>
            <a:pPr lvl="1"/>
            <a:r>
              <a:rPr lang="zh-CN" altLang="zh-CN" dirty="0" smtClean="0">
                <a:solidFill>
                  <a:srgbClr val="FF0000"/>
                </a:solidFill>
              </a:rPr>
              <a:t>联合自信息量</a:t>
            </a:r>
            <a:endParaRPr lang="en-US" altLang="zh-CN" dirty="0" smtClean="0">
              <a:solidFill>
                <a:srgbClr val="FF0000"/>
              </a:solidFill>
            </a:endParaRPr>
          </a:p>
          <a:p>
            <a:pPr lvl="1"/>
            <a:r>
              <a:rPr lang="zh-CN" altLang="zh-CN" dirty="0" smtClean="0"/>
              <a:t>条件自信息量</a:t>
            </a:r>
          </a:p>
          <a:p>
            <a:pPr lvl="1"/>
            <a:r>
              <a:rPr lang="zh-CN" altLang="zh-CN" dirty="0" smtClean="0"/>
              <a:t>几种自信息量间的关系</a:t>
            </a:r>
            <a:endParaRPr lang="en-US" altLang="zh-CN" dirty="0" smtClean="0"/>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38</a:t>
            </a:fld>
            <a:endParaRPr lang="en-US"/>
          </a:p>
        </p:txBody>
      </p:sp>
    </p:spTree>
    <p:extLst>
      <p:ext uri="{BB962C8B-B14F-4D97-AF65-F5344CB8AC3E}">
        <p14:creationId xmlns:p14="http://schemas.microsoft.com/office/powerpoint/2010/main" val="3630221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smtClean="0"/>
              <a:t>联合自信息量的定义</a:t>
            </a:r>
            <a:endParaRPr lang="zh-CN" altLang="en-US" dirty="0"/>
          </a:p>
        </p:txBody>
      </p:sp>
      <p:sp>
        <p:nvSpPr>
          <p:cNvPr id="7" name="内容占位符 6"/>
          <p:cNvSpPr>
            <a:spLocks noGrp="1"/>
          </p:cNvSpPr>
          <p:nvPr>
            <p:ph idx="1"/>
          </p:nvPr>
        </p:nvSpPr>
        <p:spPr/>
        <p:txBody>
          <a:bodyPr/>
          <a:lstStyle/>
          <a:p>
            <a:r>
              <a:rPr lang="zh-CN" altLang="zh-CN" dirty="0" smtClean="0"/>
              <a:t>涉及两个随机变量的离散信源，其联合概率分布为：</a:t>
            </a:r>
            <a:endParaRPr lang="en-US" altLang="zh-CN" dirty="0" smtClean="0"/>
          </a:p>
          <a:p>
            <a:pPr lvl="1"/>
            <a:endParaRPr lang="en-US" altLang="zh-CN" dirty="0" smtClean="0"/>
          </a:p>
          <a:p>
            <a:pPr lvl="1"/>
            <a:endParaRPr lang="en-US" altLang="zh-CN" dirty="0" smtClean="0"/>
          </a:p>
          <a:p>
            <a:r>
              <a:rPr lang="zh-CN" altLang="en-US" dirty="0" smtClean="0">
                <a:solidFill>
                  <a:srgbClr val="FF0000"/>
                </a:solidFill>
              </a:rPr>
              <a:t>定义：二维联合集</a:t>
            </a:r>
            <a:r>
              <a:rPr lang="en-US" altLang="zh-CN" dirty="0" smtClean="0">
                <a:solidFill>
                  <a:srgbClr val="FF0000"/>
                </a:solidFill>
              </a:rPr>
              <a:t>XY</a:t>
            </a:r>
            <a:r>
              <a:rPr lang="zh-CN" altLang="en-US" dirty="0" smtClean="0">
                <a:solidFill>
                  <a:srgbClr val="FF0000"/>
                </a:solidFill>
              </a:rPr>
              <a:t>上的元素           的联合自信息量定义为：</a:t>
            </a:r>
            <a:endParaRPr lang="en-US" altLang="zh-CN" dirty="0" smtClean="0">
              <a:solidFill>
                <a:srgbClr val="FF0000"/>
              </a:solidFill>
            </a:endParaRPr>
          </a:p>
          <a:p>
            <a:pPr lvl="1"/>
            <a:endParaRPr lang="zh-CN" altLang="en-US" dirty="0" smtClean="0"/>
          </a:p>
          <a:p>
            <a:pPr lvl="1"/>
            <a:r>
              <a:rPr lang="zh-CN" altLang="en-US" dirty="0" smtClean="0">
                <a:solidFill>
                  <a:srgbClr val="0000FF"/>
                </a:solidFill>
              </a:rPr>
              <a:t>式中          为积事件；               为元素           的二维联合概率。</a:t>
            </a:r>
            <a:endParaRPr lang="en-US" altLang="zh-CN" dirty="0">
              <a:solidFill>
                <a:srgbClr val="0000FF"/>
              </a:solidFill>
            </a:endParaRPr>
          </a:p>
          <a:p>
            <a:r>
              <a:rPr lang="zh-CN" altLang="zh-CN" dirty="0" smtClean="0"/>
              <a:t>当</a:t>
            </a:r>
            <a:r>
              <a:rPr lang="en-US" altLang="zh-CN" dirty="0" smtClean="0"/>
              <a:t>  </a:t>
            </a:r>
            <a:r>
              <a:rPr lang="zh-CN" altLang="zh-CN" dirty="0" smtClean="0"/>
              <a:t>   和</a:t>
            </a:r>
            <a:r>
              <a:rPr lang="en-US" altLang="zh-CN" dirty="0" smtClean="0"/>
              <a:t>  </a:t>
            </a:r>
            <a:r>
              <a:rPr lang="zh-CN" altLang="zh-CN" dirty="0" smtClean="0"/>
              <a:t>   </a:t>
            </a:r>
            <a:r>
              <a:rPr lang="zh-CN" altLang="zh-CN" dirty="0"/>
              <a:t>相互独立的时候，有：</a:t>
            </a:r>
          </a:p>
          <a:p>
            <a:endParaRPr lang="zh-CN" altLang="en-US" dirty="0" smtClean="0">
              <a:solidFill>
                <a:schemeClr val="accent6">
                  <a:lumMod val="75000"/>
                </a:schemeClr>
              </a:solidFill>
            </a:endParaRPr>
          </a:p>
          <a:p>
            <a:pPr lvl="1"/>
            <a:endParaRPr lang="zh-CN" altLang="zh-CN" dirty="0" smtClean="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39</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1581110372"/>
              </p:ext>
            </p:extLst>
          </p:nvPr>
        </p:nvGraphicFramePr>
        <p:xfrm>
          <a:off x="683568" y="1772816"/>
          <a:ext cx="8251453" cy="713870"/>
        </p:xfrm>
        <a:graphic>
          <a:graphicData uri="http://schemas.openxmlformats.org/presentationml/2006/ole">
            <mc:AlternateContent xmlns:mc="http://schemas.openxmlformats.org/markup-compatibility/2006">
              <mc:Choice xmlns:v="urn:schemas-microsoft-com:vml" Requires="v">
                <p:oleObj spid="_x0000_s212743" name="Equation" r:id="rId3" imgW="5715000" imgH="482400" progId="Equation.DSMT4">
                  <p:embed/>
                </p:oleObj>
              </mc:Choice>
              <mc:Fallback>
                <p:oleObj name="Equation" r:id="rId3" imgW="5715000" imgH="482400" progId="Equation.DSMT4">
                  <p:embed/>
                  <p:pic>
                    <p:nvPicPr>
                      <p:cNvPr id="0" name="Picture 170"/>
                      <p:cNvPicPr>
                        <a:picLocks noChangeAspect="1" noChangeArrowheads="1"/>
                      </p:cNvPicPr>
                      <p:nvPr/>
                    </p:nvPicPr>
                    <p:blipFill>
                      <a:blip r:embed="rId4"/>
                      <a:srcRect/>
                      <a:stretch>
                        <a:fillRect/>
                      </a:stretch>
                    </p:blipFill>
                    <p:spPr bwMode="auto">
                      <a:xfrm>
                        <a:off x="683568" y="1772816"/>
                        <a:ext cx="8251453" cy="7138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Grp="1" noChangeAspect="1"/>
          </p:cNvGraphicFramePr>
          <p:nvPr>
            <p:extLst>
              <p:ext uri="{D42A27DB-BD31-4B8C-83A1-F6EECF244321}">
                <p14:modId xmlns:p14="http://schemas.microsoft.com/office/powerpoint/2010/main" val="129194474"/>
              </p:ext>
            </p:extLst>
          </p:nvPr>
        </p:nvGraphicFramePr>
        <p:xfrm>
          <a:off x="5163956" y="2636912"/>
          <a:ext cx="723900" cy="482600"/>
        </p:xfrm>
        <a:graphic>
          <a:graphicData uri="http://schemas.openxmlformats.org/presentationml/2006/ole">
            <mc:AlternateContent xmlns:mc="http://schemas.openxmlformats.org/markup-compatibility/2006">
              <mc:Choice xmlns:v="urn:schemas-microsoft-com:vml" Requires="v">
                <p:oleObj spid="_x0000_s212744" name="Equation" r:id="rId5" imgW="419040" imgH="279360" progId="Equation.DSMT4">
                  <p:embed/>
                </p:oleObj>
              </mc:Choice>
              <mc:Fallback>
                <p:oleObj name="Equation" r:id="rId5" imgW="419040" imgH="279360" progId="Equation.DSMT4">
                  <p:embed/>
                  <p:pic>
                    <p:nvPicPr>
                      <p:cNvPr id="0" name="Picture 171"/>
                      <p:cNvPicPr>
                        <a:picLocks noGrp="1" noChangeAspect="1" noChangeArrowheads="1"/>
                      </p:cNvPicPr>
                      <p:nvPr/>
                    </p:nvPicPr>
                    <p:blipFill>
                      <a:blip r:embed="rId6"/>
                      <a:srcRect/>
                      <a:stretch>
                        <a:fillRect/>
                      </a:stretch>
                    </p:blipFill>
                    <p:spPr bwMode="auto">
                      <a:xfrm>
                        <a:off x="5163956" y="2636912"/>
                        <a:ext cx="7239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936053026"/>
              </p:ext>
            </p:extLst>
          </p:nvPr>
        </p:nvGraphicFramePr>
        <p:xfrm>
          <a:off x="1176312" y="3140968"/>
          <a:ext cx="4763840" cy="922785"/>
        </p:xfrm>
        <a:graphic>
          <a:graphicData uri="http://schemas.openxmlformats.org/presentationml/2006/ole">
            <mc:AlternateContent xmlns:mc="http://schemas.openxmlformats.org/markup-compatibility/2006">
              <mc:Choice xmlns:v="urn:schemas-microsoft-com:vml" Requires="v">
                <p:oleObj spid="_x0000_s212745" name="Equation" r:id="rId7" imgW="2361960" imgH="457200" progId="Equation.DSMT4">
                  <p:embed/>
                </p:oleObj>
              </mc:Choice>
              <mc:Fallback>
                <p:oleObj name="Equation" r:id="rId7" imgW="2361960" imgH="457200" progId="Equation.DSMT4">
                  <p:embed/>
                  <p:pic>
                    <p:nvPicPr>
                      <p:cNvPr id="0" name="Picture 172"/>
                      <p:cNvPicPr>
                        <a:picLocks noChangeAspect="1" noChangeArrowheads="1"/>
                      </p:cNvPicPr>
                      <p:nvPr/>
                    </p:nvPicPr>
                    <p:blipFill>
                      <a:blip r:embed="rId8"/>
                      <a:srcRect/>
                      <a:stretch>
                        <a:fillRect/>
                      </a:stretch>
                    </p:blipFill>
                    <p:spPr bwMode="auto">
                      <a:xfrm>
                        <a:off x="1176312" y="3140968"/>
                        <a:ext cx="4763840" cy="9227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p:cNvGraphicFramePr>
            <a:graphicFrameLocks noGrp="1" noChangeAspect="1"/>
          </p:cNvGraphicFramePr>
          <p:nvPr>
            <p:extLst>
              <p:ext uri="{D42A27DB-BD31-4B8C-83A1-F6EECF244321}">
                <p14:modId xmlns:p14="http://schemas.microsoft.com/office/powerpoint/2010/main" val="2144860871"/>
              </p:ext>
            </p:extLst>
          </p:nvPr>
        </p:nvGraphicFramePr>
        <p:xfrm>
          <a:off x="1763688" y="4005064"/>
          <a:ext cx="648072" cy="432048"/>
        </p:xfrm>
        <a:graphic>
          <a:graphicData uri="http://schemas.openxmlformats.org/presentationml/2006/ole">
            <mc:AlternateContent xmlns:mc="http://schemas.openxmlformats.org/markup-compatibility/2006">
              <mc:Choice xmlns:v="urn:schemas-microsoft-com:vml" Requires="v">
                <p:oleObj spid="_x0000_s212746" name="Equation" r:id="rId9" imgW="419040" imgH="279360" progId="Equation.DSMT4">
                  <p:embed/>
                </p:oleObj>
              </mc:Choice>
              <mc:Fallback>
                <p:oleObj name="Equation" r:id="rId9" imgW="419040" imgH="279360" progId="Equation.DSMT4">
                  <p:embed/>
                  <p:pic>
                    <p:nvPicPr>
                      <p:cNvPr id="0" name="Picture 173"/>
                      <p:cNvPicPr>
                        <a:picLocks noGrp="1" noChangeAspect="1" noChangeArrowheads="1"/>
                      </p:cNvPicPr>
                      <p:nvPr/>
                    </p:nvPicPr>
                    <p:blipFill>
                      <a:blip r:embed="rId10"/>
                      <a:srcRect/>
                      <a:stretch>
                        <a:fillRect/>
                      </a:stretch>
                    </p:blipFill>
                    <p:spPr bwMode="auto">
                      <a:xfrm>
                        <a:off x="1763688" y="4005064"/>
                        <a:ext cx="648072"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219005685"/>
              </p:ext>
            </p:extLst>
          </p:nvPr>
        </p:nvGraphicFramePr>
        <p:xfrm>
          <a:off x="3707904" y="3933056"/>
          <a:ext cx="1008112" cy="456050"/>
        </p:xfrm>
        <a:graphic>
          <a:graphicData uri="http://schemas.openxmlformats.org/presentationml/2006/ole">
            <mc:AlternateContent xmlns:mc="http://schemas.openxmlformats.org/markup-compatibility/2006">
              <mc:Choice xmlns:v="urn:schemas-microsoft-com:vml" Requires="v">
                <p:oleObj spid="_x0000_s212747" name="Equation" r:id="rId11" imgW="533160" imgH="241200" progId="Equation.DSMT4">
                  <p:embed/>
                </p:oleObj>
              </mc:Choice>
              <mc:Fallback>
                <p:oleObj name="Equation" r:id="rId11" imgW="533160" imgH="241200" progId="Equation.DSMT4">
                  <p:embed/>
                  <p:pic>
                    <p:nvPicPr>
                      <p:cNvPr id="0" name="Picture 174"/>
                      <p:cNvPicPr>
                        <a:picLocks noChangeAspect="1" noChangeArrowheads="1"/>
                      </p:cNvPicPr>
                      <p:nvPr/>
                    </p:nvPicPr>
                    <p:blipFill>
                      <a:blip r:embed="rId12"/>
                      <a:srcRect/>
                      <a:stretch>
                        <a:fillRect/>
                      </a:stretch>
                    </p:blipFill>
                    <p:spPr bwMode="auto">
                      <a:xfrm>
                        <a:off x="3707904" y="3933056"/>
                        <a:ext cx="1008112" cy="45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Grp="1" noChangeAspect="1"/>
          </p:cNvGraphicFramePr>
          <p:nvPr>
            <p:extLst>
              <p:ext uri="{D42A27DB-BD31-4B8C-83A1-F6EECF244321}">
                <p14:modId xmlns:p14="http://schemas.microsoft.com/office/powerpoint/2010/main" val="1708000963"/>
              </p:ext>
            </p:extLst>
          </p:nvPr>
        </p:nvGraphicFramePr>
        <p:xfrm>
          <a:off x="5724128" y="4005064"/>
          <a:ext cx="648072" cy="432048"/>
        </p:xfrm>
        <a:graphic>
          <a:graphicData uri="http://schemas.openxmlformats.org/presentationml/2006/ole">
            <mc:AlternateContent xmlns:mc="http://schemas.openxmlformats.org/markup-compatibility/2006">
              <mc:Choice xmlns:v="urn:schemas-microsoft-com:vml" Requires="v">
                <p:oleObj spid="_x0000_s212748" name="Equation" r:id="rId13" imgW="419040" imgH="279360" progId="Equation.DSMT4">
                  <p:embed/>
                </p:oleObj>
              </mc:Choice>
              <mc:Fallback>
                <p:oleObj name="Equation" r:id="rId13" imgW="419040" imgH="279360" progId="Equation.DSMT4">
                  <p:embed/>
                  <p:pic>
                    <p:nvPicPr>
                      <p:cNvPr id="0" name="Picture 175"/>
                      <p:cNvPicPr>
                        <a:picLocks noGrp="1" noChangeAspect="1" noChangeArrowheads="1"/>
                      </p:cNvPicPr>
                      <p:nvPr/>
                    </p:nvPicPr>
                    <p:blipFill>
                      <a:blip r:embed="rId14"/>
                      <a:srcRect/>
                      <a:stretch>
                        <a:fillRect/>
                      </a:stretch>
                    </p:blipFill>
                    <p:spPr bwMode="auto">
                      <a:xfrm>
                        <a:off x="5724128" y="4005064"/>
                        <a:ext cx="648072"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452688142"/>
              </p:ext>
            </p:extLst>
          </p:nvPr>
        </p:nvGraphicFramePr>
        <p:xfrm>
          <a:off x="1115616" y="4896113"/>
          <a:ext cx="4108425" cy="1882072"/>
        </p:xfrm>
        <a:graphic>
          <a:graphicData uri="http://schemas.openxmlformats.org/presentationml/2006/ole">
            <mc:AlternateContent xmlns:mc="http://schemas.openxmlformats.org/markup-compatibility/2006">
              <mc:Choice xmlns:v="urn:schemas-microsoft-com:vml" Requires="v">
                <p:oleObj spid="_x0000_s212749" name="Equation" r:id="rId15" imgW="2577960" imgH="1180800" progId="Equation.DSMT4">
                  <p:embed/>
                </p:oleObj>
              </mc:Choice>
              <mc:Fallback>
                <p:oleObj name="Equation" r:id="rId15" imgW="2577960" imgH="1180800" progId="Equation.DSMT4">
                  <p:embed/>
                  <p:pic>
                    <p:nvPicPr>
                      <p:cNvPr id="0" name="Picture 176"/>
                      <p:cNvPicPr>
                        <a:picLocks noChangeAspect="1" noChangeArrowheads="1"/>
                      </p:cNvPicPr>
                      <p:nvPr/>
                    </p:nvPicPr>
                    <p:blipFill>
                      <a:blip r:embed="rId16"/>
                      <a:srcRect/>
                      <a:stretch>
                        <a:fillRect/>
                      </a:stretch>
                    </p:blipFill>
                    <p:spPr bwMode="auto">
                      <a:xfrm>
                        <a:off x="1115616" y="4896113"/>
                        <a:ext cx="4108425" cy="1882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9"/>
          <p:cNvGraphicFramePr>
            <a:graphicFrameLocks noChangeAspect="1"/>
          </p:cNvGraphicFramePr>
          <p:nvPr>
            <p:extLst>
              <p:ext uri="{D42A27DB-BD31-4B8C-83A1-F6EECF244321}">
                <p14:modId xmlns:p14="http://schemas.microsoft.com/office/powerpoint/2010/main" val="1767732096"/>
              </p:ext>
            </p:extLst>
          </p:nvPr>
        </p:nvGraphicFramePr>
        <p:xfrm>
          <a:off x="1187624" y="4437112"/>
          <a:ext cx="365125" cy="504825"/>
        </p:xfrm>
        <a:graphic>
          <a:graphicData uri="http://schemas.openxmlformats.org/presentationml/2006/ole">
            <mc:AlternateContent xmlns:mc="http://schemas.openxmlformats.org/markup-compatibility/2006">
              <mc:Choice xmlns:v="urn:schemas-microsoft-com:vml" Requires="v">
                <p:oleObj spid="_x0000_s212750" name="Equation" r:id="rId17" imgW="164880" imgH="228600" progId="Equation.DSMT4">
                  <p:embed/>
                </p:oleObj>
              </mc:Choice>
              <mc:Fallback>
                <p:oleObj name="Equation" r:id="rId17" imgW="164880" imgH="228600" progId="Equation.DSMT4">
                  <p:embed/>
                  <p:pic>
                    <p:nvPicPr>
                      <p:cNvPr id="0" name="Picture 177"/>
                      <p:cNvPicPr>
                        <a:picLocks noChangeAspect="1" noChangeArrowheads="1"/>
                      </p:cNvPicPr>
                      <p:nvPr/>
                    </p:nvPicPr>
                    <p:blipFill>
                      <a:blip r:embed="rId18"/>
                      <a:srcRect/>
                      <a:stretch>
                        <a:fillRect/>
                      </a:stretch>
                    </p:blipFill>
                    <p:spPr bwMode="auto">
                      <a:xfrm>
                        <a:off x="1187624" y="4437112"/>
                        <a:ext cx="365125"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10"/>
          <p:cNvGraphicFramePr>
            <a:graphicFrameLocks noChangeAspect="1"/>
          </p:cNvGraphicFramePr>
          <p:nvPr>
            <p:extLst>
              <p:ext uri="{D42A27DB-BD31-4B8C-83A1-F6EECF244321}">
                <p14:modId xmlns:p14="http://schemas.microsoft.com/office/powerpoint/2010/main" val="2320710609"/>
              </p:ext>
            </p:extLst>
          </p:nvPr>
        </p:nvGraphicFramePr>
        <p:xfrm>
          <a:off x="1907704" y="4531245"/>
          <a:ext cx="392113" cy="531813"/>
        </p:xfrm>
        <a:graphic>
          <a:graphicData uri="http://schemas.openxmlformats.org/presentationml/2006/ole">
            <mc:AlternateContent xmlns:mc="http://schemas.openxmlformats.org/markup-compatibility/2006">
              <mc:Choice xmlns:v="urn:schemas-microsoft-com:vml" Requires="v">
                <p:oleObj spid="_x0000_s212751" name="Equation" r:id="rId19" imgW="177480" imgH="241200" progId="Equation.DSMT4">
                  <p:embed/>
                </p:oleObj>
              </mc:Choice>
              <mc:Fallback>
                <p:oleObj name="Equation" r:id="rId19" imgW="177480" imgH="241200" progId="Equation.DSMT4">
                  <p:embed/>
                  <p:pic>
                    <p:nvPicPr>
                      <p:cNvPr id="0" name="Picture 178"/>
                      <p:cNvPicPr>
                        <a:picLocks noChangeAspect="1" noChangeArrowheads="1"/>
                      </p:cNvPicPr>
                      <p:nvPr/>
                    </p:nvPicPr>
                    <p:blipFill>
                      <a:blip r:embed="rId20"/>
                      <a:srcRect/>
                      <a:stretch>
                        <a:fillRect/>
                      </a:stretch>
                    </p:blipFill>
                    <p:spPr bwMode="auto">
                      <a:xfrm>
                        <a:off x="1907704" y="4531245"/>
                        <a:ext cx="392113"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 name="矩形 22"/>
          <p:cNvSpPr/>
          <p:nvPr/>
        </p:nvSpPr>
        <p:spPr>
          <a:xfrm>
            <a:off x="5580112" y="4797152"/>
            <a:ext cx="3240360" cy="165618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b="1" dirty="0">
                <a:latin typeface="+mj-ea"/>
                <a:ea typeface="+mj-ea"/>
              </a:rPr>
              <a:t>两</a:t>
            </a:r>
            <a:r>
              <a:rPr lang="zh-CN" altLang="en-US" sz="2000" b="1" dirty="0" smtClean="0">
                <a:latin typeface="+mj-ea"/>
                <a:ea typeface="+mj-ea"/>
              </a:rPr>
              <a:t>个随机事件相互独立时，同时发生得到的自信息量，等于这两个随机事件各自独立发生得到的自信息量之和。</a:t>
            </a:r>
            <a:endParaRPr lang="zh-CN" altLang="en-US" sz="2000" b="1" dirty="0">
              <a:latin typeface="+mj-ea"/>
              <a:ea typeface="+mj-ea"/>
            </a:endParaRPr>
          </a:p>
        </p:txBody>
      </p:sp>
      <p:sp>
        <p:nvSpPr>
          <p:cNvPr id="24" name="右箭头 23"/>
          <p:cNvSpPr/>
          <p:nvPr/>
        </p:nvSpPr>
        <p:spPr>
          <a:xfrm>
            <a:off x="4877834" y="5625244"/>
            <a:ext cx="648072" cy="36004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4877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22" presetClass="entr" presetSubtype="8"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1000"/>
                                        <p:tgtEl>
                                          <p:spTgt spid="20"/>
                                        </p:tgtEl>
                                      </p:cBhvr>
                                    </p:animEffect>
                                  </p:childTnLst>
                                </p:cTn>
                              </p:par>
                              <p:par>
                                <p:cTn id="26" presetID="1"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本章内容简介</a:t>
            </a:r>
            <a:endParaRPr lang="zh-CN" altLang="en-US" dirty="0"/>
          </a:p>
        </p:txBody>
      </p:sp>
      <p:sp>
        <p:nvSpPr>
          <p:cNvPr id="12" name="内容占位符 11"/>
          <p:cNvSpPr>
            <a:spLocks noGrp="1"/>
          </p:cNvSpPr>
          <p:nvPr>
            <p:ph idx="1"/>
          </p:nvPr>
        </p:nvSpPr>
        <p:spPr/>
        <p:txBody>
          <a:bodyPr>
            <a:normAutofit/>
          </a:bodyPr>
          <a:lstStyle/>
          <a:p>
            <a:r>
              <a:rPr lang="en-US" altLang="zh-CN" sz="2400" dirty="0" smtClean="0"/>
              <a:t>2 </a:t>
            </a:r>
            <a:r>
              <a:rPr lang="zh-CN" altLang="en-US" sz="2400" dirty="0" smtClean="0"/>
              <a:t>信源熵（</a:t>
            </a:r>
            <a:r>
              <a:rPr lang="en-US" altLang="zh-CN" sz="2400" dirty="0" smtClean="0"/>
              <a:t>13-14</a:t>
            </a:r>
            <a:r>
              <a:rPr lang="zh-CN" altLang="en-US" sz="2400" dirty="0" smtClean="0"/>
              <a:t>个学时）</a:t>
            </a:r>
            <a:endParaRPr lang="en-US" altLang="zh-CN" sz="2400" dirty="0" smtClean="0"/>
          </a:p>
          <a:p>
            <a:pPr lvl="1"/>
            <a:r>
              <a:rPr lang="en-US" altLang="zh-CN" sz="2000" dirty="0" smtClean="0"/>
              <a:t>2.0 </a:t>
            </a:r>
            <a:r>
              <a:rPr lang="zh-CN" altLang="en-US" sz="2000" dirty="0" smtClean="0"/>
              <a:t>信源的数学模型及其分类（</a:t>
            </a:r>
            <a:r>
              <a:rPr lang="en-US" altLang="zh-CN" sz="2000" dirty="0" smtClean="0"/>
              <a:t>1</a:t>
            </a:r>
            <a:r>
              <a:rPr lang="zh-CN" altLang="en-US" sz="2000" dirty="0" smtClean="0"/>
              <a:t>学时）</a:t>
            </a:r>
            <a:endParaRPr lang="en-US" altLang="zh-CN" sz="2000" dirty="0" smtClean="0"/>
          </a:p>
          <a:p>
            <a:pPr lvl="2"/>
            <a:r>
              <a:rPr lang="zh-CN" altLang="en-US" sz="1800" dirty="0" smtClean="0"/>
              <a:t>离散</a:t>
            </a:r>
            <a:r>
              <a:rPr lang="en-US" altLang="zh-CN" sz="1800" dirty="0" smtClean="0"/>
              <a:t>/</a:t>
            </a:r>
            <a:r>
              <a:rPr lang="zh-CN" altLang="en-US" sz="1800" dirty="0" smtClean="0"/>
              <a:t>连续；平稳</a:t>
            </a:r>
            <a:r>
              <a:rPr lang="en-US" altLang="zh-CN" sz="1800" dirty="0" smtClean="0"/>
              <a:t>/</a:t>
            </a:r>
            <a:r>
              <a:rPr lang="zh-CN" altLang="en-US" sz="1800" dirty="0" smtClean="0"/>
              <a:t>非平稳；</a:t>
            </a:r>
          </a:p>
          <a:p>
            <a:pPr lvl="1"/>
            <a:r>
              <a:rPr lang="en-US" altLang="zh-CN" sz="2000" dirty="0" smtClean="0">
                <a:solidFill>
                  <a:srgbClr val="FF0000"/>
                </a:solidFill>
              </a:rPr>
              <a:t>2.1 </a:t>
            </a:r>
            <a:r>
              <a:rPr lang="zh-CN" altLang="en-US" sz="2000" dirty="0" smtClean="0">
                <a:solidFill>
                  <a:srgbClr val="FF0000"/>
                </a:solidFill>
              </a:rPr>
              <a:t>信息的度量</a:t>
            </a:r>
            <a:r>
              <a:rPr lang="zh-CN" altLang="en-US" sz="2000" dirty="0">
                <a:solidFill>
                  <a:srgbClr val="FF0000"/>
                </a:solidFill>
              </a:rPr>
              <a:t>与</a:t>
            </a:r>
            <a:r>
              <a:rPr lang="zh-CN" altLang="en-US" sz="2000" dirty="0" smtClean="0">
                <a:solidFill>
                  <a:srgbClr val="FF0000"/>
                </a:solidFill>
              </a:rPr>
              <a:t>信源熵（</a:t>
            </a:r>
            <a:r>
              <a:rPr lang="en-US" altLang="zh-CN" sz="2000" dirty="0" smtClean="0">
                <a:solidFill>
                  <a:srgbClr val="FF0000"/>
                </a:solidFill>
              </a:rPr>
              <a:t>5-6</a:t>
            </a:r>
            <a:r>
              <a:rPr lang="zh-CN" altLang="en-US" sz="2000" dirty="0" smtClean="0">
                <a:solidFill>
                  <a:srgbClr val="FF0000"/>
                </a:solidFill>
              </a:rPr>
              <a:t>学时）</a:t>
            </a:r>
            <a:endParaRPr lang="en-US" altLang="zh-CN" sz="2000" dirty="0" smtClean="0">
              <a:solidFill>
                <a:srgbClr val="FF0000"/>
              </a:solidFill>
            </a:endParaRPr>
          </a:p>
          <a:p>
            <a:pPr lvl="2"/>
            <a:r>
              <a:rPr lang="zh-CN" altLang="en-US" sz="1800" dirty="0" smtClean="0">
                <a:solidFill>
                  <a:srgbClr val="FF0000"/>
                </a:solidFill>
              </a:rPr>
              <a:t>重点：信息量与熵的概念、性质、应用</a:t>
            </a:r>
          </a:p>
          <a:p>
            <a:pPr lvl="1"/>
            <a:r>
              <a:rPr lang="en-US" altLang="zh-CN" sz="2000" dirty="0" smtClean="0"/>
              <a:t>2.2 </a:t>
            </a:r>
            <a:r>
              <a:rPr lang="zh-CN" altLang="en-US" sz="2000" dirty="0" smtClean="0"/>
              <a:t>多符号离散平稳信源（</a:t>
            </a:r>
            <a:r>
              <a:rPr lang="en-US" altLang="zh-CN" sz="2000" dirty="0" smtClean="0"/>
              <a:t>2-3</a:t>
            </a:r>
            <a:r>
              <a:rPr lang="zh-CN" altLang="en-US" sz="2000" dirty="0" smtClean="0"/>
              <a:t>个学时）</a:t>
            </a:r>
            <a:endParaRPr lang="en-US" altLang="zh-CN" sz="2000" dirty="0" smtClean="0"/>
          </a:p>
          <a:p>
            <a:pPr lvl="2"/>
            <a:r>
              <a:rPr lang="zh-CN" altLang="zh-CN" sz="1800" dirty="0">
                <a:latin typeface="黑体" pitchFamily="49" charset="-122"/>
                <a:ea typeface="黑体" pitchFamily="49" charset="-122"/>
              </a:rPr>
              <a:t>平均符号</a:t>
            </a:r>
            <a:r>
              <a:rPr lang="zh-CN" altLang="zh-CN" sz="1800" dirty="0" smtClean="0">
                <a:latin typeface="黑体" pitchFamily="49" charset="-122"/>
                <a:ea typeface="黑体" pitchFamily="49" charset="-122"/>
              </a:rPr>
              <a:t>熵</a:t>
            </a:r>
            <a:r>
              <a:rPr lang="zh-CN" altLang="en-US" sz="1800" dirty="0" smtClean="0">
                <a:latin typeface="黑体" pitchFamily="49" charset="-122"/>
                <a:ea typeface="黑体" pitchFamily="49" charset="-122"/>
              </a:rPr>
              <a:t>与</a:t>
            </a:r>
            <a:r>
              <a:rPr lang="zh-CN" altLang="zh-CN" sz="1800" dirty="0" smtClean="0">
                <a:latin typeface="黑体" pitchFamily="49" charset="-122"/>
                <a:ea typeface="黑体" pitchFamily="49" charset="-122"/>
              </a:rPr>
              <a:t>极限熵</a:t>
            </a:r>
            <a:r>
              <a:rPr lang="zh-CN" altLang="en-US" sz="1800" dirty="0" smtClean="0">
                <a:latin typeface="黑体" pitchFamily="49" charset="-122"/>
                <a:ea typeface="黑体" pitchFamily="49" charset="-122"/>
              </a:rPr>
              <a:t>的相关知识；马尔可夫信源。</a:t>
            </a:r>
            <a:endParaRPr lang="zh-CN" altLang="en-US" sz="1800" dirty="0" smtClean="0"/>
          </a:p>
          <a:p>
            <a:pPr lvl="1"/>
            <a:r>
              <a:rPr lang="en-US" altLang="zh-CN" sz="2000" dirty="0" smtClean="0"/>
              <a:t>2.3 </a:t>
            </a:r>
            <a:r>
              <a:rPr lang="zh-CN" altLang="en-US" sz="2000" dirty="0" smtClean="0"/>
              <a:t>连续信源（</a:t>
            </a:r>
            <a:r>
              <a:rPr lang="en-US" altLang="zh-CN" sz="2000" dirty="0" smtClean="0"/>
              <a:t>2</a:t>
            </a:r>
            <a:r>
              <a:rPr lang="zh-CN" altLang="en-US" sz="2000" dirty="0" smtClean="0"/>
              <a:t>个学时）</a:t>
            </a:r>
            <a:endParaRPr lang="en-US" altLang="zh-CN" sz="2000" dirty="0" smtClean="0"/>
          </a:p>
          <a:p>
            <a:pPr lvl="2"/>
            <a:r>
              <a:rPr lang="zh-CN" altLang="zh-CN" sz="1800" dirty="0">
                <a:latin typeface="黑体" pitchFamily="49" charset="-122"/>
                <a:ea typeface="黑体" pitchFamily="49" charset="-122"/>
              </a:rPr>
              <a:t>微分熵</a:t>
            </a:r>
            <a:r>
              <a:rPr lang="zh-CN" altLang="zh-CN" sz="1800" dirty="0">
                <a:ea typeface="黑体" pitchFamily="49" charset="-122"/>
              </a:rPr>
              <a:t>的定义及</a:t>
            </a:r>
            <a:r>
              <a:rPr lang="zh-CN" altLang="zh-CN" sz="1800" dirty="0" smtClean="0">
                <a:ea typeface="黑体" pitchFamily="49" charset="-122"/>
              </a:rPr>
              <a:t>性质</a:t>
            </a:r>
            <a:r>
              <a:rPr lang="zh-CN" altLang="en-US" sz="1800" dirty="0" smtClean="0">
                <a:ea typeface="黑体" pitchFamily="49" charset="-122"/>
              </a:rPr>
              <a:t>；</a:t>
            </a:r>
            <a:r>
              <a:rPr lang="zh-CN" altLang="zh-CN" sz="1800" dirty="0" smtClean="0">
                <a:latin typeface="黑体" pitchFamily="49" charset="-122"/>
                <a:ea typeface="黑体" pitchFamily="49" charset="-122"/>
              </a:rPr>
              <a:t>最大熵定理</a:t>
            </a:r>
            <a:r>
              <a:rPr lang="zh-CN" altLang="en-US" sz="1800" dirty="0" smtClean="0">
                <a:latin typeface="黑体" pitchFamily="49" charset="-122"/>
                <a:ea typeface="黑体" pitchFamily="49" charset="-122"/>
              </a:rPr>
              <a:t>；</a:t>
            </a:r>
            <a:r>
              <a:rPr lang="zh-CN" altLang="zh-CN" sz="1800" dirty="0" smtClean="0">
                <a:latin typeface="黑体" pitchFamily="49" charset="-122"/>
                <a:ea typeface="黑体" pitchFamily="49" charset="-122"/>
              </a:rPr>
              <a:t>熵功率</a:t>
            </a:r>
            <a:endParaRPr lang="zh-CN" altLang="en-US" sz="1800" dirty="0" smtClean="0"/>
          </a:p>
          <a:p>
            <a:pPr lvl="1"/>
            <a:r>
              <a:rPr lang="en-US" altLang="zh-CN" sz="2000" dirty="0" smtClean="0"/>
              <a:t>2.4 </a:t>
            </a:r>
            <a:r>
              <a:rPr lang="zh-CN" altLang="en-US" sz="2000" dirty="0" smtClean="0"/>
              <a:t>离散无失真信源编码定理（</a:t>
            </a:r>
            <a:r>
              <a:rPr lang="en-US" altLang="zh-CN" sz="2000" dirty="0" smtClean="0"/>
              <a:t>2</a:t>
            </a:r>
            <a:r>
              <a:rPr lang="zh-CN" altLang="en-US" sz="2000" dirty="0" smtClean="0"/>
              <a:t>个学时）</a:t>
            </a:r>
            <a:endParaRPr lang="en-US" altLang="zh-CN" sz="2000" dirty="0" smtClean="0"/>
          </a:p>
          <a:p>
            <a:pPr lvl="2">
              <a:spcBef>
                <a:spcPct val="50000"/>
              </a:spcBef>
            </a:pPr>
            <a:r>
              <a:rPr lang="zh-CN" altLang="zh-CN" sz="1800" dirty="0">
                <a:ea typeface="黑体" pitchFamily="49" charset="-122"/>
              </a:rPr>
              <a:t>信源编码的基本概念</a:t>
            </a:r>
            <a:r>
              <a:rPr lang="zh-CN" altLang="zh-CN" sz="1800" dirty="0" smtClean="0"/>
              <a:t>、</a:t>
            </a:r>
            <a:r>
              <a:rPr lang="zh-CN" altLang="zh-CN" sz="1800" dirty="0" smtClean="0">
                <a:ea typeface="黑体" pitchFamily="49" charset="-122"/>
              </a:rPr>
              <a:t>目的</a:t>
            </a:r>
            <a:r>
              <a:rPr lang="zh-CN" altLang="zh-CN" sz="1800" dirty="0">
                <a:ea typeface="黑体" pitchFamily="49" charset="-122"/>
              </a:rPr>
              <a:t>、思路、术语</a:t>
            </a:r>
            <a:r>
              <a:rPr lang="zh-CN" altLang="zh-CN" sz="1800" dirty="0"/>
              <a:t>;  </a:t>
            </a:r>
            <a:r>
              <a:rPr lang="zh-CN" altLang="zh-CN" sz="1800" dirty="0">
                <a:ea typeface="黑体" pitchFamily="49" charset="-122"/>
              </a:rPr>
              <a:t>定长、变长编码定理</a:t>
            </a:r>
            <a:endParaRPr lang="zh-CN" altLang="en-US" sz="1800" dirty="0" smtClean="0"/>
          </a:p>
          <a:p>
            <a:endParaRPr lang="zh-CN" altLang="en-US" sz="2400" dirty="0"/>
          </a:p>
        </p:txBody>
      </p:sp>
      <p:sp>
        <p:nvSpPr>
          <p:cNvPr id="7" name="灯片编号占位符 6"/>
          <p:cNvSpPr>
            <a:spLocks noGrp="1"/>
          </p:cNvSpPr>
          <p:nvPr>
            <p:ph type="sldNum" sz="quarter" idx="12"/>
          </p:nvPr>
        </p:nvSpPr>
        <p:spPr/>
        <p:txBody>
          <a:bodyPr/>
          <a:lstStyle/>
          <a:p>
            <a:fld id="{E31375A4-56A4-47D6-9801-1991572033F7}" type="slidenum">
              <a:rPr lang="en-US" smtClean="0"/>
              <a:pPr/>
              <a:t>4</a:t>
            </a:fld>
            <a:endParaRPr lang="en-US"/>
          </a:p>
        </p:txBody>
      </p:sp>
    </p:spTree>
    <p:extLst>
      <p:ext uri="{BB962C8B-B14F-4D97-AF65-F5344CB8AC3E}">
        <p14:creationId xmlns:p14="http://schemas.microsoft.com/office/powerpoint/2010/main" val="272163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rgbClr val="FF0000"/>
                </a:solidFill>
              </a:rPr>
              <a:t>2.1.1 </a:t>
            </a:r>
            <a:r>
              <a:rPr lang="zh-CN" altLang="en-US" dirty="0" smtClean="0">
                <a:solidFill>
                  <a:srgbClr val="FF0000"/>
                </a:solidFill>
              </a:rPr>
              <a:t>自信息量</a:t>
            </a:r>
            <a:endParaRPr lang="en-US" altLang="zh-CN" dirty="0" smtClean="0">
              <a:solidFill>
                <a:srgbClr val="FF0000"/>
              </a:solidFill>
            </a:endParaRPr>
          </a:p>
          <a:p>
            <a:pPr lvl="1"/>
            <a:r>
              <a:rPr lang="zh-CN" altLang="en-US" dirty="0" smtClean="0">
                <a:solidFill>
                  <a:schemeClr val="accent6">
                    <a:lumMod val="50000"/>
                  </a:schemeClr>
                </a:solidFill>
              </a:rPr>
              <a:t>自信息量的定义与性质</a:t>
            </a:r>
            <a:endParaRPr lang="en-US" altLang="zh-CN" dirty="0" smtClean="0">
              <a:solidFill>
                <a:schemeClr val="accent6">
                  <a:lumMod val="50000"/>
                </a:schemeClr>
              </a:solidFill>
            </a:endParaRPr>
          </a:p>
          <a:p>
            <a:pPr lvl="1"/>
            <a:r>
              <a:rPr lang="zh-CN" altLang="zh-CN" dirty="0" smtClean="0">
                <a:solidFill>
                  <a:schemeClr val="accent6">
                    <a:lumMod val="50000"/>
                  </a:schemeClr>
                </a:solidFill>
              </a:rPr>
              <a:t>联合自信息量</a:t>
            </a:r>
            <a:endParaRPr lang="en-US" altLang="zh-CN" dirty="0" smtClean="0">
              <a:solidFill>
                <a:schemeClr val="accent6">
                  <a:lumMod val="50000"/>
                </a:schemeClr>
              </a:solidFill>
            </a:endParaRPr>
          </a:p>
          <a:p>
            <a:pPr lvl="1"/>
            <a:r>
              <a:rPr lang="zh-CN" altLang="zh-CN" dirty="0" smtClean="0">
                <a:solidFill>
                  <a:srgbClr val="FF0000"/>
                </a:solidFill>
              </a:rPr>
              <a:t>条件自信息量</a:t>
            </a:r>
          </a:p>
          <a:p>
            <a:pPr lvl="1"/>
            <a:r>
              <a:rPr lang="zh-CN" altLang="zh-CN" dirty="0" smtClean="0"/>
              <a:t>几种自信息量间的关系</a:t>
            </a:r>
            <a:endParaRPr lang="en-US" altLang="zh-CN" dirty="0" smtClean="0"/>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40</a:t>
            </a:fld>
            <a:endParaRPr lang="en-US"/>
          </a:p>
        </p:txBody>
      </p:sp>
    </p:spTree>
    <p:extLst>
      <p:ext uri="{BB962C8B-B14F-4D97-AF65-F5344CB8AC3E}">
        <p14:creationId xmlns:p14="http://schemas.microsoft.com/office/powerpoint/2010/main" val="3630221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zh-CN" altLang="en-US" smtClean="0"/>
              <a:t>条件自信息量</a:t>
            </a:r>
            <a:endParaRPr lang="zh-CN" altLang="en-US"/>
          </a:p>
        </p:txBody>
      </p:sp>
      <p:sp>
        <p:nvSpPr>
          <p:cNvPr id="76803" name="Rectangle 3"/>
          <p:cNvSpPr>
            <a:spLocks noGrp="1" noChangeArrowheads="1"/>
          </p:cNvSpPr>
          <p:nvPr>
            <p:ph type="body" idx="1"/>
          </p:nvPr>
        </p:nvSpPr>
        <p:spPr/>
        <p:txBody>
          <a:bodyPr>
            <a:normAutofit/>
          </a:bodyPr>
          <a:lstStyle/>
          <a:p>
            <a:pPr>
              <a:lnSpc>
                <a:spcPct val="200000"/>
              </a:lnSpc>
            </a:pPr>
            <a:r>
              <a:rPr lang="zh-CN" altLang="en-US" sz="2400" dirty="0" smtClean="0">
                <a:solidFill>
                  <a:srgbClr val="0000FF"/>
                </a:solidFill>
              </a:rPr>
              <a:t>定义</a:t>
            </a:r>
            <a:r>
              <a:rPr lang="en-US" altLang="zh-CN" sz="2400" dirty="0" smtClean="0"/>
              <a:t>:</a:t>
            </a:r>
          </a:p>
          <a:p>
            <a:pPr lvl="1">
              <a:lnSpc>
                <a:spcPct val="200000"/>
              </a:lnSpc>
            </a:pPr>
            <a:r>
              <a:rPr lang="zh-CN" altLang="en-US" sz="2000" dirty="0" smtClean="0"/>
              <a:t>联合集</a:t>
            </a:r>
            <a:r>
              <a:rPr lang="en-US" altLang="zh-CN" sz="2000" dirty="0" smtClean="0"/>
              <a:t>XY</a:t>
            </a:r>
            <a:r>
              <a:rPr lang="zh-CN" altLang="en-US" sz="2000" dirty="0" smtClean="0"/>
              <a:t>中，对事件        和       ，事件       在事件       给定的条件下的</a:t>
            </a:r>
            <a:r>
              <a:rPr lang="zh-CN" altLang="en-US" sz="2000" dirty="0" smtClean="0">
                <a:solidFill>
                  <a:srgbClr val="FF0000"/>
                </a:solidFill>
              </a:rPr>
              <a:t>条件自信息量</a:t>
            </a:r>
            <a:r>
              <a:rPr lang="zh-CN" altLang="en-US" sz="2000" dirty="0" smtClean="0"/>
              <a:t>定义为：</a:t>
            </a:r>
            <a:endParaRPr lang="en-US" altLang="zh-CN" sz="2000" dirty="0" smtClean="0"/>
          </a:p>
          <a:p>
            <a:pPr lvl="1">
              <a:lnSpc>
                <a:spcPct val="200000"/>
              </a:lnSpc>
            </a:pPr>
            <a:endParaRPr lang="en-US" altLang="zh-CN" sz="2000" dirty="0" smtClean="0"/>
          </a:p>
          <a:p>
            <a:pPr lvl="1">
              <a:lnSpc>
                <a:spcPct val="200000"/>
              </a:lnSpc>
            </a:pPr>
            <a:r>
              <a:rPr lang="zh-CN" altLang="en-US" sz="2000" dirty="0" smtClean="0"/>
              <a:t>类似，可以定义：</a:t>
            </a:r>
            <a:endParaRPr lang="zh-CN" altLang="en-US" sz="2400" dirty="0"/>
          </a:p>
        </p:txBody>
      </p:sp>
      <p:sp>
        <p:nvSpPr>
          <p:cNvPr id="11" name="灯片编号占位符 5"/>
          <p:cNvSpPr>
            <a:spLocks noGrp="1"/>
          </p:cNvSpPr>
          <p:nvPr>
            <p:ph type="sldNum" sz="quarter" idx="12"/>
          </p:nvPr>
        </p:nvSpPr>
        <p:spPr/>
        <p:txBody>
          <a:bodyPr/>
          <a:lstStyle/>
          <a:p>
            <a:fld id="{4E88E830-3D65-40A7-B22A-D8AAA3FC40DD}" type="slidenum">
              <a:rPr lang="en-US" altLang="zh-CN" smtClean="0"/>
              <a:pPr/>
              <a:t>41</a:t>
            </a:fld>
            <a:endParaRPr lang="en-US" altLang="zh-CN"/>
          </a:p>
        </p:txBody>
      </p:sp>
      <p:graphicFrame>
        <p:nvGraphicFramePr>
          <p:cNvPr id="76804" name="Object 4"/>
          <p:cNvGraphicFramePr>
            <a:graphicFrameLocks noGrp="1" noChangeAspect="1"/>
          </p:cNvGraphicFramePr>
          <p:nvPr>
            <p:ph sz="half" idx="4294967295"/>
            <p:extLst>
              <p:ext uri="{D42A27DB-BD31-4B8C-83A1-F6EECF244321}">
                <p14:modId xmlns:p14="http://schemas.microsoft.com/office/powerpoint/2010/main" val="534894304"/>
              </p:ext>
            </p:extLst>
          </p:nvPr>
        </p:nvGraphicFramePr>
        <p:xfrm>
          <a:off x="1835150" y="3363913"/>
          <a:ext cx="4938713" cy="850900"/>
        </p:xfrm>
        <a:graphic>
          <a:graphicData uri="http://schemas.openxmlformats.org/presentationml/2006/ole">
            <mc:AlternateContent xmlns:mc="http://schemas.openxmlformats.org/markup-compatibility/2006">
              <mc:Choice xmlns:v="urn:schemas-microsoft-com:vml" Requires="v">
                <p:oleObj spid="_x0000_s236753" name="Equation" r:id="rId4" imgW="2654280" imgH="457200" progId="Equation.DSMT4">
                  <p:embed/>
                </p:oleObj>
              </mc:Choice>
              <mc:Fallback>
                <p:oleObj name="Equation" r:id="rId4" imgW="2654280" imgH="457200" progId="Equation.DSMT4">
                  <p:embed/>
                  <p:pic>
                    <p:nvPicPr>
                      <p:cNvPr id="0" name="Picture 147"/>
                      <p:cNvPicPr>
                        <a:picLocks noGrp="1" noChangeAspect="1" noChangeArrowheads="1"/>
                      </p:cNvPicPr>
                      <p:nvPr/>
                    </p:nvPicPr>
                    <p:blipFill>
                      <a:blip r:embed="rId5"/>
                      <a:srcRect/>
                      <a:stretch>
                        <a:fillRect/>
                      </a:stretch>
                    </p:blipFill>
                    <p:spPr bwMode="auto">
                      <a:xfrm>
                        <a:off x="1835150" y="3363913"/>
                        <a:ext cx="4938713" cy="850900"/>
                      </a:xfrm>
                      <a:prstGeom prst="rect">
                        <a:avLst/>
                      </a:prstGeom>
                      <a:noFill/>
                      <a:extLst>
                        <a:ext uri="{909E8E84-426E-40DD-AFC4-6F175D3DCCD1}">
                          <a14:hiddenFill xmlns:a14="http://schemas.microsoft.com/office/drawing/2010/main">
                            <a:solidFill>
                              <a:srgbClr val="C7EDCC"/>
                            </a:solidFill>
                          </a14:hiddenFill>
                        </a:ext>
                      </a:extLst>
                    </p:spPr>
                  </p:pic>
                </p:oleObj>
              </mc:Fallback>
            </mc:AlternateContent>
          </a:graphicData>
        </a:graphic>
      </p:graphicFrame>
      <p:graphicFrame>
        <p:nvGraphicFramePr>
          <p:cNvPr id="76806" name="Object 6"/>
          <p:cNvGraphicFramePr>
            <a:graphicFrameLocks noGrp="1" noChangeAspect="1"/>
          </p:cNvGraphicFramePr>
          <p:nvPr>
            <p:ph sz="quarter" idx="4294967295"/>
            <p:extLst>
              <p:ext uri="{D42A27DB-BD31-4B8C-83A1-F6EECF244321}">
                <p14:modId xmlns:p14="http://schemas.microsoft.com/office/powerpoint/2010/main" val="2668738469"/>
              </p:ext>
            </p:extLst>
          </p:nvPr>
        </p:nvGraphicFramePr>
        <p:xfrm>
          <a:off x="5796136" y="2132856"/>
          <a:ext cx="425450" cy="587375"/>
        </p:xfrm>
        <a:graphic>
          <a:graphicData uri="http://schemas.openxmlformats.org/presentationml/2006/ole">
            <mc:AlternateContent xmlns:mc="http://schemas.openxmlformats.org/markup-compatibility/2006">
              <mc:Choice xmlns:v="urn:schemas-microsoft-com:vml" Requires="v">
                <p:oleObj spid="_x0000_s236754" name="Equation" r:id="rId6" imgW="152280" imgH="228600" progId="Equation.DSMT4">
                  <p:embed/>
                </p:oleObj>
              </mc:Choice>
              <mc:Fallback>
                <p:oleObj name="Equation" r:id="rId6" imgW="152280" imgH="228600" progId="Equation.DSMT4">
                  <p:embed/>
                  <p:pic>
                    <p:nvPicPr>
                      <p:cNvPr id="0" name="Picture 148"/>
                      <p:cNvPicPr>
                        <a:picLocks noGrp="1" noChangeAspect="1" noChangeArrowheads="1"/>
                      </p:cNvPicPr>
                      <p:nvPr/>
                    </p:nvPicPr>
                    <p:blipFill>
                      <a:blip r:embed="rId7"/>
                      <a:srcRect/>
                      <a:stretch>
                        <a:fillRect/>
                      </a:stretch>
                    </p:blipFill>
                    <p:spPr bwMode="auto">
                      <a:xfrm>
                        <a:off x="5796136" y="2132856"/>
                        <a:ext cx="42545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6807" name="Object 7"/>
          <p:cNvGraphicFramePr>
            <a:graphicFrameLocks noChangeAspect="1"/>
          </p:cNvGraphicFramePr>
          <p:nvPr>
            <p:extLst>
              <p:ext uri="{D42A27DB-BD31-4B8C-83A1-F6EECF244321}">
                <p14:modId xmlns:p14="http://schemas.microsoft.com/office/powerpoint/2010/main" val="2754034795"/>
              </p:ext>
            </p:extLst>
          </p:nvPr>
        </p:nvGraphicFramePr>
        <p:xfrm>
          <a:off x="7020272" y="2132856"/>
          <a:ext cx="423862" cy="576262"/>
        </p:xfrm>
        <a:graphic>
          <a:graphicData uri="http://schemas.openxmlformats.org/presentationml/2006/ole">
            <mc:AlternateContent xmlns:mc="http://schemas.openxmlformats.org/markup-compatibility/2006">
              <mc:Choice xmlns:v="urn:schemas-microsoft-com:vml" Requires="v">
                <p:oleObj spid="_x0000_s236755" name="Equation" r:id="rId8" imgW="177480" imgH="241200" progId="Equation.DSMT4">
                  <p:embed/>
                </p:oleObj>
              </mc:Choice>
              <mc:Fallback>
                <p:oleObj name="Equation" r:id="rId8" imgW="177480" imgH="241200" progId="Equation.DSMT4">
                  <p:embed/>
                  <p:pic>
                    <p:nvPicPr>
                      <p:cNvPr id="0" name="Picture 149"/>
                      <p:cNvPicPr>
                        <a:picLocks noChangeAspect="1" noChangeArrowheads="1"/>
                      </p:cNvPicPr>
                      <p:nvPr/>
                    </p:nvPicPr>
                    <p:blipFill>
                      <a:blip r:embed="rId9"/>
                      <a:srcRect/>
                      <a:stretch>
                        <a:fillRect/>
                      </a:stretch>
                    </p:blipFill>
                    <p:spPr bwMode="auto">
                      <a:xfrm>
                        <a:off x="7020272" y="2132856"/>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402567774"/>
              </p:ext>
            </p:extLst>
          </p:nvPr>
        </p:nvGraphicFramePr>
        <p:xfrm>
          <a:off x="3707904" y="2132856"/>
          <a:ext cx="425450" cy="587375"/>
        </p:xfrm>
        <a:graphic>
          <a:graphicData uri="http://schemas.openxmlformats.org/presentationml/2006/ole">
            <mc:AlternateContent xmlns:mc="http://schemas.openxmlformats.org/markup-compatibility/2006">
              <mc:Choice xmlns:v="urn:schemas-microsoft-com:vml" Requires="v">
                <p:oleObj spid="_x0000_s236756" name="Equation" r:id="rId10" imgW="152280" imgH="228600" progId="Equation.DSMT4">
                  <p:embed/>
                </p:oleObj>
              </mc:Choice>
              <mc:Fallback>
                <p:oleObj name="Equation" r:id="rId10" imgW="152280" imgH="228600" progId="Equation.DSMT4">
                  <p:embed/>
                  <p:pic>
                    <p:nvPicPr>
                      <p:cNvPr id="0" name="Picture 150"/>
                      <p:cNvPicPr>
                        <a:picLocks noChangeAspect="1" noChangeArrowheads="1"/>
                      </p:cNvPicPr>
                      <p:nvPr/>
                    </p:nvPicPr>
                    <p:blipFill>
                      <a:blip r:embed="rId11"/>
                      <a:srcRect/>
                      <a:stretch>
                        <a:fillRect/>
                      </a:stretch>
                    </p:blipFill>
                    <p:spPr bwMode="auto">
                      <a:xfrm>
                        <a:off x="3707904" y="2132856"/>
                        <a:ext cx="425450"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1457607614"/>
              </p:ext>
            </p:extLst>
          </p:nvPr>
        </p:nvGraphicFramePr>
        <p:xfrm>
          <a:off x="4572000" y="2204864"/>
          <a:ext cx="423862" cy="576262"/>
        </p:xfrm>
        <a:graphic>
          <a:graphicData uri="http://schemas.openxmlformats.org/presentationml/2006/ole">
            <mc:AlternateContent xmlns:mc="http://schemas.openxmlformats.org/markup-compatibility/2006">
              <mc:Choice xmlns:v="urn:schemas-microsoft-com:vml" Requires="v">
                <p:oleObj spid="_x0000_s236757" name="Equation" r:id="rId12" imgW="177480" imgH="241200" progId="Equation.DSMT4">
                  <p:embed/>
                </p:oleObj>
              </mc:Choice>
              <mc:Fallback>
                <p:oleObj name="Equation" r:id="rId12" imgW="177480" imgH="241200" progId="Equation.DSMT4">
                  <p:embed/>
                  <p:pic>
                    <p:nvPicPr>
                      <p:cNvPr id="0" name="Picture 151"/>
                      <p:cNvPicPr>
                        <a:picLocks noChangeAspect="1" noChangeArrowheads="1"/>
                      </p:cNvPicPr>
                      <p:nvPr/>
                    </p:nvPicPr>
                    <p:blipFill>
                      <a:blip r:embed="rId13"/>
                      <a:srcRect/>
                      <a:stretch>
                        <a:fillRect/>
                      </a:stretch>
                    </p:blipFill>
                    <p:spPr bwMode="auto">
                      <a:xfrm>
                        <a:off x="4572000" y="2204864"/>
                        <a:ext cx="42386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1269300734"/>
              </p:ext>
            </p:extLst>
          </p:nvPr>
        </p:nvGraphicFramePr>
        <p:xfrm>
          <a:off x="1571625" y="4856163"/>
          <a:ext cx="5594350" cy="962025"/>
        </p:xfrm>
        <a:graphic>
          <a:graphicData uri="http://schemas.openxmlformats.org/presentationml/2006/ole">
            <mc:AlternateContent xmlns:mc="http://schemas.openxmlformats.org/markup-compatibility/2006">
              <mc:Choice xmlns:v="urn:schemas-microsoft-com:vml" Requires="v">
                <p:oleObj spid="_x0000_s236758" name="Equation" r:id="rId14" imgW="2654280" imgH="457200" progId="Equation.DSMT4">
                  <p:embed/>
                </p:oleObj>
              </mc:Choice>
              <mc:Fallback>
                <p:oleObj name="Equation" r:id="rId14" imgW="2654280" imgH="457200" progId="Equation.DSMT4">
                  <p:embed/>
                  <p:pic>
                    <p:nvPicPr>
                      <p:cNvPr id="0" name="Picture 152"/>
                      <p:cNvPicPr>
                        <a:picLocks noChangeAspect="1" noChangeArrowheads="1"/>
                      </p:cNvPicPr>
                      <p:nvPr/>
                    </p:nvPicPr>
                    <p:blipFill>
                      <a:blip r:embed="rId15"/>
                      <a:srcRect/>
                      <a:stretch>
                        <a:fillRect/>
                      </a:stretch>
                    </p:blipFill>
                    <p:spPr bwMode="auto">
                      <a:xfrm>
                        <a:off x="1571625" y="4856163"/>
                        <a:ext cx="5594350" cy="962025"/>
                      </a:xfrm>
                      <a:prstGeom prst="rect">
                        <a:avLst/>
                      </a:prstGeom>
                      <a:noFill/>
                      <a:extLst>
                        <a:ext uri="{909E8E84-426E-40DD-AFC4-6F175D3DCCD1}">
                          <a14:hiddenFill xmlns:a14="http://schemas.microsoft.com/office/drawing/2010/main">
                            <a:solidFill>
                              <a:srgbClr val="C7EDCC"/>
                            </a:solidFill>
                          </a14:hiddenFill>
                        </a:ext>
                      </a:extLst>
                    </p:spPr>
                  </p:pic>
                </p:oleObj>
              </mc:Fallback>
            </mc:AlternateContent>
          </a:graphicData>
        </a:graphic>
      </p:graphicFrame>
    </p:spTree>
    <p:extLst>
      <p:ext uri="{BB962C8B-B14F-4D97-AF65-F5344CB8AC3E}">
        <p14:creationId xmlns:p14="http://schemas.microsoft.com/office/powerpoint/2010/main" val="91624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zh-CN" altLang="en-US" dirty="0" smtClean="0"/>
              <a:t>条件自信息量的性质</a:t>
            </a:r>
            <a:endParaRPr lang="zh-CN" altLang="en-US" dirty="0"/>
          </a:p>
        </p:txBody>
      </p:sp>
      <p:sp>
        <p:nvSpPr>
          <p:cNvPr id="76803" name="Rectangle 3"/>
          <p:cNvSpPr>
            <a:spLocks noGrp="1" noChangeArrowheads="1"/>
          </p:cNvSpPr>
          <p:nvPr>
            <p:ph type="body" idx="1"/>
          </p:nvPr>
        </p:nvSpPr>
        <p:spPr/>
        <p:txBody>
          <a:bodyPr/>
          <a:lstStyle/>
          <a:p>
            <a:pPr>
              <a:lnSpc>
                <a:spcPct val="200000"/>
              </a:lnSpc>
            </a:pPr>
            <a:r>
              <a:rPr lang="zh-CN" altLang="en-US" dirty="0" smtClean="0"/>
              <a:t>由于每个随机事件的条件概率都处于</a:t>
            </a:r>
            <a:r>
              <a:rPr lang="en-US" altLang="zh-CN" dirty="0" smtClean="0"/>
              <a:t>0</a:t>
            </a:r>
            <a:r>
              <a:rPr lang="zh-CN" altLang="en-US" dirty="0" smtClean="0"/>
              <a:t>～ </a:t>
            </a:r>
            <a:r>
              <a:rPr lang="en-US" altLang="zh-CN" dirty="0" smtClean="0"/>
              <a:t>1</a:t>
            </a:r>
            <a:r>
              <a:rPr lang="zh-CN" altLang="en-US" dirty="0" smtClean="0"/>
              <a:t>范围内，所以联合自信息量和条件自信息量也满足</a:t>
            </a:r>
            <a:r>
              <a:rPr lang="zh-CN" altLang="zh-CN" dirty="0"/>
              <a:t>非负性、</a:t>
            </a:r>
            <a:r>
              <a:rPr lang="zh-CN" altLang="zh-CN" dirty="0" smtClean="0"/>
              <a:t>单调递减性、</a:t>
            </a:r>
            <a:r>
              <a:rPr lang="zh-CN" altLang="en-US" dirty="0" smtClean="0"/>
              <a:t>以及以下性质：</a:t>
            </a:r>
            <a:endParaRPr lang="en-US" altLang="zh-CN" dirty="0" smtClean="0"/>
          </a:p>
          <a:p>
            <a:pPr>
              <a:lnSpc>
                <a:spcPct val="200000"/>
              </a:lnSpc>
            </a:pPr>
            <a:endParaRPr lang="zh-CN" altLang="en-US" dirty="0"/>
          </a:p>
        </p:txBody>
      </p:sp>
      <p:sp>
        <p:nvSpPr>
          <p:cNvPr id="11" name="灯片编号占位符 5"/>
          <p:cNvSpPr>
            <a:spLocks noGrp="1"/>
          </p:cNvSpPr>
          <p:nvPr>
            <p:ph type="sldNum" sz="quarter" idx="12"/>
          </p:nvPr>
        </p:nvSpPr>
        <p:spPr/>
        <p:txBody>
          <a:bodyPr/>
          <a:lstStyle/>
          <a:p>
            <a:fld id="{4E88E830-3D65-40A7-B22A-D8AAA3FC40DD}" type="slidenum">
              <a:rPr lang="en-US" altLang="zh-CN" smtClean="0"/>
              <a:pPr/>
              <a:t>42</a:t>
            </a:fld>
            <a:endParaRPr lang="en-US" altLang="zh-CN"/>
          </a:p>
        </p:txBody>
      </p:sp>
      <p:graphicFrame>
        <p:nvGraphicFramePr>
          <p:cNvPr id="15" name="Object 20"/>
          <p:cNvGraphicFramePr>
            <a:graphicFrameLocks noChangeAspect="1"/>
          </p:cNvGraphicFramePr>
          <p:nvPr>
            <p:extLst>
              <p:ext uri="{D42A27DB-BD31-4B8C-83A1-F6EECF244321}">
                <p14:modId xmlns:p14="http://schemas.microsoft.com/office/powerpoint/2010/main" val="1121828692"/>
              </p:ext>
            </p:extLst>
          </p:nvPr>
        </p:nvGraphicFramePr>
        <p:xfrm>
          <a:off x="1331640" y="3617021"/>
          <a:ext cx="2936875" cy="1900238"/>
        </p:xfrm>
        <a:graphic>
          <a:graphicData uri="http://schemas.openxmlformats.org/presentationml/2006/ole">
            <mc:AlternateContent xmlns:mc="http://schemas.openxmlformats.org/markup-compatibility/2006">
              <mc:Choice xmlns:v="urn:schemas-microsoft-com:vml" Requires="v">
                <p:oleObj spid="_x0000_s111986" name="Equation" r:id="rId4" imgW="1473120" imgH="952200" progId="Equation.DSMT4">
                  <p:embed/>
                </p:oleObj>
              </mc:Choice>
              <mc:Fallback>
                <p:oleObj name="Equation" r:id="rId4" imgW="1473120" imgH="952200" progId="Equation.DSMT4">
                  <p:embed/>
                  <p:pic>
                    <p:nvPicPr>
                      <p:cNvPr id="0" name="Picture 8"/>
                      <p:cNvPicPr>
                        <a:picLocks noChangeAspect="1" noChangeArrowheads="1"/>
                      </p:cNvPicPr>
                      <p:nvPr/>
                    </p:nvPicPr>
                    <p:blipFill>
                      <a:blip r:embed="rId5"/>
                      <a:srcRect/>
                      <a:stretch>
                        <a:fillRect/>
                      </a:stretch>
                    </p:blipFill>
                    <p:spPr bwMode="auto">
                      <a:xfrm>
                        <a:off x="1331640" y="3617021"/>
                        <a:ext cx="2936875" cy="1900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555254656"/>
              </p:ext>
            </p:extLst>
          </p:nvPr>
        </p:nvGraphicFramePr>
        <p:xfrm>
          <a:off x="4572000" y="3689029"/>
          <a:ext cx="2736304" cy="1900211"/>
        </p:xfrm>
        <a:graphic>
          <a:graphicData uri="http://schemas.openxmlformats.org/presentationml/2006/ole">
            <mc:AlternateContent xmlns:mc="http://schemas.openxmlformats.org/markup-compatibility/2006">
              <mc:Choice xmlns:v="urn:schemas-microsoft-com:vml" Requires="v">
                <p:oleObj spid="_x0000_s111987" name="Equation" r:id="rId6" imgW="1371600" imgH="952200" progId="Equation.DSMT4">
                  <p:embed/>
                </p:oleObj>
              </mc:Choice>
              <mc:Fallback>
                <p:oleObj name="Equation" r:id="rId6" imgW="1371600" imgH="952200" progId="Equation.DSMT4">
                  <p:embed/>
                  <p:pic>
                    <p:nvPicPr>
                      <p:cNvPr id="0" name="Picture 9"/>
                      <p:cNvPicPr>
                        <a:picLocks noChangeAspect="1" noChangeArrowheads="1"/>
                      </p:cNvPicPr>
                      <p:nvPr/>
                    </p:nvPicPr>
                    <p:blipFill>
                      <a:blip r:embed="rId7"/>
                      <a:srcRect/>
                      <a:stretch>
                        <a:fillRect/>
                      </a:stretch>
                    </p:blipFill>
                    <p:spPr bwMode="auto">
                      <a:xfrm>
                        <a:off x="4572000" y="3689029"/>
                        <a:ext cx="2736304" cy="1900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624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normAutofit lnSpcReduction="10000"/>
          </a:bodyPr>
          <a:lstStyle/>
          <a:p>
            <a:pPr>
              <a:lnSpc>
                <a:spcPct val="120000"/>
              </a:lnSpc>
            </a:pPr>
            <a:r>
              <a:rPr lang="zh-CN" altLang="zh-CN" dirty="0"/>
              <a:t>某校入学考试中有25%考生被录取，75%</a:t>
            </a:r>
            <a:r>
              <a:rPr lang="zh-CN" altLang="zh-CN" dirty="0" smtClean="0"/>
              <a:t>考生未</a:t>
            </a:r>
            <a:r>
              <a:rPr lang="zh-CN" altLang="zh-CN" dirty="0"/>
              <a:t>被录取。被录取的考生中有50%来自本市，</a:t>
            </a:r>
            <a:r>
              <a:rPr lang="zh-CN" altLang="zh-CN" dirty="0" smtClean="0"/>
              <a:t>而落榜</a:t>
            </a:r>
            <a:r>
              <a:rPr lang="zh-CN" altLang="zh-CN" dirty="0"/>
              <a:t>考生中</a:t>
            </a:r>
            <a:r>
              <a:rPr lang="zh-CN" altLang="zh-CN" dirty="0" smtClean="0"/>
              <a:t>有</a:t>
            </a:r>
            <a:r>
              <a:rPr lang="en-US" altLang="zh-CN" dirty="0" smtClean="0"/>
              <a:t>10</a:t>
            </a:r>
            <a:r>
              <a:rPr lang="zh-CN" altLang="zh-CN" dirty="0" smtClean="0"/>
              <a:t>%</a:t>
            </a:r>
            <a:r>
              <a:rPr lang="zh-CN" altLang="zh-CN" dirty="0"/>
              <a:t>来自本市。问：当已知考生</a:t>
            </a:r>
            <a:r>
              <a:rPr lang="zh-CN" altLang="zh-CN" dirty="0" smtClean="0"/>
              <a:t>来自</a:t>
            </a:r>
            <a:r>
              <a:rPr lang="zh-CN" altLang="zh-CN" dirty="0"/>
              <a:t>本市时，该考生被录取的不确定度等于多少</a:t>
            </a:r>
            <a:r>
              <a:rPr lang="zh-CN" altLang="zh-CN" dirty="0" smtClean="0"/>
              <a:t>？</a:t>
            </a:r>
            <a:endParaRPr lang="en-US" altLang="zh-CN" dirty="0" smtClean="0"/>
          </a:p>
          <a:p>
            <a:pPr>
              <a:lnSpc>
                <a:spcPct val="120000"/>
              </a:lnSpc>
            </a:pPr>
            <a:r>
              <a:rPr lang="zh-CN" altLang="en-US" dirty="0" smtClean="0"/>
              <a:t>解：</a:t>
            </a:r>
            <a:endParaRPr lang="en-US" altLang="zh-CN" dirty="0" smtClean="0"/>
          </a:p>
          <a:p>
            <a:pPr lvl="1">
              <a:lnSpc>
                <a:spcPct val="120000"/>
              </a:lnSpc>
            </a:pPr>
            <a:endParaRPr lang="en-US" altLang="zh-CN" dirty="0" smtClean="0"/>
          </a:p>
          <a:p>
            <a:pPr lvl="1">
              <a:lnSpc>
                <a:spcPct val="120000"/>
              </a:lnSpc>
            </a:pPr>
            <a:endParaRPr lang="en-US" altLang="zh-CN" dirty="0"/>
          </a:p>
          <a:p>
            <a:pPr lvl="1">
              <a:lnSpc>
                <a:spcPct val="120000"/>
              </a:lnSpc>
            </a:pPr>
            <a:endParaRPr lang="en-US" altLang="zh-CN" dirty="0" smtClean="0"/>
          </a:p>
          <a:p>
            <a:pPr lvl="1">
              <a:lnSpc>
                <a:spcPct val="120000"/>
              </a:lnSpc>
            </a:pPr>
            <a:endParaRPr lang="en-US" altLang="zh-CN" dirty="0"/>
          </a:p>
          <a:p>
            <a:r>
              <a:rPr lang="zh-CN" altLang="en-US" dirty="0" smtClean="0"/>
              <a:t>需求取本市条件下，被录取的概率：</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43</a:t>
            </a:fld>
            <a:endParaRPr lang="en-US"/>
          </a:p>
        </p:txBody>
      </p:sp>
      <p:graphicFrame>
        <p:nvGraphicFramePr>
          <p:cNvPr id="6" name="图示 5"/>
          <p:cNvGraphicFramePr/>
          <p:nvPr>
            <p:extLst>
              <p:ext uri="{D42A27DB-BD31-4B8C-83A1-F6EECF244321}">
                <p14:modId xmlns:p14="http://schemas.microsoft.com/office/powerpoint/2010/main" val="788512863"/>
              </p:ext>
            </p:extLst>
          </p:nvPr>
        </p:nvGraphicFramePr>
        <p:xfrm>
          <a:off x="2123728" y="3068960"/>
          <a:ext cx="3672408" cy="2160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55819308"/>
              </p:ext>
            </p:extLst>
          </p:nvPr>
        </p:nvGraphicFramePr>
        <p:xfrm>
          <a:off x="1115616" y="5949280"/>
          <a:ext cx="6316804" cy="720080"/>
        </p:xfrm>
        <a:graphic>
          <a:graphicData uri="http://schemas.openxmlformats.org/presentationml/2006/ole">
            <mc:AlternateContent xmlns:mc="http://schemas.openxmlformats.org/markup-compatibility/2006">
              <mc:Choice xmlns:v="urn:schemas-microsoft-com:vml" Requires="v">
                <p:oleObj spid="_x0000_s43257" name="Equation" r:id="rId8" imgW="3784320" imgH="431640" progId="Equation.DSMT4">
                  <p:embed/>
                </p:oleObj>
              </mc:Choice>
              <mc:Fallback>
                <p:oleObj name="Equation" r:id="rId8" imgW="3784320" imgH="431640" progId="Equation.DSMT4">
                  <p:embed/>
                  <p:pic>
                    <p:nvPicPr>
                      <p:cNvPr id="0" name="Picture 68"/>
                      <p:cNvPicPr>
                        <a:picLocks noChangeAspect="1" noChangeArrowheads="1"/>
                      </p:cNvPicPr>
                      <p:nvPr/>
                    </p:nvPicPr>
                    <p:blipFill>
                      <a:blip r:embed="rId9"/>
                      <a:srcRect/>
                      <a:stretch>
                        <a:fillRect/>
                      </a:stretch>
                    </p:blipFill>
                    <p:spPr bwMode="auto">
                      <a:xfrm>
                        <a:off x="1115616" y="5949280"/>
                        <a:ext cx="6316804"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接连接符 15"/>
          <p:cNvCxnSpPr/>
          <p:nvPr/>
        </p:nvCxnSpPr>
        <p:spPr>
          <a:xfrm>
            <a:off x="539552" y="2924944"/>
            <a:ext cx="8136904"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623846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lstStyle/>
          <a:p>
            <a:pPr lvl="1">
              <a:lnSpc>
                <a:spcPct val="120000"/>
              </a:lnSpc>
            </a:pPr>
            <a:r>
              <a:rPr lang="zh-CN" altLang="en-US" dirty="0" smtClean="0"/>
              <a:t>根据全概率公式，有：</a:t>
            </a:r>
            <a:endParaRPr lang="en-US" altLang="zh-CN" dirty="0" smtClean="0"/>
          </a:p>
          <a:p>
            <a:pPr lvl="1">
              <a:lnSpc>
                <a:spcPct val="120000"/>
              </a:lnSpc>
            </a:pP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44</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1953515399"/>
              </p:ext>
            </p:extLst>
          </p:nvPr>
        </p:nvGraphicFramePr>
        <p:xfrm>
          <a:off x="1475656" y="1700808"/>
          <a:ext cx="7105650" cy="1870075"/>
        </p:xfrm>
        <a:graphic>
          <a:graphicData uri="http://schemas.openxmlformats.org/presentationml/2006/ole">
            <mc:AlternateContent xmlns:mc="http://schemas.openxmlformats.org/markup-compatibility/2006">
              <mc:Choice xmlns:v="urn:schemas-microsoft-com:vml" Requires="v">
                <p:oleObj spid="_x0000_s113189" name="Equation" r:id="rId3" imgW="4140000" imgH="1091880" progId="Equation.DSMT4">
                  <p:embed/>
                </p:oleObj>
              </mc:Choice>
              <mc:Fallback>
                <p:oleObj name="Equation" r:id="rId3" imgW="4140000" imgH="1091880" progId="Equation.DSMT4">
                  <p:embed/>
                  <p:pic>
                    <p:nvPicPr>
                      <p:cNvPr id="0" name="Picture 3"/>
                      <p:cNvPicPr>
                        <a:picLocks noChangeAspect="1" noChangeArrowheads="1"/>
                      </p:cNvPicPr>
                      <p:nvPr/>
                    </p:nvPicPr>
                    <p:blipFill>
                      <a:blip r:embed="rId4"/>
                      <a:srcRect/>
                      <a:stretch>
                        <a:fillRect/>
                      </a:stretch>
                    </p:blipFill>
                    <p:spPr bwMode="auto">
                      <a:xfrm>
                        <a:off x="1475656" y="1700808"/>
                        <a:ext cx="7105650" cy="187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374266260"/>
              </p:ext>
            </p:extLst>
          </p:nvPr>
        </p:nvGraphicFramePr>
        <p:xfrm>
          <a:off x="1259632" y="3861048"/>
          <a:ext cx="5112568" cy="407425"/>
        </p:xfrm>
        <a:graphic>
          <a:graphicData uri="http://schemas.openxmlformats.org/presentationml/2006/ole">
            <mc:AlternateContent xmlns:mc="http://schemas.openxmlformats.org/markup-compatibility/2006">
              <mc:Choice xmlns:v="urn:schemas-microsoft-com:vml" Requires="v">
                <p:oleObj spid="_x0000_s113190" name="Equation" r:id="rId5" imgW="2705040" imgH="215640" progId="Equation.DSMT4">
                  <p:embed/>
                </p:oleObj>
              </mc:Choice>
              <mc:Fallback>
                <p:oleObj name="Equation" r:id="rId5" imgW="2705040" imgH="215640" progId="Equation.DSMT4">
                  <p:embed/>
                  <p:pic>
                    <p:nvPicPr>
                      <p:cNvPr id="0" name="Picture 4"/>
                      <p:cNvPicPr>
                        <a:picLocks noChangeAspect="1" noChangeArrowheads="1"/>
                      </p:cNvPicPr>
                      <p:nvPr/>
                    </p:nvPicPr>
                    <p:blipFill>
                      <a:blip r:embed="rId6"/>
                      <a:srcRect/>
                      <a:stretch>
                        <a:fillRect/>
                      </a:stretch>
                    </p:blipFill>
                    <p:spPr bwMode="auto">
                      <a:xfrm>
                        <a:off x="1259632" y="3861048"/>
                        <a:ext cx="5112568" cy="407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组合 13"/>
          <p:cNvGrpSpPr/>
          <p:nvPr/>
        </p:nvGrpSpPr>
        <p:grpSpPr>
          <a:xfrm>
            <a:off x="1619672" y="4437112"/>
            <a:ext cx="6480720" cy="2016224"/>
            <a:chOff x="6660232" y="4365104"/>
            <a:chExt cx="6408712" cy="2194505"/>
          </a:xfrm>
        </p:grpSpPr>
        <p:graphicFrame>
          <p:nvGraphicFramePr>
            <p:cNvPr id="12" name="图示 11"/>
            <p:cNvGraphicFramePr/>
            <p:nvPr>
              <p:extLst>
                <p:ext uri="{D42A27DB-BD31-4B8C-83A1-F6EECF244321}">
                  <p14:modId xmlns:p14="http://schemas.microsoft.com/office/powerpoint/2010/main" val="4041460355"/>
                </p:ext>
              </p:extLst>
            </p:nvPr>
          </p:nvGraphicFramePr>
          <p:xfrm>
            <a:off x="6660232" y="4365104"/>
            <a:ext cx="6408712" cy="21945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652505124"/>
                </p:ext>
              </p:extLst>
            </p:nvPr>
          </p:nvGraphicFramePr>
          <p:xfrm>
            <a:off x="8100391" y="5517232"/>
            <a:ext cx="3232691" cy="415375"/>
          </p:xfrm>
          <a:graphic>
            <a:graphicData uri="http://schemas.openxmlformats.org/presentationml/2006/ole">
              <mc:AlternateContent xmlns:mc="http://schemas.openxmlformats.org/markup-compatibility/2006">
                <mc:Choice xmlns:v="urn:schemas-microsoft-com:vml" Requires="v">
                  <p:oleObj spid="_x0000_s113191" name="Equation" r:id="rId12" imgW="1675673" imgH="215806" progId="Equation.DSMT4">
                    <p:embed/>
                  </p:oleObj>
                </mc:Choice>
                <mc:Fallback>
                  <p:oleObj name="Equation" r:id="rId12" imgW="1675673" imgH="215806" progId="Equation.DSMT4">
                    <p:embed/>
                    <p:pic>
                      <p:nvPicPr>
                        <p:cNvPr id="0"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00391" y="5517232"/>
                          <a:ext cx="3232691" cy="41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623846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rgbClr val="FF0000"/>
                </a:solidFill>
              </a:rPr>
              <a:t>2.1.1 </a:t>
            </a:r>
            <a:r>
              <a:rPr lang="zh-CN" altLang="en-US" dirty="0" smtClean="0">
                <a:solidFill>
                  <a:srgbClr val="FF0000"/>
                </a:solidFill>
              </a:rPr>
              <a:t>自信息量</a:t>
            </a:r>
            <a:endParaRPr lang="en-US" altLang="zh-CN" dirty="0" smtClean="0">
              <a:solidFill>
                <a:srgbClr val="FF0000"/>
              </a:solidFill>
            </a:endParaRPr>
          </a:p>
          <a:p>
            <a:pPr lvl="1"/>
            <a:r>
              <a:rPr lang="zh-CN" altLang="en-US" dirty="0" smtClean="0">
                <a:solidFill>
                  <a:schemeClr val="accent6">
                    <a:lumMod val="50000"/>
                  </a:schemeClr>
                </a:solidFill>
              </a:rPr>
              <a:t>自信息量的定义与性质</a:t>
            </a:r>
            <a:endParaRPr lang="en-US" altLang="zh-CN" dirty="0" smtClean="0">
              <a:solidFill>
                <a:schemeClr val="accent6">
                  <a:lumMod val="50000"/>
                </a:schemeClr>
              </a:solidFill>
            </a:endParaRPr>
          </a:p>
          <a:p>
            <a:pPr lvl="1"/>
            <a:r>
              <a:rPr lang="zh-CN" altLang="zh-CN" dirty="0" smtClean="0">
                <a:solidFill>
                  <a:schemeClr val="accent6">
                    <a:lumMod val="50000"/>
                  </a:schemeClr>
                </a:solidFill>
              </a:rPr>
              <a:t>联合自信息量</a:t>
            </a:r>
            <a:endParaRPr lang="en-US" altLang="zh-CN" dirty="0" smtClean="0">
              <a:solidFill>
                <a:schemeClr val="accent6">
                  <a:lumMod val="50000"/>
                </a:schemeClr>
              </a:solidFill>
            </a:endParaRPr>
          </a:p>
          <a:p>
            <a:pPr lvl="1"/>
            <a:r>
              <a:rPr lang="zh-CN" altLang="zh-CN" dirty="0" smtClean="0">
                <a:solidFill>
                  <a:schemeClr val="accent6">
                    <a:lumMod val="50000"/>
                  </a:schemeClr>
                </a:solidFill>
              </a:rPr>
              <a:t>条件自信息量</a:t>
            </a:r>
          </a:p>
          <a:p>
            <a:pPr lvl="1"/>
            <a:r>
              <a:rPr lang="zh-CN" altLang="zh-CN" dirty="0" smtClean="0">
                <a:solidFill>
                  <a:srgbClr val="FF0000"/>
                </a:solidFill>
              </a:rPr>
              <a:t>几种自信息量间的关系</a:t>
            </a:r>
            <a:endParaRPr lang="en-US" altLang="zh-CN" dirty="0" smtClean="0">
              <a:solidFill>
                <a:srgbClr val="FF0000"/>
              </a:solidFill>
            </a:endParaRPr>
          </a:p>
          <a:p>
            <a:r>
              <a:rPr lang="en-US" altLang="zh-CN" dirty="0" smtClean="0"/>
              <a:t>2.1.2 </a:t>
            </a:r>
            <a:r>
              <a:rPr lang="zh-CN" altLang="en-US" dirty="0" smtClean="0"/>
              <a:t>平均自信息量与信源熵</a:t>
            </a:r>
          </a:p>
          <a:p>
            <a:r>
              <a:rPr lang="en-US" altLang="zh-CN" dirty="0" smtClean="0"/>
              <a:t>2.1.3 </a:t>
            </a:r>
            <a:r>
              <a:rPr lang="zh-CN" altLang="en-US" dirty="0" smtClean="0"/>
              <a:t>互信息量与平均互信息量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45</a:t>
            </a:fld>
            <a:endParaRPr lang="en-US"/>
          </a:p>
        </p:txBody>
      </p:sp>
    </p:spTree>
    <p:extLst>
      <p:ext uri="{BB962C8B-B14F-4D97-AF65-F5344CB8AC3E}">
        <p14:creationId xmlns:p14="http://schemas.microsoft.com/office/powerpoint/2010/main" val="2617445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dirty="0" smtClean="0"/>
              <a:t>几种自信息量之间的关系</a:t>
            </a:r>
            <a:endParaRPr lang="zh-CN" altLang="en-US" dirty="0"/>
          </a:p>
        </p:txBody>
      </p:sp>
      <p:sp>
        <p:nvSpPr>
          <p:cNvPr id="77827" name="Rectangle 3"/>
          <p:cNvSpPr>
            <a:spLocks noGrp="1" noChangeArrowheads="1"/>
          </p:cNvSpPr>
          <p:nvPr>
            <p:ph type="body" idx="1"/>
          </p:nvPr>
        </p:nvSpPr>
        <p:spPr/>
        <p:txBody>
          <a:bodyPr/>
          <a:lstStyle/>
          <a:p>
            <a:r>
              <a:rPr lang="zh-CN" altLang="en-US" dirty="0" smtClean="0"/>
              <a:t>自信息量、联合自信息量、条件自信息量都满足非负性和单调递减性</a:t>
            </a:r>
          </a:p>
          <a:p>
            <a:r>
              <a:rPr lang="zh-CN" altLang="en-US" dirty="0" smtClean="0"/>
              <a:t>三者都是随机变量，其值随着变量              的变化而变化。</a:t>
            </a:r>
          </a:p>
          <a:p>
            <a:r>
              <a:rPr lang="zh-CN" altLang="en-US" dirty="0" smtClean="0"/>
              <a:t>三者之间有如下关系式：</a:t>
            </a:r>
            <a:endParaRPr lang="zh-CN" altLang="en-US" dirty="0"/>
          </a:p>
        </p:txBody>
      </p:sp>
      <p:sp>
        <p:nvSpPr>
          <p:cNvPr id="7" name="灯片编号占位符 5"/>
          <p:cNvSpPr>
            <a:spLocks noGrp="1"/>
          </p:cNvSpPr>
          <p:nvPr>
            <p:ph type="sldNum" sz="quarter" idx="12"/>
          </p:nvPr>
        </p:nvSpPr>
        <p:spPr/>
        <p:txBody>
          <a:bodyPr/>
          <a:lstStyle/>
          <a:p>
            <a:fld id="{32AEE1B8-CA19-4453-864F-B7EB094C4000}" type="slidenum">
              <a:rPr lang="en-US" altLang="zh-CN" smtClean="0"/>
              <a:pPr/>
              <a:t>46</a:t>
            </a:fld>
            <a:endParaRPr lang="en-US" altLang="zh-CN"/>
          </a:p>
        </p:txBody>
      </p:sp>
      <p:graphicFrame>
        <p:nvGraphicFramePr>
          <p:cNvPr id="2" name="对象 1"/>
          <p:cNvGraphicFramePr>
            <a:graphicFrameLocks noChangeAspect="1"/>
          </p:cNvGraphicFramePr>
          <p:nvPr>
            <p:extLst>
              <p:ext uri="{D42A27DB-BD31-4B8C-83A1-F6EECF244321}">
                <p14:modId xmlns:p14="http://schemas.microsoft.com/office/powerpoint/2010/main" val="144935278"/>
              </p:ext>
            </p:extLst>
          </p:nvPr>
        </p:nvGraphicFramePr>
        <p:xfrm>
          <a:off x="5580112" y="2050180"/>
          <a:ext cx="936104" cy="658740"/>
        </p:xfrm>
        <a:graphic>
          <a:graphicData uri="http://schemas.openxmlformats.org/presentationml/2006/ole">
            <mc:AlternateContent xmlns:mc="http://schemas.openxmlformats.org/markup-compatibility/2006">
              <mc:Choice xmlns:v="urn:schemas-microsoft-com:vml" Requires="v">
                <p:oleObj spid="_x0000_s39509" name="Equation" r:id="rId4" imgW="342720" imgH="241200" progId="Equation.DSMT4">
                  <p:embed/>
                </p:oleObj>
              </mc:Choice>
              <mc:Fallback>
                <p:oleObj name="Equation" r:id="rId4" imgW="342720" imgH="241200" progId="Equation.DSMT4">
                  <p:embed/>
                  <p:pic>
                    <p:nvPicPr>
                      <p:cNvPr id="0" name="Picture 51"/>
                      <p:cNvPicPr>
                        <a:picLocks noChangeAspect="1" noChangeArrowheads="1"/>
                      </p:cNvPicPr>
                      <p:nvPr/>
                    </p:nvPicPr>
                    <p:blipFill>
                      <a:blip r:embed="rId5"/>
                      <a:srcRect/>
                      <a:stretch>
                        <a:fillRect/>
                      </a:stretch>
                    </p:blipFill>
                    <p:spPr bwMode="auto">
                      <a:xfrm>
                        <a:off x="5580112" y="2050180"/>
                        <a:ext cx="936104" cy="6587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364390531"/>
              </p:ext>
            </p:extLst>
          </p:nvPr>
        </p:nvGraphicFramePr>
        <p:xfrm>
          <a:off x="755576" y="3284984"/>
          <a:ext cx="5296960" cy="1296144"/>
        </p:xfrm>
        <a:graphic>
          <a:graphicData uri="http://schemas.openxmlformats.org/presentationml/2006/ole">
            <mc:AlternateContent xmlns:mc="http://schemas.openxmlformats.org/markup-compatibility/2006">
              <mc:Choice xmlns:v="urn:schemas-microsoft-com:vml" Requires="v">
                <p:oleObj spid="_x0000_s39510" name="Equation" r:id="rId6" imgW="3060360" imgH="749160" progId="Equation.DSMT4">
                  <p:embed/>
                </p:oleObj>
              </mc:Choice>
              <mc:Fallback>
                <p:oleObj name="Equation" r:id="rId6" imgW="3060360" imgH="749160" progId="Equation.DSMT4">
                  <p:embed/>
                  <p:pic>
                    <p:nvPicPr>
                      <p:cNvPr id="0" name="Picture 52"/>
                      <p:cNvPicPr>
                        <a:picLocks noChangeAspect="1" noChangeArrowheads="1"/>
                      </p:cNvPicPr>
                      <p:nvPr/>
                    </p:nvPicPr>
                    <p:blipFill>
                      <a:blip r:embed="rId7"/>
                      <a:srcRect/>
                      <a:stretch>
                        <a:fillRect/>
                      </a:stretch>
                    </p:blipFill>
                    <p:spPr bwMode="auto">
                      <a:xfrm>
                        <a:off x="755576" y="3284984"/>
                        <a:ext cx="5296960" cy="1296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578000"/>
              </p:ext>
            </p:extLst>
          </p:nvPr>
        </p:nvGraphicFramePr>
        <p:xfrm>
          <a:off x="683568" y="4797152"/>
          <a:ext cx="5322062" cy="1296144"/>
        </p:xfrm>
        <a:graphic>
          <a:graphicData uri="http://schemas.openxmlformats.org/presentationml/2006/ole">
            <mc:AlternateContent xmlns:mc="http://schemas.openxmlformats.org/markup-compatibility/2006">
              <mc:Choice xmlns:v="urn:schemas-microsoft-com:vml" Requires="v">
                <p:oleObj spid="_x0000_s39511" name="Equation" r:id="rId8" imgW="3073320" imgH="749160" progId="Equation.DSMT4">
                  <p:embed/>
                </p:oleObj>
              </mc:Choice>
              <mc:Fallback>
                <p:oleObj name="Equation" r:id="rId8" imgW="3073320" imgH="749160" progId="Equation.DSMT4">
                  <p:embed/>
                  <p:pic>
                    <p:nvPicPr>
                      <p:cNvPr id="0" name="Picture 53"/>
                      <p:cNvPicPr>
                        <a:picLocks noChangeAspect="1" noChangeArrowheads="1"/>
                      </p:cNvPicPr>
                      <p:nvPr/>
                    </p:nvPicPr>
                    <p:blipFill>
                      <a:blip r:embed="rId9"/>
                      <a:srcRect/>
                      <a:stretch>
                        <a:fillRect/>
                      </a:stretch>
                    </p:blipFill>
                    <p:spPr bwMode="auto">
                      <a:xfrm>
                        <a:off x="683568" y="4797152"/>
                        <a:ext cx="5322062" cy="1296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图示 8"/>
          <p:cNvGraphicFramePr/>
          <p:nvPr>
            <p:extLst>
              <p:ext uri="{D42A27DB-BD31-4B8C-83A1-F6EECF244321}">
                <p14:modId xmlns:p14="http://schemas.microsoft.com/office/powerpoint/2010/main" val="593454971"/>
              </p:ext>
            </p:extLst>
          </p:nvPr>
        </p:nvGraphicFramePr>
        <p:xfrm>
          <a:off x="6156176" y="2636912"/>
          <a:ext cx="2808312" cy="388843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8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smtClean="0"/>
              <a:t>例：联合自信息量</a:t>
            </a:r>
            <a:endParaRPr lang="zh-CN" altLang="en-US" dirty="0"/>
          </a:p>
        </p:txBody>
      </p:sp>
      <p:sp>
        <p:nvSpPr>
          <p:cNvPr id="78851" name="Rectangle 3"/>
          <p:cNvSpPr>
            <a:spLocks noGrp="1" noChangeArrowheads="1"/>
          </p:cNvSpPr>
          <p:nvPr>
            <p:ph type="body" idx="1"/>
          </p:nvPr>
        </p:nvSpPr>
        <p:spPr>
          <a:xfrm>
            <a:off x="539552" y="1196752"/>
            <a:ext cx="8064896" cy="1296144"/>
          </a:xfrm>
        </p:spPr>
        <p:txBody>
          <a:bodyPr/>
          <a:lstStyle/>
          <a:p>
            <a:r>
              <a:rPr lang="zh-CN" altLang="en-US" dirty="0" smtClean="0"/>
              <a:t>设在一正方形棋盘上共有</a:t>
            </a:r>
            <a:r>
              <a:rPr lang="en-US" altLang="zh-CN" dirty="0" smtClean="0"/>
              <a:t>64</a:t>
            </a:r>
            <a:r>
              <a:rPr lang="zh-CN" altLang="en-US" dirty="0" smtClean="0"/>
              <a:t>个方格，如果甲将一粒棋子随意地放在棋盘中的某方格，让乙猜测棋子所在位置：</a:t>
            </a:r>
          </a:p>
          <a:p>
            <a:pPr lvl="1"/>
            <a:r>
              <a:rPr lang="zh-CN" altLang="en-US" dirty="0" smtClean="0">
                <a:solidFill>
                  <a:srgbClr val="0000FF"/>
                </a:solidFill>
              </a:rPr>
              <a:t>将方格按顺序编号，</a:t>
            </a:r>
            <a:r>
              <a:rPr lang="zh-CN" altLang="en-US" dirty="0">
                <a:solidFill>
                  <a:srgbClr val="0000FF"/>
                </a:solidFill>
              </a:rPr>
              <a:t>让</a:t>
            </a:r>
            <a:r>
              <a:rPr lang="zh-CN" altLang="en-US" dirty="0" smtClean="0">
                <a:solidFill>
                  <a:srgbClr val="0000FF"/>
                </a:solidFill>
              </a:rPr>
              <a:t>乙猜测棋子所在方格的顺序号；</a:t>
            </a:r>
          </a:p>
        </p:txBody>
      </p:sp>
      <p:sp>
        <p:nvSpPr>
          <p:cNvPr id="28" name="灯片编号占位符 5"/>
          <p:cNvSpPr>
            <a:spLocks noGrp="1"/>
          </p:cNvSpPr>
          <p:nvPr>
            <p:ph type="sldNum" sz="quarter" idx="12"/>
          </p:nvPr>
        </p:nvSpPr>
        <p:spPr/>
        <p:txBody>
          <a:bodyPr/>
          <a:lstStyle/>
          <a:p>
            <a:fld id="{94762AF4-88FC-4182-8644-30EEA3BA9593}" type="slidenum">
              <a:rPr lang="en-US" altLang="zh-CN" smtClean="0"/>
              <a:pPr/>
              <a:t>47</a:t>
            </a:fld>
            <a:endParaRPr lang="en-US" altLang="zh-CN"/>
          </a:p>
        </p:txBody>
      </p:sp>
      <p:sp>
        <p:nvSpPr>
          <p:cNvPr id="78852" name="Line 4"/>
          <p:cNvSpPr>
            <a:spLocks noChangeShapeType="1"/>
          </p:cNvSpPr>
          <p:nvPr/>
        </p:nvSpPr>
        <p:spPr bwMode="auto">
          <a:xfrm>
            <a:off x="8027988" y="3716338"/>
            <a:ext cx="0" cy="17287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组合 5"/>
          <p:cNvGrpSpPr/>
          <p:nvPr/>
        </p:nvGrpSpPr>
        <p:grpSpPr>
          <a:xfrm>
            <a:off x="6754242" y="2697647"/>
            <a:ext cx="2185988" cy="2198687"/>
            <a:chOff x="107950" y="3678238"/>
            <a:chExt cx="2185988" cy="2198687"/>
          </a:xfrm>
        </p:grpSpPr>
        <p:sp>
          <p:nvSpPr>
            <p:cNvPr id="78854" name="Rectangle 6"/>
            <p:cNvSpPr>
              <a:spLocks noChangeArrowheads="1"/>
            </p:cNvSpPr>
            <p:nvPr/>
          </p:nvSpPr>
          <p:spPr bwMode="auto">
            <a:xfrm>
              <a:off x="565150" y="3686175"/>
              <a:ext cx="1727200" cy="1727200"/>
            </a:xfrm>
            <a:prstGeom prst="rect">
              <a:avLst/>
            </a:prstGeom>
            <a:ln w="28575">
              <a:solidFill>
                <a:srgbClr val="FFFFFF"/>
              </a:solidFill>
              <a:headEnd/>
              <a:tailEnd/>
            </a:ln>
            <a:extLst/>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p>
          </p:txBody>
        </p:sp>
        <p:sp>
          <p:nvSpPr>
            <p:cNvPr id="78855" name="Line 7"/>
            <p:cNvSpPr>
              <a:spLocks noChangeShapeType="1"/>
            </p:cNvSpPr>
            <p:nvPr/>
          </p:nvSpPr>
          <p:spPr bwMode="auto">
            <a:xfrm flipH="1">
              <a:off x="1428750" y="369093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6" name="Line 8"/>
            <p:cNvSpPr>
              <a:spLocks noChangeShapeType="1"/>
            </p:cNvSpPr>
            <p:nvPr/>
          </p:nvSpPr>
          <p:spPr bwMode="auto">
            <a:xfrm flipH="1">
              <a:off x="1860550" y="3694113"/>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7" name="Line 9"/>
            <p:cNvSpPr>
              <a:spLocks noChangeShapeType="1"/>
            </p:cNvSpPr>
            <p:nvPr/>
          </p:nvSpPr>
          <p:spPr bwMode="auto">
            <a:xfrm flipH="1">
              <a:off x="996950" y="3686175"/>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8" name="Line 10"/>
            <p:cNvSpPr>
              <a:spLocks noChangeShapeType="1"/>
            </p:cNvSpPr>
            <p:nvPr/>
          </p:nvSpPr>
          <p:spPr bwMode="auto">
            <a:xfrm flipH="1">
              <a:off x="1660525"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59" name="Line 11"/>
            <p:cNvSpPr>
              <a:spLocks noChangeShapeType="1"/>
            </p:cNvSpPr>
            <p:nvPr/>
          </p:nvSpPr>
          <p:spPr bwMode="auto">
            <a:xfrm flipH="1">
              <a:off x="2076450" y="367823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0" name="Line 12"/>
            <p:cNvSpPr>
              <a:spLocks noChangeShapeType="1"/>
            </p:cNvSpPr>
            <p:nvPr/>
          </p:nvSpPr>
          <p:spPr bwMode="auto">
            <a:xfrm flipH="1">
              <a:off x="1212850"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1" name="Line 13"/>
            <p:cNvSpPr>
              <a:spLocks noChangeShapeType="1"/>
            </p:cNvSpPr>
            <p:nvPr/>
          </p:nvSpPr>
          <p:spPr bwMode="auto">
            <a:xfrm flipH="1">
              <a:off x="765175"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2" name="Line 14"/>
            <p:cNvSpPr>
              <a:spLocks noChangeShapeType="1"/>
            </p:cNvSpPr>
            <p:nvPr/>
          </p:nvSpPr>
          <p:spPr bwMode="auto">
            <a:xfrm flipH="1">
              <a:off x="549275" y="45497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3" name="Line 15"/>
            <p:cNvSpPr>
              <a:spLocks noChangeShapeType="1"/>
            </p:cNvSpPr>
            <p:nvPr/>
          </p:nvSpPr>
          <p:spPr bwMode="auto">
            <a:xfrm flipH="1">
              <a:off x="557213" y="4981575"/>
              <a:ext cx="1728787"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4" name="Line 16"/>
            <p:cNvSpPr>
              <a:spLocks noChangeShapeType="1"/>
            </p:cNvSpPr>
            <p:nvPr/>
          </p:nvSpPr>
          <p:spPr bwMode="auto">
            <a:xfrm flipH="1">
              <a:off x="549275" y="41179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5" name="Line 17"/>
            <p:cNvSpPr>
              <a:spLocks noChangeShapeType="1"/>
            </p:cNvSpPr>
            <p:nvPr/>
          </p:nvSpPr>
          <p:spPr bwMode="auto">
            <a:xfrm flipH="1">
              <a:off x="565150" y="51974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6" name="Line 18"/>
            <p:cNvSpPr>
              <a:spLocks noChangeShapeType="1"/>
            </p:cNvSpPr>
            <p:nvPr/>
          </p:nvSpPr>
          <p:spPr bwMode="auto">
            <a:xfrm flipH="1">
              <a:off x="557213" y="4765675"/>
              <a:ext cx="1728787"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7" name="Line 19"/>
            <p:cNvSpPr>
              <a:spLocks noChangeShapeType="1"/>
            </p:cNvSpPr>
            <p:nvPr/>
          </p:nvSpPr>
          <p:spPr bwMode="auto">
            <a:xfrm flipH="1">
              <a:off x="549275" y="4349750"/>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8" name="Line 20"/>
            <p:cNvSpPr>
              <a:spLocks noChangeShapeType="1"/>
            </p:cNvSpPr>
            <p:nvPr/>
          </p:nvSpPr>
          <p:spPr bwMode="auto">
            <a:xfrm flipH="1">
              <a:off x="549275" y="39020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69" name="Oval 21"/>
            <p:cNvSpPr>
              <a:spLocks noChangeArrowheads="1"/>
            </p:cNvSpPr>
            <p:nvPr/>
          </p:nvSpPr>
          <p:spPr bwMode="auto">
            <a:xfrm>
              <a:off x="1042988" y="4818063"/>
              <a:ext cx="107950" cy="107950"/>
            </a:xfrm>
            <a:prstGeom prst="ellipse">
              <a:avLst/>
            </a:prstGeom>
            <a:ln/>
            <a:extLst/>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a:p>
          </p:txBody>
        </p:sp>
        <p:sp>
          <p:nvSpPr>
            <p:cNvPr id="78870" name="Line 22"/>
            <p:cNvSpPr>
              <a:spLocks noChangeShapeType="1"/>
            </p:cNvSpPr>
            <p:nvPr/>
          </p:nvSpPr>
          <p:spPr bwMode="auto">
            <a:xfrm>
              <a:off x="1285875" y="5557838"/>
              <a:ext cx="827088"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1" name="Line 23"/>
            <p:cNvSpPr>
              <a:spLocks noChangeShapeType="1"/>
            </p:cNvSpPr>
            <p:nvPr/>
          </p:nvSpPr>
          <p:spPr bwMode="auto">
            <a:xfrm rot="16200000">
              <a:off x="-8731" y="4587082"/>
              <a:ext cx="827087"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872" name="Text Box 24"/>
            <p:cNvSpPr txBox="1">
              <a:spLocks noChangeArrowheads="1"/>
            </p:cNvSpPr>
            <p:nvPr/>
          </p:nvSpPr>
          <p:spPr bwMode="auto">
            <a:xfrm>
              <a:off x="1409700" y="5449888"/>
              <a:ext cx="3492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200">
                  <a:latin typeface="Verdana" pitchFamily="34" charset="0"/>
                  <a:ea typeface="宋体" pitchFamily="2" charset="-122"/>
                </a:rPr>
                <a:t>x</a:t>
              </a:r>
            </a:p>
          </p:txBody>
        </p:sp>
        <p:sp>
          <p:nvSpPr>
            <p:cNvPr id="78873" name="Text Box 25"/>
            <p:cNvSpPr txBox="1">
              <a:spLocks noChangeArrowheads="1"/>
            </p:cNvSpPr>
            <p:nvPr/>
          </p:nvSpPr>
          <p:spPr bwMode="auto">
            <a:xfrm>
              <a:off x="107950" y="4333875"/>
              <a:ext cx="349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200">
                  <a:latin typeface="Verdana" pitchFamily="34" charset="0"/>
                  <a:ea typeface="宋体" pitchFamily="2" charset="-122"/>
                </a:rPr>
                <a:t>y</a:t>
              </a:r>
            </a:p>
          </p:txBody>
        </p:sp>
      </p:grpSp>
      <p:sp>
        <p:nvSpPr>
          <p:cNvPr id="37" name="Rectangle 3"/>
          <p:cNvSpPr txBox="1">
            <a:spLocks noChangeArrowheads="1"/>
          </p:cNvSpPr>
          <p:nvPr/>
        </p:nvSpPr>
        <p:spPr>
          <a:xfrm>
            <a:off x="525020" y="2420887"/>
            <a:ext cx="6229222" cy="302423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4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4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zh-CN" altLang="en-US" dirty="0" smtClean="0"/>
              <a:t>解：</a:t>
            </a:r>
            <a:endParaRPr lang="en-US" altLang="zh-CN" dirty="0" smtClean="0"/>
          </a:p>
          <a:p>
            <a:pPr lvl="1"/>
            <a:r>
              <a:rPr lang="zh-CN" altLang="en-US" dirty="0"/>
              <a:t>如</a:t>
            </a:r>
            <a:r>
              <a:rPr lang="zh-CN" altLang="en-US" dirty="0" smtClean="0"/>
              <a:t>图所示棋子所在位置可用联合集</a:t>
            </a:r>
            <a:r>
              <a:rPr lang="en-US" altLang="zh-CN" i="1" dirty="0" smtClean="0"/>
              <a:t>XY</a:t>
            </a:r>
            <a:r>
              <a:rPr lang="zh-CN" altLang="en-US" dirty="0"/>
              <a:t>上</a:t>
            </a:r>
            <a:r>
              <a:rPr lang="zh-CN" altLang="en-US" dirty="0" smtClean="0"/>
              <a:t>的元素           描述，其中</a:t>
            </a:r>
            <a:endParaRPr lang="en-US" altLang="zh-CN" dirty="0" smtClean="0"/>
          </a:p>
          <a:p>
            <a:pPr lvl="1"/>
            <a:r>
              <a:rPr lang="zh-CN" altLang="en-US" dirty="0" smtClean="0"/>
              <a:t>将方格顺序编号：</a:t>
            </a:r>
            <a:endParaRPr lang="en-US" altLang="zh-CN" dirty="0" smtClean="0"/>
          </a:p>
          <a:p>
            <a:pPr lvl="1"/>
            <a:r>
              <a:rPr lang="zh-CN" altLang="en-US" dirty="0" smtClean="0"/>
              <a:t>由于甲是将一粒棋子随意地放在棋盘中某一个方格内，因此棋子在棋盘中所处的位置为</a:t>
            </a:r>
            <a:r>
              <a:rPr lang="zh-CN" altLang="en-US" dirty="0" smtClean="0">
                <a:solidFill>
                  <a:srgbClr val="0000FF"/>
                </a:solidFill>
              </a:rPr>
              <a:t>二维等概率分布</a:t>
            </a:r>
            <a:r>
              <a:rPr lang="zh-CN" altLang="en-US" dirty="0" smtClean="0"/>
              <a:t>。</a:t>
            </a:r>
            <a:endParaRPr lang="en-US" altLang="zh-CN" dirty="0" smtClean="0"/>
          </a:p>
          <a:p>
            <a:pPr lvl="1"/>
            <a:r>
              <a:rPr lang="zh-CN" altLang="en-US" dirty="0" smtClean="0"/>
              <a:t>二维等概率分布函数为：                       ，因此：</a:t>
            </a:r>
            <a:endParaRPr lang="en-US" altLang="zh-CN" dirty="0" smtClean="0"/>
          </a:p>
          <a:p>
            <a:pPr lvl="1"/>
            <a:r>
              <a:rPr lang="zh-CN" altLang="en-US" dirty="0" smtClean="0"/>
              <a:t>在二维联合集</a:t>
            </a:r>
            <a:r>
              <a:rPr lang="en-US" altLang="zh-CN" i="1" dirty="0" smtClean="0"/>
              <a:t>XY</a:t>
            </a:r>
            <a:r>
              <a:rPr lang="zh-CN" altLang="en-US" dirty="0" smtClean="0"/>
              <a:t>上的元素           的自信息量为：</a:t>
            </a:r>
          </a:p>
          <a:p>
            <a:pPr lvl="1"/>
            <a:endParaRPr lang="en-US" altLang="zh-CN" dirty="0" smtClean="0"/>
          </a:p>
        </p:txBody>
      </p:sp>
      <p:graphicFrame>
        <p:nvGraphicFramePr>
          <p:cNvPr id="11" name="对象 10"/>
          <p:cNvGraphicFramePr>
            <a:graphicFrameLocks noChangeAspect="1"/>
          </p:cNvGraphicFramePr>
          <p:nvPr>
            <p:extLst>
              <p:ext uri="{D42A27DB-BD31-4B8C-83A1-F6EECF244321}">
                <p14:modId xmlns:p14="http://schemas.microsoft.com/office/powerpoint/2010/main" val="2773872949"/>
              </p:ext>
            </p:extLst>
          </p:nvPr>
        </p:nvGraphicFramePr>
        <p:xfrm>
          <a:off x="5868144" y="2831847"/>
          <a:ext cx="779264" cy="462688"/>
        </p:xfrm>
        <a:graphic>
          <a:graphicData uri="http://schemas.openxmlformats.org/presentationml/2006/ole">
            <mc:AlternateContent xmlns:mc="http://schemas.openxmlformats.org/markup-compatibility/2006">
              <mc:Choice xmlns:v="urn:schemas-microsoft-com:vml" Requires="v">
                <p:oleObj spid="_x0000_s250009" name="Equation" r:id="rId4" imgW="406080" imgH="241200" progId="Equation.DSMT4">
                  <p:embed/>
                </p:oleObj>
              </mc:Choice>
              <mc:Fallback>
                <p:oleObj name="Equation" r:id="rId4" imgW="406080" imgH="241200" progId="Equation.DSMT4">
                  <p:embed/>
                  <p:pic>
                    <p:nvPicPr>
                      <p:cNvPr id="0" name="Picture 91"/>
                      <p:cNvPicPr>
                        <a:picLocks noChangeAspect="1" noChangeArrowheads="1"/>
                      </p:cNvPicPr>
                      <p:nvPr/>
                    </p:nvPicPr>
                    <p:blipFill>
                      <a:blip r:embed="rId5"/>
                      <a:srcRect/>
                      <a:stretch>
                        <a:fillRect/>
                      </a:stretch>
                    </p:blipFill>
                    <p:spPr bwMode="auto">
                      <a:xfrm>
                        <a:off x="5868144" y="2831847"/>
                        <a:ext cx="779264" cy="46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14128030"/>
              </p:ext>
            </p:extLst>
          </p:nvPr>
        </p:nvGraphicFramePr>
        <p:xfrm>
          <a:off x="2349500" y="3124626"/>
          <a:ext cx="3178175" cy="407988"/>
        </p:xfrm>
        <a:graphic>
          <a:graphicData uri="http://schemas.openxmlformats.org/presentationml/2006/ole">
            <mc:AlternateContent xmlns:mc="http://schemas.openxmlformats.org/markup-compatibility/2006">
              <mc:Choice xmlns:v="urn:schemas-microsoft-com:vml" Requires="v">
                <p:oleObj spid="_x0000_s250010" name="Equation" r:id="rId6" imgW="1879560" imgH="241200" progId="Equation.DSMT4">
                  <p:embed/>
                </p:oleObj>
              </mc:Choice>
              <mc:Fallback>
                <p:oleObj name="Equation" r:id="rId6" imgW="1879560" imgH="241200" progId="Equation.DSMT4">
                  <p:embed/>
                  <p:pic>
                    <p:nvPicPr>
                      <p:cNvPr id="0" name="Picture 92"/>
                      <p:cNvPicPr>
                        <a:picLocks noChangeAspect="1" noChangeArrowheads="1"/>
                      </p:cNvPicPr>
                      <p:nvPr/>
                    </p:nvPicPr>
                    <p:blipFill>
                      <a:blip r:embed="rId7"/>
                      <a:srcRect/>
                      <a:stretch>
                        <a:fillRect/>
                      </a:stretch>
                    </p:blipFill>
                    <p:spPr bwMode="auto">
                      <a:xfrm>
                        <a:off x="2349500" y="3124626"/>
                        <a:ext cx="317817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33105433"/>
              </p:ext>
            </p:extLst>
          </p:nvPr>
        </p:nvGraphicFramePr>
        <p:xfrm>
          <a:off x="2987824" y="3535986"/>
          <a:ext cx="3156446" cy="359595"/>
        </p:xfrm>
        <a:graphic>
          <a:graphicData uri="http://schemas.openxmlformats.org/presentationml/2006/ole">
            <mc:AlternateContent xmlns:mc="http://schemas.openxmlformats.org/markup-compatibility/2006">
              <mc:Choice xmlns:v="urn:schemas-microsoft-com:vml" Requires="v">
                <p:oleObj spid="_x0000_s250011" name="Equation" r:id="rId8" imgW="2006280" imgH="228600" progId="Equation.DSMT4">
                  <p:embed/>
                </p:oleObj>
              </mc:Choice>
              <mc:Fallback>
                <p:oleObj name="Equation" r:id="rId8" imgW="2006280" imgH="228600" progId="Equation.DSMT4">
                  <p:embed/>
                  <p:pic>
                    <p:nvPicPr>
                      <p:cNvPr id="0" name="Picture 93"/>
                      <p:cNvPicPr>
                        <a:picLocks noChangeAspect="1" noChangeArrowheads="1"/>
                      </p:cNvPicPr>
                      <p:nvPr/>
                    </p:nvPicPr>
                    <p:blipFill>
                      <a:blip r:embed="rId9"/>
                      <a:srcRect/>
                      <a:stretch>
                        <a:fillRect/>
                      </a:stretch>
                    </p:blipFill>
                    <p:spPr bwMode="auto">
                      <a:xfrm>
                        <a:off x="2987824" y="3535986"/>
                        <a:ext cx="3156446" cy="3595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687175998"/>
              </p:ext>
            </p:extLst>
          </p:nvPr>
        </p:nvGraphicFramePr>
        <p:xfrm>
          <a:off x="3601363" y="4626098"/>
          <a:ext cx="1610479" cy="407988"/>
        </p:xfrm>
        <a:graphic>
          <a:graphicData uri="http://schemas.openxmlformats.org/presentationml/2006/ole">
            <mc:AlternateContent xmlns:mc="http://schemas.openxmlformats.org/markup-compatibility/2006">
              <mc:Choice xmlns:v="urn:schemas-microsoft-com:vml" Requires="v">
                <p:oleObj spid="_x0000_s250012" name="Equation" r:id="rId10" imgW="952200" imgH="241200" progId="Equation.DSMT4">
                  <p:embed/>
                </p:oleObj>
              </mc:Choice>
              <mc:Fallback>
                <p:oleObj name="Equation" r:id="rId10" imgW="952200" imgH="241200" progId="Equation.DSMT4">
                  <p:embed/>
                  <p:pic>
                    <p:nvPicPr>
                      <p:cNvPr id="0" name="Picture 94"/>
                      <p:cNvPicPr>
                        <a:picLocks noChangeAspect="1" noChangeArrowheads="1"/>
                      </p:cNvPicPr>
                      <p:nvPr/>
                    </p:nvPicPr>
                    <p:blipFill>
                      <a:blip r:embed="rId11"/>
                      <a:srcRect/>
                      <a:stretch>
                        <a:fillRect/>
                      </a:stretch>
                    </p:blipFill>
                    <p:spPr bwMode="auto">
                      <a:xfrm>
                        <a:off x="3601363" y="4626098"/>
                        <a:ext cx="1610479"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0075857"/>
              </p:ext>
            </p:extLst>
          </p:nvPr>
        </p:nvGraphicFramePr>
        <p:xfrm>
          <a:off x="3779912" y="4972038"/>
          <a:ext cx="779463" cy="461963"/>
        </p:xfrm>
        <a:graphic>
          <a:graphicData uri="http://schemas.openxmlformats.org/presentationml/2006/ole">
            <mc:AlternateContent xmlns:mc="http://schemas.openxmlformats.org/markup-compatibility/2006">
              <mc:Choice xmlns:v="urn:schemas-microsoft-com:vml" Requires="v">
                <p:oleObj spid="_x0000_s250013" name="Equation" r:id="rId12" imgW="406080" imgH="241200" progId="Equation.DSMT4">
                  <p:embed/>
                </p:oleObj>
              </mc:Choice>
              <mc:Fallback>
                <p:oleObj name="Equation" r:id="rId12" imgW="406080" imgH="241200" progId="Equation.DSMT4">
                  <p:embed/>
                  <p:pic>
                    <p:nvPicPr>
                      <p:cNvPr id="0" name="Picture 95"/>
                      <p:cNvPicPr>
                        <a:picLocks noChangeAspect="1" noChangeArrowheads="1"/>
                      </p:cNvPicPr>
                      <p:nvPr/>
                    </p:nvPicPr>
                    <p:blipFill>
                      <a:blip r:embed="rId13"/>
                      <a:srcRect/>
                      <a:stretch>
                        <a:fillRect/>
                      </a:stretch>
                    </p:blipFill>
                    <p:spPr bwMode="auto">
                      <a:xfrm>
                        <a:off x="3779912" y="4972038"/>
                        <a:ext cx="77946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387125875"/>
              </p:ext>
            </p:extLst>
          </p:nvPr>
        </p:nvGraphicFramePr>
        <p:xfrm>
          <a:off x="1547664" y="5373216"/>
          <a:ext cx="6413358" cy="792088"/>
        </p:xfrm>
        <a:graphic>
          <a:graphicData uri="http://schemas.openxmlformats.org/presentationml/2006/ole">
            <mc:AlternateContent xmlns:mc="http://schemas.openxmlformats.org/markup-compatibility/2006">
              <mc:Choice xmlns:v="urn:schemas-microsoft-com:vml" Requires="v">
                <p:oleObj spid="_x0000_s250014" name="Equation" r:id="rId14" imgW="3187440" imgH="393480" progId="Equation.DSMT4">
                  <p:embed/>
                </p:oleObj>
              </mc:Choice>
              <mc:Fallback>
                <p:oleObj name="Equation" r:id="rId14" imgW="3187440" imgH="393480" progId="Equation.DSMT4">
                  <p:embed/>
                  <p:pic>
                    <p:nvPicPr>
                      <p:cNvPr id="0" name="Picture 96"/>
                      <p:cNvPicPr>
                        <a:picLocks noChangeAspect="1" noChangeArrowheads="1"/>
                      </p:cNvPicPr>
                      <p:nvPr/>
                    </p:nvPicPr>
                    <p:blipFill>
                      <a:blip r:embed="rId15"/>
                      <a:srcRect/>
                      <a:stretch>
                        <a:fillRect/>
                      </a:stretch>
                    </p:blipFill>
                    <p:spPr bwMode="auto">
                      <a:xfrm>
                        <a:off x="1547664" y="5373216"/>
                        <a:ext cx="6413358" cy="79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080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7">
                                            <p:txEl>
                                              <p:pRg st="1" end="1"/>
                                            </p:txEl>
                                          </p:spTgt>
                                        </p:tgtEl>
                                        <p:attrNameLst>
                                          <p:attrName>style.visibility</p:attrName>
                                        </p:attrNameLst>
                                      </p:cBhvr>
                                      <p:to>
                                        <p:strVal val="visible"/>
                                      </p:to>
                                    </p:set>
                                    <p:animEffect transition="in" filter="fade">
                                      <p:cBhvr>
                                        <p:cTn id="10" dur="500"/>
                                        <p:tgtEl>
                                          <p:spTgt spid="3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xEl>
                                              <p:pRg st="2" end="2"/>
                                            </p:txEl>
                                          </p:spTgt>
                                        </p:tgtEl>
                                        <p:attrNameLst>
                                          <p:attrName>style.visibility</p:attrName>
                                        </p:attrNameLst>
                                      </p:cBhvr>
                                      <p:to>
                                        <p:strVal val="visible"/>
                                      </p:to>
                                    </p:set>
                                    <p:animEffect transition="in" filter="fade">
                                      <p:cBhvr>
                                        <p:cTn id="13" dur="500"/>
                                        <p:tgtEl>
                                          <p:spTgt spid="37">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xEl>
                                              <p:pRg st="3" end="3"/>
                                            </p:txEl>
                                          </p:spTgt>
                                        </p:tgtEl>
                                        <p:attrNameLst>
                                          <p:attrName>style.visibility</p:attrName>
                                        </p:attrNameLst>
                                      </p:cBhvr>
                                      <p:to>
                                        <p:strVal val="visible"/>
                                      </p:to>
                                    </p:set>
                                    <p:animEffect transition="in" filter="fade">
                                      <p:cBhvr>
                                        <p:cTn id="26" dur="500"/>
                                        <p:tgtEl>
                                          <p:spTgt spid="3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7">
                                            <p:txEl>
                                              <p:pRg st="4" end="4"/>
                                            </p:txEl>
                                          </p:spTgt>
                                        </p:tgtEl>
                                        <p:attrNameLst>
                                          <p:attrName>style.visibility</p:attrName>
                                        </p:attrNameLst>
                                      </p:cBhvr>
                                      <p:to>
                                        <p:strVal val="visible"/>
                                      </p:to>
                                    </p:set>
                                    <p:animEffect transition="in" filter="fade">
                                      <p:cBhvr>
                                        <p:cTn id="31" dur="500"/>
                                        <p:tgtEl>
                                          <p:spTgt spid="37">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xEl>
                                              <p:pRg st="5" end="5"/>
                                            </p:txEl>
                                          </p:spTgt>
                                        </p:tgtEl>
                                        <p:attrNameLst>
                                          <p:attrName>style.visibility</p:attrName>
                                        </p:attrNameLst>
                                      </p:cBhvr>
                                      <p:to>
                                        <p:strVal val="visible"/>
                                      </p:to>
                                    </p:set>
                                    <p:animEffect transition="in" filter="fade">
                                      <p:cBhvr>
                                        <p:cTn id="34" dur="500"/>
                                        <p:tgtEl>
                                          <p:spTgt spid="37">
                                            <p:txEl>
                                              <p:pRg st="5" end="5"/>
                                            </p:txEl>
                                          </p:spTgt>
                                        </p:tgtEl>
                                      </p:cBhvr>
                                    </p:animEffec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dirty="0" smtClean="0"/>
              <a:t>例：条件自信息量</a:t>
            </a:r>
            <a:endParaRPr lang="zh-CN" altLang="en-US" dirty="0"/>
          </a:p>
        </p:txBody>
      </p:sp>
      <p:sp>
        <p:nvSpPr>
          <p:cNvPr id="79875" name="Rectangle 3"/>
          <p:cNvSpPr>
            <a:spLocks noGrp="1" noChangeArrowheads="1"/>
          </p:cNvSpPr>
          <p:nvPr>
            <p:ph type="body" idx="1"/>
          </p:nvPr>
        </p:nvSpPr>
        <p:spPr>
          <a:xfrm>
            <a:off x="539552" y="1196752"/>
            <a:ext cx="8064896" cy="1368152"/>
          </a:xfrm>
        </p:spPr>
        <p:txBody>
          <a:bodyPr>
            <a:normAutofit fontScale="92500" lnSpcReduction="10000"/>
          </a:bodyPr>
          <a:lstStyle/>
          <a:p>
            <a:r>
              <a:rPr lang="zh-CN" altLang="en-US" dirty="0" smtClean="0"/>
              <a:t>设在一正方形棋盘上共有</a:t>
            </a:r>
            <a:r>
              <a:rPr lang="en-US" altLang="zh-CN" dirty="0" smtClean="0"/>
              <a:t>64</a:t>
            </a:r>
            <a:r>
              <a:rPr lang="zh-CN" altLang="en-US" dirty="0" smtClean="0"/>
              <a:t>个方格，如果甲将一粒棋子随意地放在棋盘中的某方格，让乙猜测棋子所在位置：</a:t>
            </a:r>
          </a:p>
          <a:p>
            <a:pPr lvl="1"/>
            <a:r>
              <a:rPr lang="zh-CN" altLang="en-US" dirty="0" smtClean="0">
                <a:solidFill>
                  <a:srgbClr val="0000FF"/>
                </a:solidFill>
              </a:rPr>
              <a:t>将方格按行和列编号，甲将棋子所在方格的行（或列）编号告诉乙之后，再令乙猜测棋子所在列（或行）的位置</a:t>
            </a:r>
            <a:r>
              <a:rPr lang="zh-CN" altLang="en-US" dirty="0" smtClean="0"/>
              <a:t>。</a:t>
            </a:r>
          </a:p>
        </p:txBody>
      </p:sp>
      <p:sp>
        <p:nvSpPr>
          <p:cNvPr id="30" name="灯片编号占位符 5"/>
          <p:cNvSpPr>
            <a:spLocks noGrp="1"/>
          </p:cNvSpPr>
          <p:nvPr>
            <p:ph type="sldNum" sz="quarter" idx="12"/>
          </p:nvPr>
        </p:nvSpPr>
        <p:spPr/>
        <p:txBody>
          <a:bodyPr/>
          <a:lstStyle/>
          <a:p>
            <a:fld id="{3BA63CCF-35FF-4DC5-BA14-B967538555C8}" type="slidenum">
              <a:rPr lang="en-US" altLang="zh-CN" smtClean="0"/>
              <a:pPr/>
              <a:t>48</a:t>
            </a:fld>
            <a:endParaRPr lang="en-US" altLang="zh-CN"/>
          </a:p>
        </p:txBody>
      </p:sp>
      <p:sp>
        <p:nvSpPr>
          <p:cNvPr id="79876" name="Line 4"/>
          <p:cNvSpPr>
            <a:spLocks noChangeShapeType="1"/>
          </p:cNvSpPr>
          <p:nvPr/>
        </p:nvSpPr>
        <p:spPr bwMode="auto">
          <a:xfrm>
            <a:off x="6155780" y="3288508"/>
            <a:ext cx="0" cy="17287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 name="组合 33"/>
          <p:cNvGrpSpPr/>
          <p:nvPr/>
        </p:nvGrpSpPr>
        <p:grpSpPr>
          <a:xfrm>
            <a:off x="6562476" y="3102521"/>
            <a:ext cx="2185988" cy="2198687"/>
            <a:chOff x="107950" y="3678238"/>
            <a:chExt cx="2185988" cy="2198687"/>
          </a:xfrm>
        </p:grpSpPr>
        <p:sp>
          <p:nvSpPr>
            <p:cNvPr id="35" name="Rectangle 6"/>
            <p:cNvSpPr>
              <a:spLocks noChangeArrowheads="1"/>
            </p:cNvSpPr>
            <p:nvPr/>
          </p:nvSpPr>
          <p:spPr bwMode="auto">
            <a:xfrm>
              <a:off x="565150" y="3686175"/>
              <a:ext cx="1727200" cy="1727200"/>
            </a:xfrm>
            <a:prstGeom prst="rect">
              <a:avLst/>
            </a:prstGeom>
            <a:ln w="28575">
              <a:solidFill>
                <a:srgbClr val="FFFFFF"/>
              </a:solidFill>
              <a:headEnd/>
              <a:tailEnd/>
            </a:ln>
            <a:extLst/>
          </p:spPr>
          <p:style>
            <a:lnRef idx="0">
              <a:schemeClr val="accent1"/>
            </a:lnRef>
            <a:fillRef idx="3">
              <a:schemeClr val="accent1"/>
            </a:fillRef>
            <a:effectRef idx="3">
              <a:schemeClr val="accent1"/>
            </a:effectRef>
            <a:fontRef idx="minor">
              <a:schemeClr val="lt1"/>
            </a:fontRef>
          </p:style>
          <p:txBody>
            <a:bodyPr wrap="none" anchor="ctr"/>
            <a:lstStyle/>
            <a:p>
              <a:endParaRPr lang="zh-CN" altLang="en-US"/>
            </a:p>
          </p:txBody>
        </p:sp>
        <p:sp>
          <p:nvSpPr>
            <p:cNvPr id="36" name="Line 7"/>
            <p:cNvSpPr>
              <a:spLocks noChangeShapeType="1"/>
            </p:cNvSpPr>
            <p:nvPr/>
          </p:nvSpPr>
          <p:spPr bwMode="auto">
            <a:xfrm flipH="1">
              <a:off x="1428750" y="369093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8"/>
            <p:cNvSpPr>
              <a:spLocks noChangeShapeType="1"/>
            </p:cNvSpPr>
            <p:nvPr/>
          </p:nvSpPr>
          <p:spPr bwMode="auto">
            <a:xfrm flipH="1">
              <a:off x="1860550" y="3694113"/>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9"/>
            <p:cNvSpPr>
              <a:spLocks noChangeShapeType="1"/>
            </p:cNvSpPr>
            <p:nvPr/>
          </p:nvSpPr>
          <p:spPr bwMode="auto">
            <a:xfrm flipH="1">
              <a:off x="996950" y="3686175"/>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10"/>
            <p:cNvSpPr>
              <a:spLocks noChangeShapeType="1"/>
            </p:cNvSpPr>
            <p:nvPr/>
          </p:nvSpPr>
          <p:spPr bwMode="auto">
            <a:xfrm flipH="1">
              <a:off x="1660525"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1"/>
            <p:cNvSpPr>
              <a:spLocks noChangeShapeType="1"/>
            </p:cNvSpPr>
            <p:nvPr/>
          </p:nvSpPr>
          <p:spPr bwMode="auto">
            <a:xfrm flipH="1">
              <a:off x="2076450" y="367823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2"/>
            <p:cNvSpPr>
              <a:spLocks noChangeShapeType="1"/>
            </p:cNvSpPr>
            <p:nvPr/>
          </p:nvSpPr>
          <p:spPr bwMode="auto">
            <a:xfrm flipH="1">
              <a:off x="1212850"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3"/>
            <p:cNvSpPr>
              <a:spLocks noChangeShapeType="1"/>
            </p:cNvSpPr>
            <p:nvPr/>
          </p:nvSpPr>
          <p:spPr bwMode="auto">
            <a:xfrm flipH="1">
              <a:off x="765175" y="3684588"/>
              <a:ext cx="0" cy="172720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4"/>
            <p:cNvSpPr>
              <a:spLocks noChangeShapeType="1"/>
            </p:cNvSpPr>
            <p:nvPr/>
          </p:nvSpPr>
          <p:spPr bwMode="auto">
            <a:xfrm flipH="1">
              <a:off x="549275" y="45497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5"/>
            <p:cNvSpPr>
              <a:spLocks noChangeShapeType="1"/>
            </p:cNvSpPr>
            <p:nvPr/>
          </p:nvSpPr>
          <p:spPr bwMode="auto">
            <a:xfrm flipH="1">
              <a:off x="557213" y="4981575"/>
              <a:ext cx="1728787"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6"/>
            <p:cNvSpPr>
              <a:spLocks noChangeShapeType="1"/>
            </p:cNvSpPr>
            <p:nvPr/>
          </p:nvSpPr>
          <p:spPr bwMode="auto">
            <a:xfrm flipH="1">
              <a:off x="549275" y="41179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7"/>
            <p:cNvSpPr>
              <a:spLocks noChangeShapeType="1"/>
            </p:cNvSpPr>
            <p:nvPr/>
          </p:nvSpPr>
          <p:spPr bwMode="auto">
            <a:xfrm flipH="1">
              <a:off x="565150" y="51974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8"/>
            <p:cNvSpPr>
              <a:spLocks noChangeShapeType="1"/>
            </p:cNvSpPr>
            <p:nvPr/>
          </p:nvSpPr>
          <p:spPr bwMode="auto">
            <a:xfrm flipH="1">
              <a:off x="557213" y="4765675"/>
              <a:ext cx="1728787"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19"/>
            <p:cNvSpPr>
              <a:spLocks noChangeShapeType="1"/>
            </p:cNvSpPr>
            <p:nvPr/>
          </p:nvSpPr>
          <p:spPr bwMode="auto">
            <a:xfrm flipH="1">
              <a:off x="549275" y="4349750"/>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20"/>
            <p:cNvSpPr>
              <a:spLocks noChangeShapeType="1"/>
            </p:cNvSpPr>
            <p:nvPr/>
          </p:nvSpPr>
          <p:spPr bwMode="auto">
            <a:xfrm flipH="1">
              <a:off x="549275" y="3902075"/>
              <a:ext cx="1728788" cy="0"/>
            </a:xfrm>
            <a:prstGeom prst="line">
              <a:avLst/>
            </a:prstGeom>
            <a:noFill/>
            <a:ln w="2857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21"/>
            <p:cNvSpPr>
              <a:spLocks noChangeArrowheads="1"/>
            </p:cNvSpPr>
            <p:nvPr/>
          </p:nvSpPr>
          <p:spPr bwMode="auto">
            <a:xfrm>
              <a:off x="1042988" y="4818063"/>
              <a:ext cx="107950" cy="107950"/>
            </a:xfrm>
            <a:prstGeom prst="ellipse">
              <a:avLst/>
            </a:prstGeom>
            <a:ln/>
            <a:extLst/>
          </p:spPr>
          <p:style>
            <a:lnRef idx="1">
              <a:schemeClr val="accent6"/>
            </a:lnRef>
            <a:fillRef idx="3">
              <a:schemeClr val="accent6"/>
            </a:fillRef>
            <a:effectRef idx="2">
              <a:schemeClr val="accent6"/>
            </a:effectRef>
            <a:fontRef idx="minor">
              <a:schemeClr val="lt1"/>
            </a:fontRef>
          </p:style>
          <p:txBody>
            <a:bodyPr wrap="none" anchor="ctr"/>
            <a:lstStyle/>
            <a:p>
              <a:endParaRPr lang="zh-CN" altLang="en-US"/>
            </a:p>
          </p:txBody>
        </p:sp>
        <p:sp>
          <p:nvSpPr>
            <p:cNvPr id="51" name="Line 22"/>
            <p:cNvSpPr>
              <a:spLocks noChangeShapeType="1"/>
            </p:cNvSpPr>
            <p:nvPr/>
          </p:nvSpPr>
          <p:spPr bwMode="auto">
            <a:xfrm>
              <a:off x="1285875" y="5557838"/>
              <a:ext cx="827088"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Line 23"/>
            <p:cNvSpPr>
              <a:spLocks noChangeShapeType="1"/>
            </p:cNvSpPr>
            <p:nvPr/>
          </p:nvSpPr>
          <p:spPr bwMode="auto">
            <a:xfrm rot="16200000">
              <a:off x="-8731" y="4587082"/>
              <a:ext cx="827087" cy="0"/>
            </a:xfrm>
            <a:prstGeom prst="line">
              <a:avLst/>
            </a:prstGeom>
            <a:noFill/>
            <a:ln w="2857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24"/>
            <p:cNvSpPr txBox="1">
              <a:spLocks noChangeArrowheads="1"/>
            </p:cNvSpPr>
            <p:nvPr/>
          </p:nvSpPr>
          <p:spPr bwMode="auto">
            <a:xfrm>
              <a:off x="1409700" y="5449888"/>
              <a:ext cx="34925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200">
                  <a:latin typeface="Verdana" pitchFamily="34" charset="0"/>
                  <a:ea typeface="宋体" pitchFamily="2" charset="-122"/>
                </a:rPr>
                <a:t>x</a:t>
              </a:r>
            </a:p>
          </p:txBody>
        </p:sp>
        <p:sp>
          <p:nvSpPr>
            <p:cNvPr id="54" name="Text Box 25"/>
            <p:cNvSpPr txBox="1">
              <a:spLocks noChangeArrowheads="1"/>
            </p:cNvSpPr>
            <p:nvPr/>
          </p:nvSpPr>
          <p:spPr bwMode="auto">
            <a:xfrm>
              <a:off x="107950" y="4333875"/>
              <a:ext cx="3492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200">
                  <a:latin typeface="Verdana" pitchFamily="34" charset="0"/>
                  <a:ea typeface="宋体" pitchFamily="2" charset="-122"/>
                </a:rPr>
                <a:t>y</a:t>
              </a:r>
            </a:p>
          </p:txBody>
        </p:sp>
      </p:grpSp>
      <p:sp>
        <p:nvSpPr>
          <p:cNvPr id="55" name="Rectangle 3"/>
          <p:cNvSpPr txBox="1">
            <a:spLocks noChangeArrowheads="1"/>
          </p:cNvSpPr>
          <p:nvPr/>
        </p:nvSpPr>
        <p:spPr>
          <a:xfrm>
            <a:off x="539551" y="2420888"/>
            <a:ext cx="6472187" cy="40324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800"/>
              </a:spcBef>
              <a:buClr>
                <a:schemeClr val="accent1"/>
              </a:buClr>
              <a:buFont typeface="Arial" pitchFamily="34" charset="0"/>
              <a:buChar char="•"/>
              <a:defRPr sz="2000" b="1" kern="1200" baseline="0">
                <a:solidFill>
                  <a:schemeClr val="tx1"/>
                </a:solidFill>
                <a:effectLst/>
                <a:latin typeface="Century Schoolbook" pitchFamily="18" charset="0"/>
                <a:ea typeface="微软雅黑" pitchFamily="34" charset="-122"/>
                <a:cs typeface="+mn-cs"/>
              </a:defRPr>
            </a:lvl1pPr>
            <a:lvl2pPr marL="594360" indent="-228600" algn="l" defTabSz="914400" rtl="0" eaLnBrk="1" latinLnBrk="0" hangingPunct="1">
              <a:lnSpc>
                <a:spcPct val="100000"/>
              </a:lnSpc>
              <a:spcBef>
                <a:spcPts val="1000"/>
              </a:spcBef>
              <a:buClr>
                <a:schemeClr val="accent1"/>
              </a:buClr>
              <a:buFont typeface="Arial" pitchFamily="34" charset="0"/>
              <a:buChar char="•"/>
              <a:defRPr sz="1800" b="1" kern="1200" baseline="0">
                <a:solidFill>
                  <a:schemeClr val="tx1"/>
                </a:solidFill>
                <a:effectLst/>
                <a:latin typeface="Century Schoolbook" pitchFamily="18" charset="0"/>
                <a:ea typeface="微软雅黑" pitchFamily="34" charset="-122"/>
                <a:cs typeface="+mn-cs"/>
              </a:defRPr>
            </a:lvl2pPr>
            <a:lvl3pPr marL="914400" indent="-228600" algn="l" defTabSz="914400" rtl="0" eaLnBrk="1" latinLnBrk="0" hangingPunct="1">
              <a:lnSpc>
                <a:spcPct val="100000"/>
              </a:lnSpc>
              <a:spcBef>
                <a:spcPts val="800"/>
              </a:spcBef>
              <a:buClr>
                <a:schemeClr val="accent1"/>
              </a:buClr>
              <a:buFont typeface="Arial" pitchFamily="34" charset="0"/>
              <a:buChar char="•"/>
              <a:defRPr sz="1600" b="1" kern="1200" baseline="0">
                <a:solidFill>
                  <a:schemeClr val="tx1"/>
                </a:solidFill>
                <a:effectLst/>
                <a:latin typeface="Century Schoolbook" pitchFamily="18" charset="0"/>
                <a:ea typeface="微软雅黑" pitchFamily="34" charset="-122"/>
                <a:cs typeface="+mn-cs"/>
              </a:defRPr>
            </a:lvl3pPr>
            <a:lvl4pPr marL="1234440" indent="-228600" algn="l" defTabSz="914400" rtl="0" eaLnBrk="1" latinLnBrk="0" hangingPunct="1">
              <a:lnSpc>
                <a:spcPct val="100000"/>
              </a:lnSpc>
              <a:spcBef>
                <a:spcPts val="800"/>
              </a:spcBef>
              <a:buClr>
                <a:schemeClr val="accent1"/>
              </a:buClr>
              <a:buFont typeface="Arial" pitchFamily="34" charset="0"/>
              <a:buChar char="•"/>
              <a:defRPr sz="1400" b="1" kern="1200" baseline="0">
                <a:solidFill>
                  <a:schemeClr val="tx1"/>
                </a:solidFill>
                <a:effectLst/>
                <a:latin typeface="Century Schoolbook" pitchFamily="18" charset="0"/>
                <a:ea typeface="微软雅黑" pitchFamily="34" charset="-122"/>
                <a:cs typeface="+mn-cs"/>
              </a:defRPr>
            </a:lvl4pPr>
            <a:lvl5pPr marL="1508760" indent="-228600" algn="l" defTabSz="914400" rtl="0" eaLnBrk="1" latinLnBrk="0" hangingPunct="1">
              <a:lnSpc>
                <a:spcPct val="100000"/>
              </a:lnSpc>
              <a:spcBef>
                <a:spcPts val="800"/>
              </a:spcBef>
              <a:buClr>
                <a:schemeClr val="accent1"/>
              </a:buClr>
              <a:buFont typeface="Arial" pitchFamily="34" charset="0"/>
              <a:buChar char="•"/>
              <a:defRPr sz="1400" b="1" kern="1200" baseline="0">
                <a:solidFill>
                  <a:schemeClr val="tx1"/>
                </a:solidFill>
                <a:effectLst/>
                <a:latin typeface="Century Schoolbook" pitchFamily="18" charset="0"/>
                <a:ea typeface="微软雅黑" pitchFamily="34" charset="-122"/>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zh-CN" altLang="en-US" dirty="0" smtClean="0"/>
              <a:t>解：</a:t>
            </a:r>
            <a:endParaRPr lang="en-US" altLang="zh-CN" dirty="0" smtClean="0"/>
          </a:p>
          <a:p>
            <a:pPr lvl="1"/>
            <a:r>
              <a:rPr lang="zh-CN" altLang="en-US" dirty="0"/>
              <a:t>如</a:t>
            </a:r>
            <a:r>
              <a:rPr lang="zh-CN" altLang="en-US" dirty="0" smtClean="0"/>
              <a:t>图所示棋子所在位置可用联合集</a:t>
            </a:r>
            <a:r>
              <a:rPr lang="en-US" altLang="zh-CN" i="1" dirty="0" smtClean="0"/>
              <a:t>XY</a:t>
            </a:r>
            <a:r>
              <a:rPr lang="zh-CN" altLang="en-US" dirty="0"/>
              <a:t>上</a:t>
            </a:r>
            <a:r>
              <a:rPr lang="zh-CN" altLang="en-US" dirty="0" smtClean="0"/>
              <a:t>的元素           描述，其中</a:t>
            </a:r>
            <a:endParaRPr lang="en-US" altLang="zh-CN" dirty="0" smtClean="0"/>
          </a:p>
          <a:p>
            <a:pPr lvl="1"/>
            <a:r>
              <a:rPr lang="zh-CN" altLang="en-US" dirty="0" smtClean="0"/>
              <a:t>将方格顺序编号：</a:t>
            </a:r>
            <a:endParaRPr lang="en-US" altLang="zh-CN" dirty="0" smtClean="0"/>
          </a:p>
          <a:p>
            <a:pPr lvl="1"/>
            <a:r>
              <a:rPr lang="zh-CN" altLang="en-US" dirty="0" smtClean="0"/>
              <a:t>由于甲是将一粒棋子随意地放在棋盘中某一个方格内，因此棋子在棋盘中</a:t>
            </a:r>
            <a:r>
              <a:rPr lang="zh-CN" altLang="en-US" dirty="0" smtClean="0">
                <a:solidFill>
                  <a:srgbClr val="0000FF"/>
                </a:solidFill>
              </a:rPr>
              <a:t>所处的行（或列）位置为一维等概率分布</a:t>
            </a:r>
            <a:r>
              <a:rPr lang="zh-CN" altLang="en-US" dirty="0" smtClean="0"/>
              <a:t>，其概率分布函数分别为：                       </a:t>
            </a:r>
            <a:endParaRPr lang="en-US" altLang="zh-CN" dirty="0" smtClean="0"/>
          </a:p>
          <a:p>
            <a:pPr lvl="1"/>
            <a:r>
              <a:rPr lang="zh-CN" altLang="en-US" dirty="0" smtClean="0"/>
              <a:t>同时，有二维概率分布函数：</a:t>
            </a:r>
            <a:endParaRPr lang="en-US" altLang="zh-CN" dirty="0" smtClean="0"/>
          </a:p>
          <a:p>
            <a:pPr lvl="1"/>
            <a:r>
              <a:rPr lang="zh-CN" altLang="en-US" dirty="0" smtClean="0"/>
              <a:t>在二维联合集</a:t>
            </a:r>
            <a:r>
              <a:rPr lang="en-US" altLang="zh-CN" i="1" dirty="0" smtClean="0"/>
              <a:t>XY</a:t>
            </a:r>
            <a:r>
              <a:rPr lang="zh-CN" altLang="en-US" dirty="0" smtClean="0"/>
              <a:t>上的元素     相对     的条件自信息量为：</a:t>
            </a:r>
            <a:endParaRPr lang="en-US" altLang="zh-CN" dirty="0" smtClean="0"/>
          </a:p>
          <a:p>
            <a:pPr lvl="1"/>
            <a:endParaRPr lang="en-US" altLang="zh-CN" dirty="0"/>
          </a:p>
          <a:p>
            <a:pPr lvl="1"/>
            <a:r>
              <a:rPr lang="zh-CN" altLang="en-US" dirty="0" smtClean="0"/>
              <a:t>同样</a:t>
            </a:r>
            <a:r>
              <a:rPr lang="zh-CN" altLang="en-US" dirty="0"/>
              <a:t>：</a:t>
            </a:r>
            <a:endParaRPr lang="zh-CN" altLang="en-US" dirty="0" smtClean="0"/>
          </a:p>
          <a:p>
            <a:pPr lvl="1"/>
            <a:endParaRPr lang="en-US" altLang="zh-CN"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83988377"/>
              </p:ext>
            </p:extLst>
          </p:nvPr>
        </p:nvGraphicFramePr>
        <p:xfrm>
          <a:off x="2195736" y="3127790"/>
          <a:ext cx="3178175" cy="407988"/>
        </p:xfrm>
        <a:graphic>
          <a:graphicData uri="http://schemas.openxmlformats.org/presentationml/2006/ole">
            <mc:AlternateContent xmlns:mc="http://schemas.openxmlformats.org/markup-compatibility/2006">
              <mc:Choice xmlns:v="urn:schemas-microsoft-com:vml" Requires="v">
                <p:oleObj spid="_x0000_s215781" name="Equation" r:id="rId4" imgW="1879560" imgH="241200" progId="Equation.DSMT4">
                  <p:embed/>
                </p:oleObj>
              </mc:Choice>
              <mc:Fallback>
                <p:oleObj name="Equation" r:id="rId4" imgW="1879560" imgH="241200" progId="Equation.DSMT4">
                  <p:embed/>
                  <p:pic>
                    <p:nvPicPr>
                      <p:cNvPr id="0" name="Picture 136"/>
                      <p:cNvPicPr>
                        <a:picLocks noChangeAspect="1" noChangeArrowheads="1"/>
                      </p:cNvPicPr>
                      <p:nvPr/>
                    </p:nvPicPr>
                    <p:blipFill>
                      <a:blip r:embed="rId5"/>
                      <a:srcRect/>
                      <a:stretch>
                        <a:fillRect/>
                      </a:stretch>
                    </p:blipFill>
                    <p:spPr bwMode="auto">
                      <a:xfrm>
                        <a:off x="2195736" y="3127790"/>
                        <a:ext cx="317817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96889682"/>
              </p:ext>
            </p:extLst>
          </p:nvPr>
        </p:nvGraphicFramePr>
        <p:xfrm>
          <a:off x="5868144" y="2835690"/>
          <a:ext cx="779463" cy="461963"/>
        </p:xfrm>
        <a:graphic>
          <a:graphicData uri="http://schemas.openxmlformats.org/presentationml/2006/ole">
            <mc:AlternateContent xmlns:mc="http://schemas.openxmlformats.org/markup-compatibility/2006">
              <mc:Choice xmlns:v="urn:schemas-microsoft-com:vml" Requires="v">
                <p:oleObj spid="_x0000_s215782" name="Equation" r:id="rId6" imgW="406080" imgH="241200" progId="Equation.DSMT4">
                  <p:embed/>
                </p:oleObj>
              </mc:Choice>
              <mc:Fallback>
                <p:oleObj name="Equation" r:id="rId6" imgW="406080" imgH="241200" progId="Equation.DSMT4">
                  <p:embed/>
                  <p:pic>
                    <p:nvPicPr>
                      <p:cNvPr id="0" name="Picture 137"/>
                      <p:cNvPicPr>
                        <a:picLocks noChangeAspect="1" noChangeArrowheads="1"/>
                      </p:cNvPicPr>
                      <p:nvPr/>
                    </p:nvPicPr>
                    <p:blipFill>
                      <a:blip r:embed="rId7"/>
                      <a:srcRect/>
                      <a:stretch>
                        <a:fillRect/>
                      </a:stretch>
                    </p:blipFill>
                    <p:spPr bwMode="auto">
                      <a:xfrm>
                        <a:off x="5868144" y="2835690"/>
                        <a:ext cx="779463"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761145408"/>
              </p:ext>
            </p:extLst>
          </p:nvPr>
        </p:nvGraphicFramePr>
        <p:xfrm>
          <a:off x="3059832" y="3538953"/>
          <a:ext cx="3155950" cy="360362"/>
        </p:xfrm>
        <a:graphic>
          <a:graphicData uri="http://schemas.openxmlformats.org/presentationml/2006/ole">
            <mc:AlternateContent xmlns:mc="http://schemas.openxmlformats.org/markup-compatibility/2006">
              <mc:Choice xmlns:v="urn:schemas-microsoft-com:vml" Requires="v">
                <p:oleObj spid="_x0000_s215783" name="Equation" r:id="rId8" imgW="2006280" imgH="228600" progId="Equation.DSMT4">
                  <p:embed/>
                </p:oleObj>
              </mc:Choice>
              <mc:Fallback>
                <p:oleObj name="Equation" r:id="rId8" imgW="2006280" imgH="228600" progId="Equation.DSMT4">
                  <p:embed/>
                  <p:pic>
                    <p:nvPicPr>
                      <p:cNvPr id="0" name="Picture 138"/>
                      <p:cNvPicPr>
                        <a:picLocks noChangeAspect="1" noChangeArrowheads="1"/>
                      </p:cNvPicPr>
                      <p:nvPr/>
                    </p:nvPicPr>
                    <p:blipFill>
                      <a:blip r:embed="rId9"/>
                      <a:srcRect/>
                      <a:stretch>
                        <a:fillRect/>
                      </a:stretch>
                    </p:blipFill>
                    <p:spPr bwMode="auto">
                      <a:xfrm>
                        <a:off x="3059832" y="3538953"/>
                        <a:ext cx="315595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29975470"/>
              </p:ext>
            </p:extLst>
          </p:nvPr>
        </p:nvGraphicFramePr>
        <p:xfrm>
          <a:off x="4368159" y="4506864"/>
          <a:ext cx="2292073" cy="351205"/>
        </p:xfrm>
        <a:graphic>
          <a:graphicData uri="http://schemas.openxmlformats.org/presentationml/2006/ole">
            <mc:AlternateContent xmlns:mc="http://schemas.openxmlformats.org/markup-compatibility/2006">
              <mc:Choice xmlns:v="urn:schemas-microsoft-com:vml" Requires="v">
                <p:oleObj spid="_x0000_s215784" name="Equation" r:id="rId10" imgW="1574640" imgH="241200" progId="Equation.DSMT4">
                  <p:embed/>
                </p:oleObj>
              </mc:Choice>
              <mc:Fallback>
                <p:oleObj name="Equation" r:id="rId10" imgW="1574640" imgH="241200" progId="Equation.DSMT4">
                  <p:embed/>
                  <p:pic>
                    <p:nvPicPr>
                      <p:cNvPr id="0" name="Picture 139"/>
                      <p:cNvPicPr>
                        <a:picLocks noChangeAspect="1" noChangeArrowheads="1"/>
                      </p:cNvPicPr>
                      <p:nvPr/>
                    </p:nvPicPr>
                    <p:blipFill>
                      <a:blip r:embed="rId11"/>
                      <a:srcRect/>
                      <a:stretch>
                        <a:fillRect/>
                      </a:stretch>
                    </p:blipFill>
                    <p:spPr bwMode="auto">
                      <a:xfrm>
                        <a:off x="4368159" y="4506864"/>
                        <a:ext cx="2292073" cy="3512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78953911"/>
              </p:ext>
            </p:extLst>
          </p:nvPr>
        </p:nvGraphicFramePr>
        <p:xfrm>
          <a:off x="4139952" y="4885154"/>
          <a:ext cx="1537717" cy="389737"/>
        </p:xfrm>
        <a:graphic>
          <a:graphicData uri="http://schemas.openxmlformats.org/presentationml/2006/ole">
            <mc:AlternateContent xmlns:mc="http://schemas.openxmlformats.org/markup-compatibility/2006">
              <mc:Choice xmlns:v="urn:schemas-microsoft-com:vml" Requires="v">
                <p:oleObj spid="_x0000_s215785" name="Equation" r:id="rId12" imgW="952200" imgH="241200" progId="Equation.DSMT4">
                  <p:embed/>
                </p:oleObj>
              </mc:Choice>
              <mc:Fallback>
                <p:oleObj name="Equation" r:id="rId12" imgW="952200" imgH="241200" progId="Equation.DSMT4">
                  <p:embed/>
                  <p:pic>
                    <p:nvPicPr>
                      <p:cNvPr id="0" name="Picture 140"/>
                      <p:cNvPicPr>
                        <a:picLocks noChangeAspect="1" noChangeArrowheads="1"/>
                      </p:cNvPicPr>
                      <p:nvPr/>
                    </p:nvPicPr>
                    <p:blipFill>
                      <a:blip r:embed="rId13"/>
                      <a:srcRect/>
                      <a:stretch>
                        <a:fillRect/>
                      </a:stretch>
                    </p:blipFill>
                    <p:spPr bwMode="auto">
                      <a:xfrm>
                        <a:off x="4139952" y="4885154"/>
                        <a:ext cx="1537717" cy="38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88000956"/>
              </p:ext>
            </p:extLst>
          </p:nvPr>
        </p:nvGraphicFramePr>
        <p:xfrm>
          <a:off x="3851920" y="5226944"/>
          <a:ext cx="292224" cy="438336"/>
        </p:xfrm>
        <a:graphic>
          <a:graphicData uri="http://schemas.openxmlformats.org/presentationml/2006/ole">
            <mc:AlternateContent xmlns:mc="http://schemas.openxmlformats.org/markup-compatibility/2006">
              <mc:Choice xmlns:v="urn:schemas-microsoft-com:vml" Requires="v">
                <p:oleObj spid="_x0000_s215786" name="Equation" r:id="rId14" imgW="152280" imgH="228600" progId="Equation.DSMT4">
                  <p:embed/>
                </p:oleObj>
              </mc:Choice>
              <mc:Fallback>
                <p:oleObj name="Equation" r:id="rId14" imgW="152280" imgH="228600" progId="Equation.DSMT4">
                  <p:embed/>
                  <p:pic>
                    <p:nvPicPr>
                      <p:cNvPr id="0" name="Picture 141"/>
                      <p:cNvPicPr>
                        <a:picLocks noChangeAspect="1" noChangeArrowheads="1"/>
                      </p:cNvPicPr>
                      <p:nvPr/>
                    </p:nvPicPr>
                    <p:blipFill>
                      <a:blip r:embed="rId15"/>
                      <a:srcRect/>
                      <a:stretch>
                        <a:fillRect/>
                      </a:stretch>
                    </p:blipFill>
                    <p:spPr bwMode="auto">
                      <a:xfrm>
                        <a:off x="3851920" y="5226944"/>
                        <a:ext cx="292224" cy="438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876606650"/>
              </p:ext>
            </p:extLst>
          </p:nvPr>
        </p:nvGraphicFramePr>
        <p:xfrm>
          <a:off x="4644008" y="5261168"/>
          <a:ext cx="293133" cy="397824"/>
        </p:xfrm>
        <a:graphic>
          <a:graphicData uri="http://schemas.openxmlformats.org/presentationml/2006/ole">
            <mc:AlternateContent xmlns:mc="http://schemas.openxmlformats.org/markup-compatibility/2006">
              <mc:Choice xmlns:v="urn:schemas-microsoft-com:vml" Requires="v">
                <p:oleObj spid="_x0000_s215787" name="Equation" r:id="rId16" imgW="177480" imgH="241200" progId="Equation.DSMT4">
                  <p:embed/>
                </p:oleObj>
              </mc:Choice>
              <mc:Fallback>
                <p:oleObj name="Equation" r:id="rId16" imgW="177480" imgH="241200" progId="Equation.DSMT4">
                  <p:embed/>
                  <p:pic>
                    <p:nvPicPr>
                      <p:cNvPr id="0" name="Picture 142"/>
                      <p:cNvPicPr>
                        <a:picLocks noChangeAspect="1" noChangeArrowheads="1"/>
                      </p:cNvPicPr>
                      <p:nvPr/>
                    </p:nvPicPr>
                    <p:blipFill>
                      <a:blip r:embed="rId17"/>
                      <a:srcRect/>
                      <a:stretch>
                        <a:fillRect/>
                      </a:stretch>
                    </p:blipFill>
                    <p:spPr bwMode="auto">
                      <a:xfrm>
                        <a:off x="4644008" y="5261168"/>
                        <a:ext cx="293133" cy="3978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915382395"/>
              </p:ext>
            </p:extLst>
          </p:nvPr>
        </p:nvGraphicFramePr>
        <p:xfrm>
          <a:off x="1820491" y="5589240"/>
          <a:ext cx="5846885" cy="693381"/>
        </p:xfrm>
        <a:graphic>
          <a:graphicData uri="http://schemas.openxmlformats.org/presentationml/2006/ole">
            <mc:AlternateContent xmlns:mc="http://schemas.openxmlformats.org/markup-compatibility/2006">
              <mc:Choice xmlns:v="urn:schemas-microsoft-com:vml" Requires="v">
                <p:oleObj spid="_x0000_s215788" name="Equation" r:id="rId18" imgW="3962160" imgH="469800" progId="Equation.DSMT4">
                  <p:embed/>
                </p:oleObj>
              </mc:Choice>
              <mc:Fallback>
                <p:oleObj name="Equation" r:id="rId18" imgW="3962160" imgH="469800" progId="Equation.DSMT4">
                  <p:embed/>
                  <p:pic>
                    <p:nvPicPr>
                      <p:cNvPr id="0" name="Picture 143"/>
                      <p:cNvPicPr>
                        <a:picLocks noChangeAspect="1" noChangeArrowheads="1"/>
                      </p:cNvPicPr>
                      <p:nvPr/>
                    </p:nvPicPr>
                    <p:blipFill>
                      <a:blip r:embed="rId19"/>
                      <a:srcRect/>
                      <a:stretch>
                        <a:fillRect/>
                      </a:stretch>
                    </p:blipFill>
                    <p:spPr bwMode="auto">
                      <a:xfrm>
                        <a:off x="1820491" y="5589240"/>
                        <a:ext cx="5846885" cy="693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061689051"/>
              </p:ext>
            </p:extLst>
          </p:nvPr>
        </p:nvGraphicFramePr>
        <p:xfrm>
          <a:off x="1756829" y="6404694"/>
          <a:ext cx="2959187" cy="336674"/>
        </p:xfrm>
        <a:graphic>
          <a:graphicData uri="http://schemas.openxmlformats.org/presentationml/2006/ole">
            <mc:AlternateContent xmlns:mc="http://schemas.openxmlformats.org/markup-compatibility/2006">
              <mc:Choice xmlns:v="urn:schemas-microsoft-com:vml" Requires="v">
                <p:oleObj spid="_x0000_s215789" name="Equation" r:id="rId20" imgW="2120760" imgH="241200" progId="Equation.DSMT4">
                  <p:embed/>
                </p:oleObj>
              </mc:Choice>
              <mc:Fallback>
                <p:oleObj name="Equation" r:id="rId20" imgW="2120760" imgH="241200" progId="Equation.DSMT4">
                  <p:embed/>
                  <p:pic>
                    <p:nvPicPr>
                      <p:cNvPr id="0" name="Picture 144"/>
                      <p:cNvPicPr>
                        <a:picLocks noChangeAspect="1" noChangeArrowheads="1"/>
                      </p:cNvPicPr>
                      <p:nvPr/>
                    </p:nvPicPr>
                    <p:blipFill>
                      <a:blip r:embed="rId21"/>
                      <a:srcRect/>
                      <a:stretch>
                        <a:fillRect/>
                      </a:stretch>
                    </p:blipFill>
                    <p:spPr bwMode="auto">
                      <a:xfrm>
                        <a:off x="1756829" y="6404694"/>
                        <a:ext cx="2959187" cy="3366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701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fade">
                                      <p:cBhvr>
                                        <p:cTn id="7" dur="500"/>
                                        <p:tgtEl>
                                          <p:spTgt spid="5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5">
                                            <p:txEl>
                                              <p:pRg st="1" end="1"/>
                                            </p:txEl>
                                          </p:spTgt>
                                        </p:tgtEl>
                                        <p:attrNameLst>
                                          <p:attrName>style.visibility</p:attrName>
                                        </p:attrNameLst>
                                      </p:cBhvr>
                                      <p:to>
                                        <p:strVal val="visible"/>
                                      </p:to>
                                    </p:set>
                                    <p:animEffect transition="in" filter="fade">
                                      <p:cBhvr>
                                        <p:cTn id="10" dur="500"/>
                                        <p:tgtEl>
                                          <p:spTgt spid="5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animEffect transition="in" filter="fade">
                                      <p:cBhvr>
                                        <p:cTn id="13" dur="500"/>
                                        <p:tgtEl>
                                          <p:spTgt spid="55">
                                            <p:txEl>
                                              <p:pRg st="2" end="2"/>
                                            </p:txEl>
                                          </p:spTgt>
                                        </p:tgtEl>
                                      </p:cBhvr>
                                    </p:animEffect>
                                  </p:childTnLst>
                                </p:cTn>
                              </p:par>
                              <p:par>
                                <p:cTn id="14" presetID="1" presetClass="entr" presetSubtype="0" fill="hold" grpId="0" nodeType="withEffect" nodePh="1">
                                  <p:stCondLst>
                                    <p:cond delay="0"/>
                                  </p:stCondLst>
                                  <p:endCondLst>
                                    <p:cond evt="begin" delay="0">
                                      <p:tn val="14"/>
                                    </p:cond>
                                  </p:endCondLst>
                                  <p:childTnLst>
                                    <p:set>
                                      <p:cBhvr>
                                        <p:cTn id="15" dur="1" fill="hold">
                                          <p:stCondLst>
                                            <p:cond delay="0"/>
                                          </p:stCondLst>
                                        </p:cTn>
                                        <p:tgtEl>
                                          <p:spTgt spid="7987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5">
                                            <p:txEl>
                                              <p:pRg st="3" end="3"/>
                                            </p:txEl>
                                          </p:spTgt>
                                        </p:tgtEl>
                                        <p:attrNameLst>
                                          <p:attrName>style.visibility</p:attrName>
                                        </p:attrNameLst>
                                      </p:cBhvr>
                                      <p:to>
                                        <p:strVal val="visible"/>
                                      </p:to>
                                    </p:set>
                                    <p:animEffect transition="in" filter="fade">
                                      <p:cBhvr>
                                        <p:cTn id="31" dur="500"/>
                                        <p:tgtEl>
                                          <p:spTgt spid="55">
                                            <p:txEl>
                                              <p:pRg st="3" end="3"/>
                                            </p:txEl>
                                          </p:spTgt>
                                        </p:tgtEl>
                                      </p:cBhvr>
                                    </p:animEffec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5">
                                            <p:txEl>
                                              <p:pRg st="4" end="4"/>
                                            </p:txEl>
                                          </p:spTgt>
                                        </p:tgtEl>
                                        <p:attrNameLst>
                                          <p:attrName>style.visibility</p:attrName>
                                        </p:attrNameLst>
                                      </p:cBhvr>
                                      <p:to>
                                        <p:strVal val="visible"/>
                                      </p:to>
                                    </p:set>
                                    <p:animEffect transition="in" filter="fade">
                                      <p:cBhvr>
                                        <p:cTn id="38" dur="500"/>
                                        <p:tgtEl>
                                          <p:spTgt spid="55">
                                            <p:txEl>
                                              <p:pRg st="4" end="4"/>
                                            </p:txEl>
                                          </p:spTgt>
                                        </p:tgtEl>
                                      </p:cBhvr>
                                    </p:animEffec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5">
                                            <p:txEl>
                                              <p:pRg st="5" end="5"/>
                                            </p:txEl>
                                          </p:spTgt>
                                        </p:tgtEl>
                                        <p:attrNameLst>
                                          <p:attrName>style.visibility</p:attrName>
                                        </p:attrNameLst>
                                      </p:cBhvr>
                                      <p:to>
                                        <p:strVal val="visible"/>
                                      </p:to>
                                    </p:set>
                                    <p:animEffect transition="in" filter="fade">
                                      <p:cBhvr>
                                        <p:cTn id="45" dur="500"/>
                                        <p:tgtEl>
                                          <p:spTgt spid="55">
                                            <p:txEl>
                                              <p:pRg st="5" end="5"/>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5">
                                            <p:txEl>
                                              <p:pRg st="7" end="7"/>
                                            </p:txEl>
                                          </p:spTgt>
                                        </p:tgtEl>
                                        <p:attrNameLst>
                                          <p:attrName>style.visibility</p:attrName>
                                        </p:attrNameLst>
                                      </p:cBhvr>
                                      <p:to>
                                        <p:strVal val="visible"/>
                                      </p:to>
                                    </p:set>
                                    <p:animEffect transition="in" filter="fade">
                                      <p:cBhvr>
                                        <p:cTn id="56" dur="500"/>
                                        <p:tgtEl>
                                          <p:spTgt spid="55">
                                            <p:txEl>
                                              <p:pRg st="7" end="7"/>
                                            </p:txEl>
                                          </p:spTgt>
                                        </p:tgtEl>
                                      </p:cBhvr>
                                    </p:animEffec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P spid="5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t>平均自信息</a:t>
            </a:r>
            <a:r>
              <a:rPr lang="zh-CN" altLang="zh-CN" dirty="0" smtClean="0"/>
              <a:t>量</a:t>
            </a:r>
            <a:r>
              <a:rPr lang="zh-CN" altLang="en-US" dirty="0" smtClean="0"/>
              <a:t>的引出</a:t>
            </a:r>
            <a:endParaRPr lang="en-US" altLang="zh-CN" dirty="0" smtClean="0"/>
          </a:p>
          <a:p>
            <a:pPr lvl="1"/>
            <a:r>
              <a:rPr lang="zh-CN" altLang="en-US" dirty="0" smtClean="0"/>
              <a:t>信源熵的定义</a:t>
            </a:r>
            <a:endParaRPr lang="en-US" altLang="zh-CN" dirty="0" smtClean="0"/>
          </a:p>
          <a:p>
            <a:pPr lvl="1"/>
            <a:r>
              <a:rPr lang="zh-CN" altLang="en-US" dirty="0" smtClean="0"/>
              <a:t>条件熵与联合熵</a:t>
            </a:r>
            <a:endParaRPr lang="en-US" altLang="zh-CN" dirty="0" smtClean="0"/>
          </a:p>
          <a:p>
            <a:pPr lvl="1"/>
            <a:r>
              <a:rPr lang="zh-CN" altLang="en-US" dirty="0" smtClean="0"/>
              <a:t>熵的主要性质及定理</a:t>
            </a:r>
            <a:endParaRPr lang="en-US" altLang="zh-CN" dirty="0" smtClean="0"/>
          </a:p>
          <a:p>
            <a:pPr lvl="1"/>
            <a:r>
              <a:rPr lang="zh-CN" altLang="en-US" dirty="0" smtClean="0"/>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49</a:t>
            </a:fld>
            <a:endParaRPr lang="en-US"/>
          </a:p>
        </p:txBody>
      </p:sp>
    </p:spTree>
    <p:extLst>
      <p:ext uri="{BB962C8B-B14F-4D97-AF65-F5344CB8AC3E}">
        <p14:creationId xmlns:p14="http://schemas.microsoft.com/office/powerpoint/2010/main" val="3720997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12"/>
          <p:cNvSpPr>
            <a:spLocks noGrp="1" noChangeArrowheads="1"/>
          </p:cNvSpPr>
          <p:nvPr>
            <p:ph type="title"/>
          </p:nvPr>
        </p:nvSpPr>
        <p:spPr/>
        <p:txBody>
          <a:bodyPr/>
          <a:lstStyle/>
          <a:p>
            <a:r>
              <a:rPr lang="zh-CN" altLang="en-US" dirty="0" smtClean="0"/>
              <a:t>第</a:t>
            </a:r>
            <a:r>
              <a:rPr lang="en-US" altLang="zh-CN" dirty="0" smtClean="0"/>
              <a:t>2</a:t>
            </a:r>
            <a:r>
              <a:rPr lang="zh-CN" altLang="en-US" dirty="0" smtClean="0"/>
              <a:t>章 信源熵</a:t>
            </a:r>
            <a:endParaRPr lang="zh-CN" altLang="en-US" dirty="0"/>
          </a:p>
        </p:txBody>
      </p:sp>
      <p:sp>
        <p:nvSpPr>
          <p:cNvPr id="3085" name="Rectangle 13"/>
          <p:cNvSpPr>
            <a:spLocks noGrp="1" noChangeArrowheads="1"/>
          </p:cNvSpPr>
          <p:nvPr>
            <p:ph idx="1"/>
          </p:nvPr>
        </p:nvSpPr>
        <p:spPr/>
        <p:txBody>
          <a:bodyPr>
            <a:normAutofit/>
          </a:bodyPr>
          <a:lstStyle/>
          <a:p>
            <a:r>
              <a:rPr lang="en-US" altLang="zh-CN" sz="2400" dirty="0" smtClean="0">
                <a:solidFill>
                  <a:srgbClr val="FF0000"/>
                </a:solidFill>
              </a:rPr>
              <a:t>2.0 </a:t>
            </a:r>
            <a:r>
              <a:rPr lang="zh-CN" altLang="en-US" sz="2400" dirty="0" smtClean="0">
                <a:solidFill>
                  <a:srgbClr val="FF0000"/>
                </a:solidFill>
              </a:rPr>
              <a:t>信源的数学模型及其分类</a:t>
            </a:r>
          </a:p>
          <a:p>
            <a:r>
              <a:rPr lang="en-US" altLang="zh-CN" sz="2400" dirty="0" smtClean="0"/>
              <a:t>2.1 </a:t>
            </a:r>
            <a:r>
              <a:rPr lang="zh-CN" altLang="en-US" sz="2400" dirty="0" smtClean="0"/>
              <a:t>信息的度量与信源熵</a:t>
            </a:r>
            <a:endParaRPr lang="en-US" altLang="zh-CN" sz="2400" dirty="0" smtClean="0"/>
          </a:p>
          <a:p>
            <a:r>
              <a:rPr lang="en-US" altLang="zh-CN" sz="2400" dirty="0" smtClean="0"/>
              <a:t>2.2 </a:t>
            </a:r>
            <a:r>
              <a:rPr lang="zh-CN" altLang="en-US" sz="2400" dirty="0" smtClean="0"/>
              <a:t>多符号离散平稳信源</a:t>
            </a:r>
          </a:p>
          <a:p>
            <a:r>
              <a:rPr lang="en-US" altLang="zh-CN" sz="2400" dirty="0" smtClean="0"/>
              <a:t>2.3 </a:t>
            </a:r>
            <a:r>
              <a:rPr lang="zh-CN" altLang="en-US" sz="2400" dirty="0" smtClean="0"/>
              <a:t>连续信源</a:t>
            </a:r>
          </a:p>
          <a:p>
            <a:r>
              <a:rPr lang="en-US" altLang="zh-CN" sz="2400" dirty="0" smtClean="0"/>
              <a:t>2.4 </a:t>
            </a:r>
            <a:r>
              <a:rPr lang="zh-CN" altLang="en-US" sz="2400" dirty="0" smtClean="0"/>
              <a:t>离散无失真信源编码定理</a:t>
            </a:r>
            <a:endParaRPr lang="zh-CN" altLang="en-US" sz="2400" dirty="0"/>
          </a:p>
        </p:txBody>
      </p:sp>
      <p:sp>
        <p:nvSpPr>
          <p:cNvPr id="2" name="灯片编号占位符 1"/>
          <p:cNvSpPr>
            <a:spLocks noGrp="1"/>
          </p:cNvSpPr>
          <p:nvPr>
            <p:ph type="sldNum" sz="quarter" idx="12"/>
          </p:nvPr>
        </p:nvSpPr>
        <p:spPr/>
        <p:txBody>
          <a:bodyPr/>
          <a:lstStyle/>
          <a:p>
            <a:fld id="{E31375A4-56A4-47D6-9801-1991572033F7}" type="slidenum">
              <a:rPr lang="en-US" smtClean="0"/>
              <a:pPr/>
              <a:t>5</a:t>
            </a:fld>
            <a:endParaRPr lang="en-US"/>
          </a:p>
        </p:txBody>
      </p:sp>
    </p:spTree>
    <p:extLst>
      <p:ext uri="{BB962C8B-B14F-4D97-AF65-F5344CB8AC3E}">
        <p14:creationId xmlns:p14="http://schemas.microsoft.com/office/powerpoint/2010/main" val="279826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solidFill>
                  <a:srgbClr val="FF0000"/>
                </a:solidFill>
              </a:rPr>
              <a:t>平均自信息</a:t>
            </a:r>
            <a:r>
              <a:rPr lang="zh-CN" altLang="zh-CN" dirty="0" smtClean="0">
                <a:solidFill>
                  <a:srgbClr val="FF0000"/>
                </a:solidFill>
              </a:rPr>
              <a:t>量</a:t>
            </a:r>
            <a:r>
              <a:rPr lang="zh-CN" altLang="en-US" dirty="0" smtClean="0">
                <a:solidFill>
                  <a:srgbClr val="FF0000"/>
                </a:solidFill>
              </a:rPr>
              <a:t>的引出</a:t>
            </a:r>
            <a:endParaRPr lang="en-US" altLang="zh-CN" dirty="0" smtClean="0">
              <a:solidFill>
                <a:srgbClr val="FF0000"/>
              </a:solidFill>
            </a:endParaRPr>
          </a:p>
          <a:p>
            <a:pPr lvl="1"/>
            <a:r>
              <a:rPr lang="zh-CN" altLang="en-US" dirty="0" smtClean="0"/>
              <a:t>信源熵的定义</a:t>
            </a:r>
            <a:endParaRPr lang="en-US" altLang="zh-CN" dirty="0" smtClean="0"/>
          </a:p>
          <a:p>
            <a:pPr lvl="1"/>
            <a:r>
              <a:rPr lang="zh-CN" altLang="en-US" dirty="0" smtClean="0"/>
              <a:t>条件熵与联合熵</a:t>
            </a:r>
            <a:endParaRPr lang="en-US" altLang="zh-CN" dirty="0" smtClean="0"/>
          </a:p>
          <a:p>
            <a:pPr lvl="1"/>
            <a:r>
              <a:rPr lang="zh-CN" altLang="en-US" dirty="0" smtClean="0"/>
              <a:t>熵的主要性质及定理</a:t>
            </a:r>
            <a:endParaRPr lang="en-US" altLang="zh-CN" dirty="0" smtClean="0"/>
          </a:p>
          <a:p>
            <a:pPr lvl="1"/>
            <a:r>
              <a:rPr lang="zh-CN" altLang="en-US" dirty="0" smtClean="0"/>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50</a:t>
            </a:fld>
            <a:endParaRPr lang="en-US"/>
          </a:p>
        </p:txBody>
      </p:sp>
    </p:spTree>
    <p:extLst>
      <p:ext uri="{BB962C8B-B14F-4D97-AF65-F5344CB8AC3E}">
        <p14:creationId xmlns:p14="http://schemas.microsoft.com/office/powerpoint/2010/main" val="343051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平均自信息量</a:t>
            </a:r>
            <a:endParaRPr lang="zh-CN" altLang="en-US" dirty="0"/>
          </a:p>
        </p:txBody>
      </p:sp>
      <p:sp>
        <p:nvSpPr>
          <p:cNvPr id="7" name="内容占位符 6"/>
          <p:cNvSpPr>
            <a:spLocks noGrp="1"/>
          </p:cNvSpPr>
          <p:nvPr>
            <p:ph idx="1"/>
          </p:nvPr>
        </p:nvSpPr>
        <p:spPr/>
        <p:txBody>
          <a:bodyPr>
            <a:normAutofit/>
          </a:bodyPr>
          <a:lstStyle/>
          <a:p>
            <a:r>
              <a:rPr lang="zh-CN" altLang="zh-CN" dirty="0">
                <a:solidFill>
                  <a:srgbClr val="0000FF"/>
                </a:solidFill>
              </a:rPr>
              <a:t>问题</a:t>
            </a:r>
            <a:r>
              <a:rPr lang="zh-CN" altLang="zh-CN" dirty="0"/>
              <a:t>：有了自信息量，为什么还要求平均？</a:t>
            </a:r>
          </a:p>
          <a:p>
            <a:r>
              <a:rPr lang="zh-CN" altLang="zh-CN" dirty="0">
                <a:solidFill>
                  <a:srgbClr val="0000FF"/>
                </a:solidFill>
              </a:rPr>
              <a:t>回答</a:t>
            </a:r>
            <a:r>
              <a:rPr lang="zh-CN" altLang="zh-CN" dirty="0" smtClean="0"/>
              <a:t>：</a:t>
            </a:r>
            <a:endParaRPr lang="en-US" altLang="zh-CN" dirty="0" smtClean="0"/>
          </a:p>
          <a:p>
            <a:pPr lvl="1"/>
            <a:r>
              <a:rPr lang="zh-CN" altLang="zh-CN" dirty="0"/>
              <a:t>信源可能发出多种可能的消息，自信息量只能提供某一事件发生后其所提供的信息量，而不能从</a:t>
            </a:r>
            <a:r>
              <a:rPr lang="zh-CN" altLang="zh-CN" dirty="0">
                <a:solidFill>
                  <a:srgbClr val="FF0000"/>
                </a:solidFill>
              </a:rPr>
              <a:t>整体上</a:t>
            </a:r>
            <a:r>
              <a:rPr lang="zh-CN" altLang="zh-CN" dirty="0"/>
              <a:t>衡量信源所能提供的信息量。我们更希望从</a:t>
            </a:r>
            <a:r>
              <a:rPr lang="zh-CN" altLang="zh-CN" dirty="0">
                <a:solidFill>
                  <a:srgbClr val="FF0000"/>
                </a:solidFill>
              </a:rPr>
              <a:t>平均意义上来衡量</a:t>
            </a:r>
            <a:r>
              <a:rPr lang="zh-CN" altLang="zh-CN" dirty="0"/>
              <a:t>信源每发出一条消息，其所能提供的信息量。</a:t>
            </a:r>
          </a:p>
          <a:p>
            <a:r>
              <a:rPr lang="zh-CN" altLang="zh-CN" dirty="0">
                <a:solidFill>
                  <a:srgbClr val="0000FF"/>
                </a:solidFill>
              </a:rPr>
              <a:t>问题</a:t>
            </a:r>
            <a:r>
              <a:rPr lang="zh-CN" altLang="zh-CN" dirty="0"/>
              <a:t>：如何对自信息量进行平均？</a:t>
            </a:r>
          </a:p>
          <a:p>
            <a:r>
              <a:rPr lang="zh-CN" altLang="en-US" dirty="0" smtClean="0">
                <a:solidFill>
                  <a:srgbClr val="0000FF"/>
                </a:solidFill>
              </a:rPr>
              <a:t>分析</a:t>
            </a:r>
            <a:r>
              <a:rPr lang="zh-CN" altLang="en-US" dirty="0" smtClean="0">
                <a:solidFill>
                  <a:srgbClr val="FFFFFF"/>
                </a:solidFill>
              </a:rPr>
              <a:t>：</a:t>
            </a:r>
            <a:endParaRPr lang="en-US" altLang="zh-CN" dirty="0" smtClean="0">
              <a:solidFill>
                <a:srgbClr val="FFFFFF"/>
              </a:solidFill>
            </a:endParaRPr>
          </a:p>
          <a:p>
            <a:r>
              <a:rPr lang="zh-CN" altLang="en-US" dirty="0" smtClean="0">
                <a:solidFill>
                  <a:srgbClr val="0000FF"/>
                </a:solidFill>
              </a:rPr>
              <a:t>回答</a:t>
            </a:r>
            <a:r>
              <a:rPr lang="zh-CN" altLang="en-US" dirty="0" smtClean="0">
                <a:solidFill>
                  <a:srgbClr val="FFFFFF"/>
                </a:solidFill>
              </a:rPr>
              <a:t>：</a:t>
            </a:r>
            <a:r>
              <a:rPr lang="zh-CN" altLang="zh-CN" dirty="0"/>
              <a:t>应按概率对自信息量进行加权平均（数学期望）</a:t>
            </a:r>
          </a:p>
          <a:p>
            <a:pPr lvl="1"/>
            <a:r>
              <a:rPr lang="zh-CN" altLang="zh-CN" dirty="0"/>
              <a:t>数学定义式：</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51</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458919273"/>
              </p:ext>
            </p:extLst>
          </p:nvPr>
        </p:nvGraphicFramePr>
        <p:xfrm>
          <a:off x="1619672" y="1628801"/>
          <a:ext cx="3650208" cy="718210"/>
        </p:xfrm>
        <a:graphic>
          <a:graphicData uri="http://schemas.openxmlformats.org/presentationml/2006/ole">
            <mc:AlternateContent xmlns:mc="http://schemas.openxmlformats.org/markup-compatibility/2006">
              <mc:Choice xmlns:v="urn:schemas-microsoft-com:vml" Requires="v">
                <p:oleObj spid="_x0000_s44815" name="Equation" r:id="rId3" imgW="2450880" imgH="482400" progId="Equation.DSMT4">
                  <p:embed/>
                </p:oleObj>
              </mc:Choice>
              <mc:Fallback>
                <p:oleObj name="Equation" r:id="rId3" imgW="2450880" imgH="482400" progId="Equation.DSMT4">
                  <p:embed/>
                  <p:pic>
                    <p:nvPicPr>
                      <p:cNvPr id="0" name="Picture 59"/>
                      <p:cNvPicPr>
                        <a:picLocks noChangeAspect="1" noChangeArrowheads="1"/>
                      </p:cNvPicPr>
                      <p:nvPr/>
                    </p:nvPicPr>
                    <p:blipFill>
                      <a:blip r:embed="rId4"/>
                      <a:srcRect/>
                      <a:stretch>
                        <a:fillRect/>
                      </a:stretch>
                    </p:blipFill>
                    <p:spPr bwMode="auto">
                      <a:xfrm>
                        <a:off x="1619672" y="1628801"/>
                        <a:ext cx="3650208" cy="718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0394139"/>
              </p:ext>
            </p:extLst>
          </p:nvPr>
        </p:nvGraphicFramePr>
        <p:xfrm>
          <a:off x="5364088" y="1772816"/>
          <a:ext cx="1979514" cy="375078"/>
        </p:xfrm>
        <a:graphic>
          <a:graphicData uri="http://schemas.openxmlformats.org/presentationml/2006/ole">
            <mc:AlternateContent xmlns:mc="http://schemas.openxmlformats.org/markup-compatibility/2006">
              <mc:Choice xmlns:v="urn:schemas-microsoft-com:vml" Requires="v">
                <p:oleObj spid="_x0000_s44816" name="Equation" r:id="rId5" imgW="1206360" imgH="228600" progId="Equation.DSMT4">
                  <p:embed/>
                </p:oleObj>
              </mc:Choice>
              <mc:Fallback>
                <p:oleObj name="Equation" r:id="rId5" imgW="1206360" imgH="228600" progId="Equation.DSMT4">
                  <p:embed/>
                  <p:pic>
                    <p:nvPicPr>
                      <p:cNvPr id="0" name="Picture 60"/>
                      <p:cNvPicPr>
                        <a:picLocks noChangeAspect="1" noChangeArrowheads="1"/>
                      </p:cNvPicPr>
                      <p:nvPr/>
                    </p:nvPicPr>
                    <p:blipFill>
                      <a:blip r:embed="rId6"/>
                      <a:srcRect/>
                      <a:stretch>
                        <a:fillRect/>
                      </a:stretch>
                    </p:blipFill>
                    <p:spPr bwMode="auto">
                      <a:xfrm>
                        <a:off x="5364088" y="1772816"/>
                        <a:ext cx="1979514" cy="3750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3360911641"/>
              </p:ext>
            </p:extLst>
          </p:nvPr>
        </p:nvGraphicFramePr>
        <p:xfrm>
          <a:off x="1834828" y="4222657"/>
          <a:ext cx="2305124" cy="574495"/>
        </p:xfrm>
        <a:graphic>
          <a:graphicData uri="http://schemas.openxmlformats.org/presentationml/2006/ole">
            <mc:AlternateContent xmlns:mc="http://schemas.openxmlformats.org/markup-compatibility/2006">
              <mc:Choice xmlns:v="urn:schemas-microsoft-com:vml" Requires="v">
                <p:oleObj spid="_x0000_s44817" name="Equation" r:id="rId7" imgW="1625400" imgH="406080" progId="Equation.DSMT4">
                  <p:embed/>
                </p:oleObj>
              </mc:Choice>
              <mc:Fallback>
                <p:oleObj name="Equation" r:id="rId7" imgW="1625400" imgH="406080" progId="Equation.DSMT4">
                  <p:embed/>
                  <p:pic>
                    <p:nvPicPr>
                      <p:cNvPr id="0" name="Picture 61"/>
                      <p:cNvPicPr>
                        <a:picLocks noChangeAspect="1" noChangeArrowheads="1"/>
                      </p:cNvPicPr>
                      <p:nvPr/>
                    </p:nvPicPr>
                    <p:blipFill>
                      <a:blip r:embed="rId8"/>
                      <a:srcRect/>
                      <a:stretch>
                        <a:fillRect/>
                      </a:stretch>
                    </p:blipFill>
                    <p:spPr bwMode="auto">
                      <a:xfrm>
                        <a:off x="1834828" y="4222657"/>
                        <a:ext cx="2305124" cy="574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乘号 11"/>
          <p:cNvSpPr/>
          <p:nvPr/>
        </p:nvSpPr>
        <p:spPr>
          <a:xfrm>
            <a:off x="2771800" y="3736486"/>
            <a:ext cx="1080120" cy="1224136"/>
          </a:xfrm>
          <a:prstGeom prst="mathMultiply">
            <a:avLst>
              <a:gd name="adj1" fmla="val 1172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TextBox 12"/>
          <p:cNvSpPr txBox="1"/>
          <p:nvPr/>
        </p:nvSpPr>
        <p:spPr>
          <a:xfrm>
            <a:off x="3851920" y="3933056"/>
            <a:ext cx="576064" cy="830997"/>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altLang="zh-CN" sz="4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entury Schoolbook" pitchFamily="18" charset="0"/>
              </a:rPr>
              <a:t>?</a:t>
            </a:r>
            <a:endParaRPr lang="zh-CN" altLang="en-US" sz="4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entury Schoolbook" pitchFamily="18"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3247462532"/>
              </p:ext>
            </p:extLst>
          </p:nvPr>
        </p:nvGraphicFramePr>
        <p:xfrm>
          <a:off x="2846735" y="5328302"/>
          <a:ext cx="3165425" cy="1269050"/>
        </p:xfrm>
        <a:graphic>
          <a:graphicData uri="http://schemas.openxmlformats.org/presentationml/2006/ole">
            <mc:AlternateContent xmlns:mc="http://schemas.openxmlformats.org/markup-compatibility/2006">
              <mc:Choice xmlns:v="urn:schemas-microsoft-com:vml" Requires="v">
                <p:oleObj spid="_x0000_s44818" name="Equation" r:id="rId9" imgW="2222280" imgH="888840" progId="Equation.DSMT4">
                  <p:embed/>
                </p:oleObj>
              </mc:Choice>
              <mc:Fallback>
                <p:oleObj name="Equation" r:id="rId9" imgW="2222280" imgH="888840" progId="Equation.DSMT4">
                  <p:embed/>
                  <p:pic>
                    <p:nvPicPr>
                      <p:cNvPr id="0" name="Picture 62"/>
                      <p:cNvPicPr>
                        <a:picLocks noChangeAspect="1" noChangeArrowheads="1"/>
                      </p:cNvPicPr>
                      <p:nvPr/>
                    </p:nvPicPr>
                    <p:blipFill>
                      <a:blip r:embed="rId10"/>
                      <a:srcRect/>
                      <a:stretch>
                        <a:fillRect/>
                      </a:stretch>
                    </p:blipFill>
                    <p:spPr bwMode="auto">
                      <a:xfrm>
                        <a:off x="2846735" y="5328302"/>
                        <a:ext cx="3165425" cy="126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56651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a:t>
            </a:r>
            <a:endParaRPr lang="zh-CN" altLang="en-US" dirty="0"/>
          </a:p>
        </p:txBody>
      </p:sp>
      <p:sp>
        <p:nvSpPr>
          <p:cNvPr id="3" name="内容占位符 2"/>
          <p:cNvSpPr>
            <a:spLocks noGrp="1"/>
          </p:cNvSpPr>
          <p:nvPr>
            <p:ph idx="1"/>
          </p:nvPr>
        </p:nvSpPr>
        <p:spPr/>
        <p:txBody>
          <a:bodyPr>
            <a:normAutofit/>
          </a:bodyPr>
          <a:lstStyle/>
          <a:p>
            <a:pPr>
              <a:lnSpc>
                <a:spcPct val="110000"/>
              </a:lnSpc>
            </a:pPr>
            <a:r>
              <a:rPr lang="zh-CN" altLang="zh-CN" dirty="0"/>
              <a:t>设某月，甲地的天气预报为晴（占1/2）、阴（占1/4）、大雨（占1/8）、小雨（占1/8）；乙地的天气预报为为晴（占7/8）、小雨（占1/8）。试求两地天气预报各自提供的平均信息量。</a:t>
            </a:r>
          </a:p>
          <a:p>
            <a:pPr lvl="1">
              <a:lnSpc>
                <a:spcPct val="110000"/>
              </a:lnSpc>
              <a:spcBef>
                <a:spcPct val="20000"/>
              </a:spcBef>
            </a:pPr>
            <a:r>
              <a:rPr lang="zh-CN" altLang="zh-CN" dirty="0" smtClean="0">
                <a:solidFill>
                  <a:srgbClr val="0000FF"/>
                </a:solidFill>
              </a:rPr>
              <a:t>若</a:t>
            </a:r>
            <a:r>
              <a:rPr lang="zh-CN" altLang="zh-CN" dirty="0">
                <a:solidFill>
                  <a:srgbClr val="0000FF"/>
                </a:solidFill>
              </a:rPr>
              <a:t>甲地某月天气预报为两种特殊情况，一种是晴概率为1，其余为0；另一种是各种天气出现的概率都相等。试求这两种情况下所提供的平均信息量。又试求乙地这两种情况的平均信息量</a:t>
            </a:r>
            <a:r>
              <a:rPr lang="zh-CN" altLang="zh-CN" dirty="0" smtClean="0">
                <a:solidFill>
                  <a:srgbClr val="0000FF"/>
                </a:solidFill>
              </a:rPr>
              <a:t>。</a:t>
            </a:r>
            <a:endParaRPr lang="en-US" altLang="zh-CN" dirty="0" smtClean="0">
              <a:solidFill>
                <a:srgbClr val="0000FF"/>
              </a:solidFill>
            </a:endParaRPr>
          </a:p>
          <a:p>
            <a:pPr>
              <a:lnSpc>
                <a:spcPct val="110000"/>
              </a:lnSpc>
              <a:spcBef>
                <a:spcPct val="20000"/>
              </a:spcBef>
            </a:pPr>
            <a:r>
              <a:rPr lang="zh-CN" altLang="en-US" dirty="0" smtClean="0"/>
              <a:t>解</a:t>
            </a:r>
            <a:r>
              <a:rPr lang="zh-CN" altLang="en-US" dirty="0"/>
              <a:t>：</a:t>
            </a:r>
            <a:r>
              <a:rPr lang="zh-CN" altLang="zh-CN" dirty="0" smtClean="0"/>
              <a:t>写出</a:t>
            </a:r>
            <a:r>
              <a:rPr lang="zh-CN" altLang="zh-CN" dirty="0"/>
              <a:t>信源的</a:t>
            </a:r>
            <a:r>
              <a:rPr lang="zh-CN" altLang="zh-CN" dirty="0" smtClean="0"/>
              <a:t>概率分布</a:t>
            </a:r>
            <a:r>
              <a:rPr lang="zh-CN" altLang="en-US" dirty="0" smtClean="0"/>
              <a:t>：</a:t>
            </a:r>
            <a:endParaRPr lang="en-US" altLang="zh-CN" dirty="0" smtClean="0"/>
          </a:p>
          <a:p>
            <a:pPr lvl="2">
              <a:lnSpc>
                <a:spcPct val="110000"/>
              </a:lnSpc>
              <a:spcBef>
                <a:spcPct val="20000"/>
              </a:spcBef>
            </a:pPr>
            <a:r>
              <a:rPr lang="zh-CN" altLang="zh-CN" dirty="0" smtClean="0"/>
              <a:t>设</a:t>
            </a:r>
            <a:r>
              <a:rPr lang="zh-CN" altLang="zh-CN" dirty="0"/>
              <a:t>甲地天气预报构成的信源用</a:t>
            </a:r>
            <a:r>
              <a:rPr lang="zh-CN" altLang="zh-CN" i="1" dirty="0"/>
              <a:t>X</a:t>
            </a:r>
            <a:r>
              <a:rPr lang="zh-CN" altLang="zh-CN" dirty="0" smtClean="0"/>
              <a:t>表示</a:t>
            </a:r>
            <a:r>
              <a:rPr lang="zh-CN" altLang="en-US" dirty="0" smtClean="0"/>
              <a:t>：</a:t>
            </a:r>
            <a:endParaRPr lang="en-US" altLang="zh-CN" dirty="0" smtClean="0"/>
          </a:p>
          <a:p>
            <a:pPr lvl="2">
              <a:lnSpc>
                <a:spcPct val="110000"/>
              </a:lnSpc>
              <a:spcBef>
                <a:spcPct val="20000"/>
              </a:spcBef>
            </a:pPr>
            <a:endParaRPr lang="en-US" altLang="zh-CN" dirty="0"/>
          </a:p>
          <a:p>
            <a:pPr lvl="2">
              <a:lnSpc>
                <a:spcPct val="110000"/>
              </a:lnSpc>
              <a:spcBef>
                <a:spcPct val="20000"/>
              </a:spcBef>
            </a:pPr>
            <a:endParaRPr lang="en-US" altLang="zh-CN" dirty="0" smtClean="0"/>
          </a:p>
          <a:p>
            <a:pPr lvl="2">
              <a:lnSpc>
                <a:spcPct val="110000"/>
              </a:lnSpc>
              <a:spcBef>
                <a:spcPct val="20000"/>
              </a:spcBef>
            </a:pPr>
            <a:endParaRPr lang="en-US" altLang="zh-CN" dirty="0" smtClean="0"/>
          </a:p>
          <a:p>
            <a:pPr lvl="2">
              <a:lnSpc>
                <a:spcPct val="110000"/>
              </a:lnSpc>
              <a:spcBef>
                <a:spcPct val="20000"/>
              </a:spcBef>
            </a:pPr>
            <a:r>
              <a:rPr lang="zh-CN" altLang="zh-CN" dirty="0"/>
              <a:t>设乙地天气预报构成的信源用</a:t>
            </a:r>
            <a:r>
              <a:rPr lang="zh-CN" altLang="zh-CN" i="1" dirty="0"/>
              <a:t>Y</a:t>
            </a:r>
            <a:r>
              <a:rPr lang="zh-CN" altLang="zh-CN" dirty="0" smtClean="0"/>
              <a:t>表示</a:t>
            </a:r>
            <a:r>
              <a:rPr lang="zh-CN" altLang="en-US" dirty="0" smtClean="0"/>
              <a:t>：</a:t>
            </a:r>
            <a:endParaRPr lang="zh-CN" altLang="zh-CN" dirty="0"/>
          </a:p>
          <a:p>
            <a:pPr lvl="2">
              <a:lnSpc>
                <a:spcPct val="110000"/>
              </a:lnSpc>
              <a:spcBef>
                <a:spcPct val="20000"/>
              </a:spcBef>
            </a:pPr>
            <a:endParaRPr lang="zh-CN" altLang="zh-CN" dirty="0"/>
          </a:p>
          <a:p>
            <a:pPr lvl="1">
              <a:lnSpc>
                <a:spcPct val="110000"/>
              </a:lnSpc>
              <a:spcBef>
                <a:spcPct val="20000"/>
              </a:spcBef>
            </a:pP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52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943396467"/>
              </p:ext>
            </p:extLst>
          </p:nvPr>
        </p:nvGraphicFramePr>
        <p:xfrm>
          <a:off x="1475656" y="4869160"/>
          <a:ext cx="4014285" cy="855629"/>
        </p:xfrm>
        <a:graphic>
          <a:graphicData uri="http://schemas.openxmlformats.org/presentationml/2006/ole">
            <mc:AlternateContent xmlns:mc="http://schemas.openxmlformats.org/markup-compatibility/2006">
              <mc:Choice xmlns:v="urn:schemas-microsoft-com:vml" Requires="v">
                <p:oleObj spid="_x0000_s54662" name="Equation" r:id="rId3" imgW="2260440" imgH="482400" progId="Equation.DSMT4">
                  <p:embed/>
                </p:oleObj>
              </mc:Choice>
              <mc:Fallback>
                <p:oleObj name="Equation" r:id="rId3" imgW="2260440" imgH="482400" progId="Equation.DSMT4">
                  <p:embed/>
                  <p:pic>
                    <p:nvPicPr>
                      <p:cNvPr id="0" name="Picture 30"/>
                      <p:cNvPicPr>
                        <a:picLocks noChangeAspect="1" noChangeArrowheads="1"/>
                      </p:cNvPicPr>
                      <p:nvPr/>
                    </p:nvPicPr>
                    <p:blipFill>
                      <a:blip r:embed="rId4"/>
                      <a:srcRect/>
                      <a:stretch>
                        <a:fillRect/>
                      </a:stretch>
                    </p:blipFill>
                    <p:spPr bwMode="auto">
                      <a:xfrm>
                        <a:off x="1475656" y="4869160"/>
                        <a:ext cx="4014285" cy="855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266818197"/>
              </p:ext>
            </p:extLst>
          </p:nvPr>
        </p:nvGraphicFramePr>
        <p:xfrm>
          <a:off x="1475656" y="6067010"/>
          <a:ext cx="2457574" cy="818374"/>
        </p:xfrm>
        <a:graphic>
          <a:graphicData uri="http://schemas.openxmlformats.org/presentationml/2006/ole">
            <mc:AlternateContent xmlns:mc="http://schemas.openxmlformats.org/markup-compatibility/2006">
              <mc:Choice xmlns:v="urn:schemas-microsoft-com:vml" Requires="v">
                <p:oleObj spid="_x0000_s54663" name="Equation" r:id="rId5" imgW="1447560" imgH="482400" progId="Equation.DSMT4">
                  <p:embed/>
                </p:oleObj>
              </mc:Choice>
              <mc:Fallback>
                <p:oleObj name="Equation" r:id="rId5" imgW="1447560" imgH="482400" progId="Equation.DSMT4">
                  <p:embed/>
                  <p:pic>
                    <p:nvPicPr>
                      <p:cNvPr id="0" name="Picture 31"/>
                      <p:cNvPicPr>
                        <a:picLocks noChangeAspect="1" noChangeArrowheads="1"/>
                      </p:cNvPicPr>
                      <p:nvPr/>
                    </p:nvPicPr>
                    <p:blipFill>
                      <a:blip r:embed="rId6"/>
                      <a:srcRect/>
                      <a:stretch>
                        <a:fillRect/>
                      </a:stretch>
                    </p:blipFill>
                    <p:spPr bwMode="auto">
                      <a:xfrm>
                        <a:off x="1475656" y="6067010"/>
                        <a:ext cx="2457574" cy="8183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图示 15"/>
          <p:cNvGraphicFramePr/>
          <p:nvPr>
            <p:extLst>
              <p:ext uri="{D42A27DB-BD31-4B8C-83A1-F6EECF244321}">
                <p14:modId xmlns:p14="http://schemas.microsoft.com/office/powerpoint/2010/main" val="495061323"/>
              </p:ext>
            </p:extLst>
          </p:nvPr>
        </p:nvGraphicFramePr>
        <p:xfrm>
          <a:off x="5796136" y="4005064"/>
          <a:ext cx="2736304" cy="28529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90121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1000"/>
                                        <p:tgtEl>
                                          <p:spTgt spid="6"/>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zh-CN" dirty="0"/>
              <a:t>平均</a:t>
            </a:r>
            <a:r>
              <a:rPr lang="zh-CN" altLang="zh-CN" dirty="0" smtClean="0"/>
              <a:t>信息量</a:t>
            </a:r>
            <a:r>
              <a:rPr lang="zh-CN" altLang="en-US" dirty="0" smtClean="0"/>
              <a:t>求解</a:t>
            </a:r>
            <a:endParaRPr lang="zh-CN" altLang="en-US" dirty="0"/>
          </a:p>
        </p:txBody>
      </p:sp>
      <p:sp>
        <p:nvSpPr>
          <p:cNvPr id="20" name="灯片编号占位符 1"/>
          <p:cNvSpPr>
            <a:spLocks noGrp="1"/>
          </p:cNvSpPr>
          <p:nvPr>
            <p:ph type="sldNum" sz="quarter" idx="12"/>
          </p:nvPr>
        </p:nvSpPr>
        <p:spPr/>
        <p:txBody>
          <a:bodyPr/>
          <a:lstStyle/>
          <a:p>
            <a:fld id="{9D14F39C-F5E0-4278-AFAC-69C3F19D9D75}" type="slidenum">
              <a:rPr lang="zh-CN" altLang="zh-CN" smtClean="0"/>
              <a:pPr/>
              <a:t>53</a:t>
            </a:fld>
            <a:endParaRPr lang="zh-CN" altLang="zh-CN" dirty="0"/>
          </a:p>
        </p:txBody>
      </p:sp>
      <p:graphicFrame>
        <p:nvGraphicFramePr>
          <p:cNvPr id="57348" name="Object 3"/>
          <p:cNvGraphicFramePr>
            <a:graphicFrameLocks noChangeAspect="1"/>
          </p:cNvGraphicFramePr>
          <p:nvPr>
            <p:extLst>
              <p:ext uri="{D42A27DB-BD31-4B8C-83A1-F6EECF244321}">
                <p14:modId xmlns:p14="http://schemas.microsoft.com/office/powerpoint/2010/main" val="2302801440"/>
              </p:ext>
            </p:extLst>
          </p:nvPr>
        </p:nvGraphicFramePr>
        <p:xfrm>
          <a:off x="315913" y="1302370"/>
          <a:ext cx="4975225" cy="1060450"/>
        </p:xfrm>
        <a:graphic>
          <a:graphicData uri="http://schemas.openxmlformats.org/presentationml/2006/ole">
            <mc:AlternateContent xmlns:mc="http://schemas.openxmlformats.org/markup-compatibility/2006">
              <mc:Choice xmlns:v="urn:schemas-microsoft-com:vml" Requires="v">
                <p:oleObj spid="_x0000_s248991" name="Equation" r:id="rId3" imgW="2260440" imgH="482400" progId="Equation.DSMT4">
                  <p:embed/>
                </p:oleObj>
              </mc:Choice>
              <mc:Fallback>
                <p:oleObj name="Equation" r:id="rId3" imgW="2260440" imgH="482400" progId="Equation.DSMT4">
                  <p:embed/>
                  <p:pic>
                    <p:nvPicPr>
                      <p:cNvPr id="0" name="Picture 97"/>
                      <p:cNvPicPr>
                        <a:picLocks noChangeAspect="1" noChangeArrowheads="1"/>
                      </p:cNvPicPr>
                      <p:nvPr/>
                    </p:nvPicPr>
                    <p:blipFill>
                      <a:blip r:embed="rId4"/>
                      <a:srcRect/>
                      <a:stretch>
                        <a:fillRect/>
                      </a:stretch>
                    </p:blipFill>
                    <p:spPr bwMode="auto">
                      <a:xfrm>
                        <a:off x="315913" y="1302370"/>
                        <a:ext cx="4975225" cy="1060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349" name="Object 4"/>
          <p:cNvGraphicFramePr>
            <a:graphicFrameLocks noChangeAspect="1"/>
          </p:cNvGraphicFramePr>
          <p:nvPr>
            <p:extLst>
              <p:ext uri="{D42A27DB-BD31-4B8C-83A1-F6EECF244321}">
                <p14:modId xmlns:p14="http://schemas.microsoft.com/office/powerpoint/2010/main" val="1321702722"/>
              </p:ext>
            </p:extLst>
          </p:nvPr>
        </p:nvGraphicFramePr>
        <p:xfrm>
          <a:off x="5594350" y="1291257"/>
          <a:ext cx="3184525" cy="1060450"/>
        </p:xfrm>
        <a:graphic>
          <a:graphicData uri="http://schemas.openxmlformats.org/presentationml/2006/ole">
            <mc:AlternateContent xmlns:mc="http://schemas.openxmlformats.org/markup-compatibility/2006">
              <mc:Choice xmlns:v="urn:schemas-microsoft-com:vml" Requires="v">
                <p:oleObj spid="_x0000_s248992" name="Equation" r:id="rId5" imgW="1447560" imgH="482400" progId="Equation.DSMT4">
                  <p:embed/>
                </p:oleObj>
              </mc:Choice>
              <mc:Fallback>
                <p:oleObj name="Equation" r:id="rId5" imgW="1447560" imgH="482400" progId="Equation.DSMT4">
                  <p:embed/>
                  <p:pic>
                    <p:nvPicPr>
                      <p:cNvPr id="0" name="Picture 98"/>
                      <p:cNvPicPr>
                        <a:picLocks noChangeAspect="1" noChangeArrowheads="1"/>
                      </p:cNvPicPr>
                      <p:nvPr/>
                    </p:nvPicPr>
                    <p:blipFill>
                      <a:blip r:embed="rId6"/>
                      <a:srcRect/>
                      <a:stretch>
                        <a:fillRect/>
                      </a:stretch>
                    </p:blipFill>
                    <p:spPr bwMode="auto">
                      <a:xfrm>
                        <a:off x="5594350" y="1291257"/>
                        <a:ext cx="3184525" cy="1060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0" name="Line 5"/>
          <p:cNvSpPr>
            <a:spLocks noChangeShapeType="1"/>
          </p:cNvSpPr>
          <p:nvPr/>
        </p:nvSpPr>
        <p:spPr bwMode="auto">
          <a:xfrm>
            <a:off x="0" y="2454895"/>
            <a:ext cx="9144000" cy="0"/>
          </a:xfrm>
          <a:prstGeom prst="line">
            <a:avLst/>
          </a:prstGeom>
          <a:ln>
            <a:headEnd/>
            <a:tailEnd/>
          </a:ln>
        </p:spPr>
        <p:style>
          <a:lnRef idx="2">
            <a:schemeClr val="accent5"/>
          </a:lnRef>
          <a:fillRef idx="0">
            <a:schemeClr val="accent5"/>
          </a:fillRef>
          <a:effectRef idx="1">
            <a:schemeClr val="accent5"/>
          </a:effectRef>
          <a:fontRef idx="minor">
            <a:schemeClr val="tx1"/>
          </a:fontRef>
        </p:style>
        <p:txBody>
          <a:bodyPr/>
          <a:lstStyle/>
          <a:p>
            <a:endParaRPr lang="zh-CN" altLang="en-US"/>
          </a:p>
        </p:txBody>
      </p:sp>
      <p:graphicFrame>
        <p:nvGraphicFramePr>
          <p:cNvPr id="57351" name="Object 6"/>
          <p:cNvGraphicFramePr>
            <a:graphicFrameLocks noChangeAspect="1"/>
          </p:cNvGraphicFramePr>
          <p:nvPr>
            <p:extLst>
              <p:ext uri="{D42A27DB-BD31-4B8C-83A1-F6EECF244321}">
                <p14:modId xmlns:p14="http://schemas.microsoft.com/office/powerpoint/2010/main" val="1171914608"/>
              </p:ext>
            </p:extLst>
          </p:nvPr>
        </p:nvGraphicFramePr>
        <p:xfrm>
          <a:off x="107504" y="2608014"/>
          <a:ext cx="8858250" cy="949325"/>
        </p:xfrm>
        <a:graphic>
          <a:graphicData uri="http://schemas.openxmlformats.org/presentationml/2006/ole">
            <mc:AlternateContent xmlns:mc="http://schemas.openxmlformats.org/markup-compatibility/2006">
              <mc:Choice xmlns:v="urn:schemas-microsoft-com:vml" Requires="v">
                <p:oleObj spid="_x0000_s248993" name="Equation" r:id="rId7" imgW="4025880" imgH="431640" progId="Equation.DSMT4">
                  <p:embed/>
                </p:oleObj>
              </mc:Choice>
              <mc:Fallback>
                <p:oleObj name="Equation" r:id="rId7" imgW="4025880" imgH="431640" progId="Equation.DSMT4">
                  <p:embed/>
                  <p:pic>
                    <p:nvPicPr>
                      <p:cNvPr id="0" name="Picture 99"/>
                      <p:cNvPicPr>
                        <a:picLocks noChangeAspect="1" noChangeArrowheads="1"/>
                      </p:cNvPicPr>
                      <p:nvPr/>
                    </p:nvPicPr>
                    <p:blipFill>
                      <a:blip r:embed="rId8"/>
                      <a:srcRect/>
                      <a:stretch>
                        <a:fillRect/>
                      </a:stretch>
                    </p:blipFill>
                    <p:spPr bwMode="auto">
                      <a:xfrm>
                        <a:off x="107504" y="2608014"/>
                        <a:ext cx="8858250" cy="9493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7"/>
          <p:cNvGrpSpPr>
            <a:grpSpLocks/>
          </p:cNvGrpSpPr>
          <p:nvPr/>
        </p:nvGrpSpPr>
        <p:grpSpPr bwMode="auto">
          <a:xfrm>
            <a:off x="4167981" y="3628851"/>
            <a:ext cx="2151063" cy="388937"/>
            <a:chOff x="-1" y="42"/>
            <a:chExt cx="1355" cy="245"/>
          </a:xfrm>
        </p:grpSpPr>
        <p:graphicFrame>
          <p:nvGraphicFramePr>
            <p:cNvPr id="57363" name="Object 8"/>
            <p:cNvGraphicFramePr>
              <a:graphicFrameLocks noChangeAspect="1"/>
            </p:cNvGraphicFramePr>
            <p:nvPr>
              <p:extLst>
                <p:ext uri="{D42A27DB-BD31-4B8C-83A1-F6EECF244321}">
                  <p14:modId xmlns:p14="http://schemas.microsoft.com/office/powerpoint/2010/main" val="2819990936"/>
                </p:ext>
              </p:extLst>
            </p:nvPr>
          </p:nvGraphicFramePr>
          <p:xfrm>
            <a:off x="-1" y="42"/>
            <a:ext cx="651" cy="245"/>
          </p:xfrm>
          <a:graphic>
            <a:graphicData uri="http://schemas.openxmlformats.org/presentationml/2006/ole">
              <mc:AlternateContent xmlns:mc="http://schemas.openxmlformats.org/markup-compatibility/2006">
                <mc:Choice xmlns:v="urn:schemas-microsoft-com:vml" Requires="v">
                  <p:oleObj spid="_x0000_s248994" name="Equation" r:id="rId9" imgW="469800" imgH="177480" progId="Equation.DSMT4">
                    <p:embed/>
                  </p:oleObj>
                </mc:Choice>
                <mc:Fallback>
                  <p:oleObj name="Equation" r:id="rId9" imgW="469800" imgH="177480" progId="Equation.DSMT4">
                    <p:embed/>
                    <p:pic>
                      <p:nvPicPr>
                        <p:cNvPr id="0" name="Picture 100"/>
                        <p:cNvPicPr>
                          <a:picLocks noChangeAspect="1" noChangeArrowheads="1"/>
                        </p:cNvPicPr>
                        <p:nvPr/>
                      </p:nvPicPr>
                      <p:blipFill>
                        <a:blip r:embed="rId10"/>
                        <a:srcRect/>
                        <a:stretch>
                          <a:fillRect/>
                        </a:stretch>
                      </p:blipFill>
                      <p:spPr bwMode="auto">
                        <a:xfrm>
                          <a:off x="-1" y="42"/>
                          <a:ext cx="651" cy="24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4" name="Rectangle 9"/>
            <p:cNvSpPr>
              <a:spLocks noChangeArrowheads="1"/>
            </p:cNvSpPr>
            <p:nvPr/>
          </p:nvSpPr>
          <p:spPr bwMode="auto">
            <a:xfrm>
              <a:off x="590" y="54"/>
              <a:ext cx="7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t>比特</a:t>
              </a:r>
              <a:r>
                <a:rPr lang="zh-CN" altLang="zh-CN" dirty="0"/>
                <a:t>/</a:t>
              </a:r>
              <a:r>
                <a:rPr lang="zh-CN" dirty="0"/>
                <a:t>符号</a:t>
              </a:r>
            </a:p>
          </p:txBody>
        </p:sp>
      </p:grpSp>
      <p:graphicFrame>
        <p:nvGraphicFramePr>
          <p:cNvPr id="57355" name="Object 11"/>
          <p:cNvGraphicFramePr>
            <a:graphicFrameLocks noChangeAspect="1"/>
          </p:cNvGraphicFramePr>
          <p:nvPr>
            <p:extLst>
              <p:ext uri="{D42A27DB-BD31-4B8C-83A1-F6EECF244321}">
                <p14:modId xmlns:p14="http://schemas.microsoft.com/office/powerpoint/2010/main" val="3555800742"/>
              </p:ext>
            </p:extLst>
          </p:nvPr>
        </p:nvGraphicFramePr>
        <p:xfrm>
          <a:off x="35496" y="4485555"/>
          <a:ext cx="7126288" cy="977900"/>
        </p:xfrm>
        <a:graphic>
          <a:graphicData uri="http://schemas.openxmlformats.org/presentationml/2006/ole">
            <mc:AlternateContent xmlns:mc="http://schemas.openxmlformats.org/markup-compatibility/2006">
              <mc:Choice xmlns:v="urn:schemas-microsoft-com:vml" Requires="v">
                <p:oleObj spid="_x0000_s248995" name="Equation" r:id="rId11" imgW="3238200" imgH="444240" progId="Equation.DSMT4">
                  <p:embed/>
                </p:oleObj>
              </mc:Choice>
              <mc:Fallback>
                <p:oleObj name="Equation" r:id="rId11" imgW="3238200" imgH="444240" progId="Equation.DSMT4">
                  <p:embed/>
                  <p:pic>
                    <p:nvPicPr>
                      <p:cNvPr id="0" name="Picture 101"/>
                      <p:cNvPicPr>
                        <a:picLocks noChangeAspect="1" noChangeArrowheads="1"/>
                      </p:cNvPicPr>
                      <p:nvPr/>
                    </p:nvPicPr>
                    <p:blipFill>
                      <a:blip r:embed="rId12"/>
                      <a:srcRect/>
                      <a:stretch>
                        <a:fillRect/>
                      </a:stretch>
                    </p:blipFill>
                    <p:spPr bwMode="auto">
                      <a:xfrm>
                        <a:off x="35496" y="4485555"/>
                        <a:ext cx="7126288" cy="9779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7357" name="Group 13"/>
          <p:cNvGrpSpPr>
            <a:grpSpLocks/>
          </p:cNvGrpSpPr>
          <p:nvPr/>
        </p:nvGrpSpPr>
        <p:grpSpPr bwMode="auto">
          <a:xfrm>
            <a:off x="4077816" y="5488334"/>
            <a:ext cx="2438400" cy="388938"/>
            <a:chOff x="-1" y="42"/>
            <a:chExt cx="1536" cy="245"/>
          </a:xfrm>
        </p:grpSpPr>
        <p:graphicFrame>
          <p:nvGraphicFramePr>
            <p:cNvPr id="57361" name="Object 14"/>
            <p:cNvGraphicFramePr>
              <a:graphicFrameLocks noChangeAspect="1"/>
            </p:cNvGraphicFramePr>
            <p:nvPr>
              <p:extLst>
                <p:ext uri="{D42A27DB-BD31-4B8C-83A1-F6EECF244321}">
                  <p14:modId xmlns:p14="http://schemas.microsoft.com/office/powerpoint/2010/main" val="654038748"/>
                </p:ext>
              </p:extLst>
            </p:nvPr>
          </p:nvGraphicFramePr>
          <p:xfrm>
            <a:off x="-1" y="42"/>
            <a:ext cx="757" cy="245"/>
          </p:xfrm>
          <a:graphic>
            <a:graphicData uri="http://schemas.openxmlformats.org/presentationml/2006/ole">
              <mc:AlternateContent xmlns:mc="http://schemas.openxmlformats.org/markup-compatibility/2006">
                <mc:Choice xmlns:v="urn:schemas-microsoft-com:vml" Requires="v">
                  <p:oleObj spid="_x0000_s248996" name="Equation" r:id="rId13" imgW="545760" imgH="177480" progId="Equation.DSMT4">
                    <p:embed/>
                  </p:oleObj>
                </mc:Choice>
                <mc:Fallback>
                  <p:oleObj name="Equation" r:id="rId13" imgW="545760" imgH="177480" progId="Equation.DSMT4">
                    <p:embed/>
                    <p:pic>
                      <p:nvPicPr>
                        <p:cNvPr id="0" name="Picture 102"/>
                        <p:cNvPicPr>
                          <a:picLocks noChangeAspect="1" noChangeArrowheads="1"/>
                        </p:cNvPicPr>
                        <p:nvPr/>
                      </p:nvPicPr>
                      <p:blipFill>
                        <a:blip r:embed="rId14"/>
                        <a:srcRect/>
                        <a:stretch>
                          <a:fillRect/>
                        </a:stretch>
                      </p:blipFill>
                      <p:spPr bwMode="auto">
                        <a:xfrm>
                          <a:off x="-1" y="42"/>
                          <a:ext cx="757" cy="24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62" name="Rectangle 15"/>
            <p:cNvSpPr>
              <a:spLocks noChangeArrowheads="1"/>
            </p:cNvSpPr>
            <p:nvPr/>
          </p:nvSpPr>
          <p:spPr bwMode="auto">
            <a:xfrm>
              <a:off x="643" y="45"/>
              <a:ext cx="8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t>比特</a:t>
              </a:r>
              <a:r>
                <a:rPr lang="zh-CN" altLang="zh-CN" dirty="0"/>
                <a:t>/</a:t>
              </a:r>
              <a:r>
                <a:rPr lang="zh-CN" dirty="0"/>
                <a:t>符号</a:t>
              </a:r>
            </a:p>
          </p:txBody>
        </p:sp>
      </p:grpSp>
      <p:sp>
        <p:nvSpPr>
          <p:cNvPr id="4" name="矩形 3"/>
          <p:cNvSpPr/>
          <p:nvPr/>
        </p:nvSpPr>
        <p:spPr>
          <a:xfrm>
            <a:off x="1403647" y="6210022"/>
            <a:ext cx="3877985" cy="461665"/>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zh-CN" altLang="zh-CN" sz="2400" dirty="0">
                <a:solidFill>
                  <a:schemeClr val="tx1"/>
                </a:solidFill>
              </a:rPr>
              <a:t>甲地的平均不确定度更大。</a:t>
            </a:r>
          </a:p>
        </p:txBody>
      </p:sp>
    </p:spTree>
    <p:extLst>
      <p:ext uri="{BB962C8B-B14F-4D97-AF65-F5344CB8AC3E}">
        <p14:creationId xmlns:p14="http://schemas.microsoft.com/office/powerpoint/2010/main" val="1568093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7355"/>
                                        </p:tgtEl>
                                        <p:attrNameLst>
                                          <p:attrName>style.visibility</p:attrName>
                                        </p:attrNameLst>
                                      </p:cBhvr>
                                      <p:to>
                                        <p:strVal val="visible"/>
                                      </p:to>
                                    </p:set>
                                    <p:animEffect transition="in" filter="wipe(left)">
                                      <p:cBhvr>
                                        <p:cTn id="12" dur="1000"/>
                                        <p:tgtEl>
                                          <p:spTgt spid="57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7357"/>
                                        </p:tgtEl>
                                        <p:attrNameLst>
                                          <p:attrName>style.visibility</p:attrName>
                                        </p:attrNameLst>
                                      </p:cBhvr>
                                      <p:to>
                                        <p:strVal val="visible"/>
                                      </p:to>
                                    </p:set>
                                    <p:animEffect transition="in" filter="wipe(left)">
                                      <p:cBhvr>
                                        <p:cTn id="17" dur="1000"/>
                                        <p:tgtEl>
                                          <p:spTgt spid="5735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zh-CN" dirty="0"/>
              <a:t>甲地的</a:t>
            </a:r>
            <a:r>
              <a:rPr lang="zh-CN" altLang="zh-CN" dirty="0" smtClean="0"/>
              <a:t>第一</a:t>
            </a:r>
            <a:r>
              <a:rPr lang="zh-CN" altLang="zh-CN" dirty="0"/>
              <a:t>种特殊情况</a:t>
            </a:r>
            <a:endParaRPr lang="zh-CN" altLang="en-US" dirty="0"/>
          </a:p>
        </p:txBody>
      </p:sp>
      <p:sp>
        <p:nvSpPr>
          <p:cNvPr id="19" name="灯片编号占位符 1"/>
          <p:cNvSpPr>
            <a:spLocks noGrp="1"/>
          </p:cNvSpPr>
          <p:nvPr>
            <p:ph type="sldNum" sz="quarter" idx="12"/>
          </p:nvPr>
        </p:nvSpPr>
        <p:spPr/>
        <p:txBody>
          <a:bodyPr/>
          <a:lstStyle/>
          <a:p>
            <a:fld id="{5F18BDE3-095E-42D4-8B73-F1BAC87CDA6A}" type="slidenum">
              <a:rPr lang="zh-CN" altLang="zh-CN" smtClean="0"/>
              <a:pPr/>
              <a:t>54</a:t>
            </a:fld>
            <a:endParaRPr lang="zh-CN" altLang="zh-CN" dirty="0"/>
          </a:p>
        </p:txBody>
      </p:sp>
      <p:graphicFrame>
        <p:nvGraphicFramePr>
          <p:cNvPr id="58373" name="Object 4"/>
          <p:cNvGraphicFramePr>
            <a:graphicFrameLocks noChangeAspect="1"/>
          </p:cNvGraphicFramePr>
          <p:nvPr>
            <p:extLst>
              <p:ext uri="{D42A27DB-BD31-4B8C-83A1-F6EECF244321}">
                <p14:modId xmlns:p14="http://schemas.microsoft.com/office/powerpoint/2010/main" val="375147508"/>
              </p:ext>
            </p:extLst>
          </p:nvPr>
        </p:nvGraphicFramePr>
        <p:xfrm>
          <a:off x="1952625" y="1258888"/>
          <a:ext cx="4722813" cy="1060450"/>
        </p:xfrm>
        <a:graphic>
          <a:graphicData uri="http://schemas.openxmlformats.org/presentationml/2006/ole">
            <mc:AlternateContent xmlns:mc="http://schemas.openxmlformats.org/markup-compatibility/2006">
              <mc:Choice xmlns:v="urn:schemas-microsoft-com:vml" Requires="v">
                <p:oleObj spid="_x0000_s198334" name="Equation" r:id="rId3" imgW="2145960" imgH="482400" progId="Equation.DSMT4">
                  <p:embed/>
                </p:oleObj>
              </mc:Choice>
              <mc:Fallback>
                <p:oleObj name="Equation" r:id="rId3" imgW="2145960" imgH="482400" progId="Equation.DSMT4">
                  <p:embed/>
                  <p:pic>
                    <p:nvPicPr>
                      <p:cNvPr id="0" name=""/>
                      <p:cNvPicPr>
                        <a:picLocks noChangeAspect="1" noChangeArrowheads="1"/>
                      </p:cNvPicPr>
                      <p:nvPr/>
                    </p:nvPicPr>
                    <p:blipFill>
                      <a:blip r:embed="rId4"/>
                      <a:srcRect/>
                      <a:stretch>
                        <a:fillRect/>
                      </a:stretch>
                    </p:blipFill>
                    <p:spPr bwMode="auto">
                      <a:xfrm>
                        <a:off x="1952625" y="1258888"/>
                        <a:ext cx="4722813" cy="1060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5" name="Object 7"/>
          <p:cNvGraphicFramePr>
            <a:graphicFrameLocks noChangeAspect="1"/>
          </p:cNvGraphicFramePr>
          <p:nvPr>
            <p:extLst>
              <p:ext uri="{D42A27DB-BD31-4B8C-83A1-F6EECF244321}">
                <p14:modId xmlns:p14="http://schemas.microsoft.com/office/powerpoint/2010/main" val="2546293578"/>
              </p:ext>
            </p:extLst>
          </p:nvPr>
        </p:nvGraphicFramePr>
        <p:xfrm>
          <a:off x="400644" y="3054151"/>
          <a:ext cx="7051676" cy="950913"/>
        </p:xfrm>
        <a:graphic>
          <a:graphicData uri="http://schemas.openxmlformats.org/presentationml/2006/ole">
            <mc:AlternateContent xmlns:mc="http://schemas.openxmlformats.org/markup-compatibility/2006">
              <mc:Choice xmlns:v="urn:schemas-microsoft-com:vml" Requires="v">
                <p:oleObj spid="_x0000_s198335" name="Equation" r:id="rId5" imgW="3200400" imgH="431640" progId="Equation.DSMT4">
                  <p:embed/>
                </p:oleObj>
              </mc:Choice>
              <mc:Fallback>
                <p:oleObj name="Equation" r:id="rId5" imgW="3200400" imgH="431640" progId="Equation.DSMT4">
                  <p:embed/>
                  <p:pic>
                    <p:nvPicPr>
                      <p:cNvPr id="0" name=""/>
                      <p:cNvPicPr>
                        <a:picLocks noChangeAspect="1" noChangeArrowheads="1"/>
                      </p:cNvPicPr>
                      <p:nvPr/>
                    </p:nvPicPr>
                    <p:blipFill>
                      <a:blip r:embed="rId6"/>
                      <a:srcRect/>
                      <a:stretch>
                        <a:fillRect/>
                      </a:stretch>
                    </p:blipFill>
                    <p:spPr bwMode="auto">
                      <a:xfrm>
                        <a:off x="400644" y="3054151"/>
                        <a:ext cx="7051676" cy="9509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7" name="Object 9"/>
          <p:cNvGraphicFramePr>
            <a:graphicFrameLocks noChangeAspect="1"/>
          </p:cNvGraphicFramePr>
          <p:nvPr>
            <p:extLst>
              <p:ext uri="{D42A27DB-BD31-4B8C-83A1-F6EECF244321}">
                <p14:modId xmlns:p14="http://schemas.microsoft.com/office/powerpoint/2010/main" val="517093559"/>
              </p:ext>
            </p:extLst>
          </p:nvPr>
        </p:nvGraphicFramePr>
        <p:xfrm>
          <a:off x="467544" y="3573016"/>
          <a:ext cx="7616826" cy="1670050"/>
        </p:xfrm>
        <a:graphic>
          <a:graphicData uri="http://schemas.openxmlformats.org/presentationml/2006/ole">
            <mc:AlternateContent xmlns:mc="http://schemas.openxmlformats.org/markup-compatibility/2006">
              <mc:Choice xmlns:v="urn:schemas-microsoft-com:vml" Requires="v">
                <p:oleObj spid="_x0000_s198336" name="Equation" r:id="rId7" imgW="3466800" imgH="761760" progId="Equation.DSMT4">
                  <p:embed/>
                </p:oleObj>
              </mc:Choice>
              <mc:Fallback>
                <p:oleObj name="Equation" r:id="rId7" imgW="3466800" imgH="761760" progId="Equation.DSMT4">
                  <p:embed/>
                  <p:pic>
                    <p:nvPicPr>
                      <p:cNvPr id="0" name=""/>
                      <p:cNvPicPr>
                        <a:picLocks noChangeAspect="1" noChangeArrowheads="1"/>
                      </p:cNvPicPr>
                      <p:nvPr/>
                    </p:nvPicPr>
                    <p:blipFill>
                      <a:blip r:embed="rId8"/>
                      <a:srcRect/>
                      <a:stretch>
                        <a:fillRect/>
                      </a:stretch>
                    </p:blipFill>
                    <p:spPr bwMode="auto">
                      <a:xfrm>
                        <a:off x="467544" y="3573016"/>
                        <a:ext cx="7616826" cy="16700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81" name="Object 13"/>
          <p:cNvGraphicFramePr>
            <a:graphicFrameLocks noChangeAspect="1"/>
          </p:cNvGraphicFramePr>
          <p:nvPr>
            <p:extLst>
              <p:ext uri="{D42A27DB-BD31-4B8C-83A1-F6EECF244321}">
                <p14:modId xmlns:p14="http://schemas.microsoft.com/office/powerpoint/2010/main" val="86485610"/>
              </p:ext>
            </p:extLst>
          </p:nvPr>
        </p:nvGraphicFramePr>
        <p:xfrm>
          <a:off x="7442200" y="3284984"/>
          <a:ext cx="530225" cy="392112"/>
        </p:xfrm>
        <a:graphic>
          <a:graphicData uri="http://schemas.openxmlformats.org/presentationml/2006/ole">
            <mc:AlternateContent xmlns:mc="http://schemas.openxmlformats.org/markup-compatibility/2006">
              <mc:Choice xmlns:v="urn:schemas-microsoft-com:vml" Requires="v">
                <p:oleObj spid="_x0000_s198337" r:id="rId9" imgW="240882" imgH="177492" progId="Equation.DSMT4">
                  <p:embed/>
                </p:oleObj>
              </mc:Choice>
              <mc:Fallback>
                <p:oleObj r:id="rId9" imgW="240882" imgH="17749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2200" y="3284984"/>
                        <a:ext cx="530225" cy="392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图示 14"/>
          <p:cNvGraphicFramePr/>
          <p:nvPr>
            <p:extLst>
              <p:ext uri="{D42A27DB-BD31-4B8C-83A1-F6EECF244321}">
                <p14:modId xmlns:p14="http://schemas.microsoft.com/office/powerpoint/2010/main" val="4196432458"/>
              </p:ext>
            </p:extLst>
          </p:nvPr>
        </p:nvGraphicFramePr>
        <p:xfrm>
          <a:off x="827584" y="5733256"/>
          <a:ext cx="7848872" cy="93610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6" name="图示 5"/>
          <p:cNvGraphicFramePr/>
          <p:nvPr>
            <p:extLst>
              <p:ext uri="{D42A27DB-BD31-4B8C-83A1-F6EECF244321}">
                <p14:modId xmlns:p14="http://schemas.microsoft.com/office/powerpoint/2010/main" val="1342342031"/>
              </p:ext>
            </p:extLst>
          </p:nvPr>
        </p:nvGraphicFramePr>
        <p:xfrm>
          <a:off x="1115616" y="2276872"/>
          <a:ext cx="7128792" cy="100811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grpSp>
        <p:nvGrpSpPr>
          <p:cNvPr id="2" name="组合 1"/>
          <p:cNvGrpSpPr/>
          <p:nvPr/>
        </p:nvGrpSpPr>
        <p:grpSpPr>
          <a:xfrm>
            <a:off x="1907704" y="4509120"/>
            <a:ext cx="1728192" cy="1008112"/>
            <a:chOff x="1907704" y="4509120"/>
            <a:chExt cx="1728192" cy="1008112"/>
          </a:xfrm>
        </p:grpSpPr>
        <p:grpSp>
          <p:nvGrpSpPr>
            <p:cNvPr id="14" name="组合 13"/>
            <p:cNvGrpSpPr/>
            <p:nvPr/>
          </p:nvGrpSpPr>
          <p:grpSpPr>
            <a:xfrm>
              <a:off x="1907704" y="4941168"/>
              <a:ext cx="1512168" cy="576064"/>
              <a:chOff x="1907704" y="4941168"/>
              <a:chExt cx="1512168" cy="576064"/>
            </a:xfrm>
          </p:grpSpPr>
          <p:sp>
            <p:nvSpPr>
              <p:cNvPr id="8" name="矩形 7"/>
              <p:cNvSpPr/>
              <p:nvPr/>
            </p:nvSpPr>
            <p:spPr>
              <a:xfrm>
                <a:off x="1907704" y="4941168"/>
                <a:ext cx="1008112"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zh-CN" dirty="0"/>
                  <a:t>洛必塔法则</a:t>
                </a:r>
              </a:p>
            </p:txBody>
          </p:sp>
          <p:cxnSp>
            <p:nvCxnSpPr>
              <p:cNvPr id="10" name="直接连接符 9"/>
              <p:cNvCxnSpPr/>
              <p:nvPr/>
            </p:nvCxnSpPr>
            <p:spPr>
              <a:xfrm flipV="1">
                <a:off x="2915816" y="5229200"/>
                <a:ext cx="504056" cy="216024"/>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12" name="直接连接符 11"/>
            <p:cNvCxnSpPr/>
            <p:nvPr/>
          </p:nvCxnSpPr>
          <p:spPr>
            <a:xfrm flipV="1">
              <a:off x="3419872" y="4509120"/>
              <a:ext cx="216024" cy="720080"/>
            </a:xfrm>
            <a:prstGeom prst="line">
              <a:avLst/>
            </a:prstGeom>
          </p:spPr>
          <p:style>
            <a:lnRef idx="3">
              <a:schemeClr val="accent5"/>
            </a:lnRef>
            <a:fillRef idx="0">
              <a:schemeClr val="accent5"/>
            </a:fillRef>
            <a:effectRef idx="2">
              <a:schemeClr val="accent5"/>
            </a:effectRef>
            <a:fontRef idx="minor">
              <a:schemeClr val="tx1"/>
            </a:fontRef>
          </p:style>
        </p:cxnSp>
      </p:grpSp>
      <p:sp>
        <p:nvSpPr>
          <p:cNvPr id="3" name="椭圆 2"/>
          <p:cNvSpPr/>
          <p:nvPr/>
        </p:nvSpPr>
        <p:spPr>
          <a:xfrm>
            <a:off x="6372200" y="3212976"/>
            <a:ext cx="1152128"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6522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375"/>
                                        </p:tgtEl>
                                        <p:attrNameLst>
                                          <p:attrName>style.visibility</p:attrName>
                                        </p:attrNameLst>
                                      </p:cBhvr>
                                      <p:to>
                                        <p:strVal val="visible"/>
                                      </p:to>
                                    </p:set>
                                    <p:animEffect transition="in" filter="wipe(left)">
                                      <p:cBhvr>
                                        <p:cTn id="12" dur="750"/>
                                        <p:tgtEl>
                                          <p:spTgt spid="583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8377"/>
                                        </p:tgtEl>
                                        <p:attrNameLst>
                                          <p:attrName>style.visibility</p:attrName>
                                        </p:attrNameLst>
                                      </p:cBhvr>
                                      <p:to>
                                        <p:strVal val="visible"/>
                                      </p:to>
                                    </p:set>
                                    <p:animEffect transition="in" filter="wipe(left)">
                                      <p:cBhvr>
                                        <p:cTn id="22" dur="750"/>
                                        <p:tgtEl>
                                          <p:spTgt spid="58377"/>
                                        </p:tgtEl>
                                      </p:cBhvr>
                                    </p:animEffect>
                                  </p:childTnLst>
                                </p:cTn>
                              </p:par>
                            </p:childTnLst>
                          </p:cTn>
                        </p:par>
                        <p:par>
                          <p:cTn id="23" fill="hold">
                            <p:stCondLst>
                              <p:cond delay="75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8381"/>
                                        </p:tgtEl>
                                        <p:attrNameLst>
                                          <p:attrName>style.visibility</p:attrName>
                                        </p:attrNameLst>
                                      </p:cBhvr>
                                      <p:to>
                                        <p:strVal val="visible"/>
                                      </p:to>
                                    </p:set>
                                    <p:animEffect transition="in" filter="wipe(left)">
                                      <p:cBhvr>
                                        <p:cTn id="31" dur="500"/>
                                        <p:tgtEl>
                                          <p:spTgt spid="5838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anim calcmode="lin" valueType="num">
                                      <p:cBhvr>
                                        <p:cTn id="37" dur="500" fill="hold"/>
                                        <p:tgtEl>
                                          <p:spTgt spid="15"/>
                                        </p:tgtEl>
                                        <p:attrNameLst>
                                          <p:attrName>ppt_x</p:attrName>
                                        </p:attrNameLst>
                                      </p:cBhvr>
                                      <p:tavLst>
                                        <p:tav tm="0">
                                          <p:val>
                                            <p:strVal val="#ppt_x"/>
                                          </p:val>
                                        </p:tav>
                                        <p:tav tm="100000">
                                          <p:val>
                                            <p:strVal val="#ppt_x"/>
                                          </p:val>
                                        </p:tav>
                                      </p:tavLst>
                                    </p:anim>
                                    <p:anim calcmode="lin" valueType="num">
                                      <p:cBhvr>
                                        <p:cTn id="3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6" grpId="0">
        <p:bldAsOne/>
      </p:bldGraphic>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甲地的第二种</a:t>
            </a:r>
            <a:r>
              <a:rPr lang="zh-CN" altLang="zh-CN" dirty="0" smtClean="0"/>
              <a:t>特殊情况</a:t>
            </a:r>
            <a:endParaRPr lang="zh-CN" altLang="en-US" dirty="0"/>
          </a:p>
        </p:txBody>
      </p:sp>
      <p:sp>
        <p:nvSpPr>
          <p:cNvPr id="3" name="灯片编号占位符 2"/>
          <p:cNvSpPr>
            <a:spLocks noGrp="1"/>
          </p:cNvSpPr>
          <p:nvPr>
            <p:ph type="sldNum" sz="quarter" idx="12"/>
          </p:nvPr>
        </p:nvSpPr>
        <p:spPr/>
        <p:txBody>
          <a:bodyPr/>
          <a:lstStyle/>
          <a:p>
            <a:fld id="{E31375A4-56A4-47D6-9801-1991572033F7}" type="slidenum">
              <a:rPr lang="en-US" smtClean="0"/>
              <a:pPr/>
              <a:t>55</a:t>
            </a:fld>
            <a:endParaRPr lang="en-US"/>
          </a:p>
        </p:txBody>
      </p:sp>
      <p:graphicFrame>
        <p:nvGraphicFramePr>
          <p:cNvPr id="4" name="对象 3"/>
          <p:cNvGraphicFramePr>
            <a:graphicFrameLocks noChangeAspect="1"/>
          </p:cNvGraphicFramePr>
          <p:nvPr>
            <p:extLst>
              <p:ext uri="{D42A27DB-BD31-4B8C-83A1-F6EECF244321}">
                <p14:modId xmlns:p14="http://schemas.microsoft.com/office/powerpoint/2010/main" val="2798962167"/>
              </p:ext>
            </p:extLst>
          </p:nvPr>
        </p:nvGraphicFramePr>
        <p:xfrm>
          <a:off x="1835696" y="1225114"/>
          <a:ext cx="4775547" cy="979750"/>
        </p:xfrm>
        <a:graphic>
          <a:graphicData uri="http://schemas.openxmlformats.org/presentationml/2006/ole">
            <mc:AlternateContent xmlns:mc="http://schemas.openxmlformats.org/markup-compatibility/2006">
              <mc:Choice xmlns:v="urn:schemas-microsoft-com:vml" Requires="v">
                <p:oleObj spid="_x0000_s56707" name="Equation" r:id="rId3" imgW="2349360" imgH="482400" progId="Equation.DSMT4">
                  <p:embed/>
                </p:oleObj>
              </mc:Choice>
              <mc:Fallback>
                <p:oleObj name="Equation" r:id="rId3" imgW="2349360" imgH="482400" progId="Equation.DSMT4">
                  <p:embed/>
                  <p:pic>
                    <p:nvPicPr>
                      <p:cNvPr id="0" name="Picture 25"/>
                      <p:cNvPicPr>
                        <a:picLocks noChangeAspect="1" noChangeArrowheads="1"/>
                      </p:cNvPicPr>
                      <p:nvPr/>
                    </p:nvPicPr>
                    <p:blipFill>
                      <a:blip r:embed="rId4"/>
                      <a:srcRect/>
                      <a:stretch>
                        <a:fillRect/>
                      </a:stretch>
                    </p:blipFill>
                    <p:spPr bwMode="auto">
                      <a:xfrm>
                        <a:off x="1835696" y="1225114"/>
                        <a:ext cx="4775547" cy="97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组合 4"/>
          <p:cNvGrpSpPr/>
          <p:nvPr/>
        </p:nvGrpSpPr>
        <p:grpSpPr>
          <a:xfrm>
            <a:off x="683568" y="2706162"/>
            <a:ext cx="7933496" cy="866854"/>
            <a:chOff x="899592" y="2336829"/>
            <a:chExt cx="8221528" cy="950913"/>
          </a:xfrm>
        </p:grpSpPr>
        <p:graphicFrame>
          <p:nvGraphicFramePr>
            <p:cNvPr id="6" name="Object 5"/>
            <p:cNvGraphicFramePr>
              <a:graphicFrameLocks noChangeAspect="1"/>
            </p:cNvGraphicFramePr>
            <p:nvPr>
              <p:extLst>
                <p:ext uri="{D42A27DB-BD31-4B8C-83A1-F6EECF244321}">
                  <p14:modId xmlns:p14="http://schemas.microsoft.com/office/powerpoint/2010/main" val="1926711336"/>
                </p:ext>
              </p:extLst>
            </p:nvPr>
          </p:nvGraphicFramePr>
          <p:xfrm>
            <a:off x="899592" y="2336829"/>
            <a:ext cx="6742113" cy="950913"/>
          </p:xfrm>
          <a:graphic>
            <a:graphicData uri="http://schemas.openxmlformats.org/presentationml/2006/ole">
              <mc:AlternateContent xmlns:mc="http://schemas.openxmlformats.org/markup-compatibility/2006">
                <mc:Choice xmlns:v="urn:schemas-microsoft-com:vml" Requires="v">
                  <p:oleObj spid="_x0000_s56708" name="Equation" r:id="rId5" imgW="3060360" imgH="431640" progId="Equation.DSMT4">
                    <p:embed/>
                  </p:oleObj>
                </mc:Choice>
                <mc:Fallback>
                  <p:oleObj name="Equation" r:id="rId5" imgW="3060360" imgH="431640" progId="Equation.DSMT4">
                    <p:embed/>
                    <p:pic>
                      <p:nvPicPr>
                        <p:cNvPr id="0" name="Picture 26"/>
                        <p:cNvPicPr>
                          <a:picLocks noChangeAspect="1" noChangeArrowheads="1"/>
                        </p:cNvPicPr>
                        <p:nvPr/>
                      </p:nvPicPr>
                      <p:blipFill>
                        <a:blip r:embed="rId6"/>
                        <a:srcRect/>
                        <a:stretch>
                          <a:fillRect/>
                        </a:stretch>
                      </p:blipFill>
                      <p:spPr bwMode="auto">
                        <a:xfrm>
                          <a:off x="899592" y="2336829"/>
                          <a:ext cx="6742113" cy="9509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15"/>
            <p:cNvSpPr>
              <a:spLocks noChangeArrowheads="1"/>
            </p:cNvSpPr>
            <p:nvPr/>
          </p:nvSpPr>
          <p:spPr bwMode="auto">
            <a:xfrm>
              <a:off x="7671732" y="2627620"/>
              <a:ext cx="14493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t>比特</a:t>
              </a:r>
              <a:r>
                <a:rPr lang="zh-CN" altLang="zh-CN" dirty="0"/>
                <a:t>/</a:t>
              </a:r>
              <a:r>
                <a:rPr lang="zh-CN" dirty="0"/>
                <a:t>符号</a:t>
              </a:r>
            </a:p>
          </p:txBody>
        </p:sp>
      </p:grpSp>
      <p:graphicFrame>
        <p:nvGraphicFramePr>
          <p:cNvPr id="8" name="图示 7"/>
          <p:cNvGraphicFramePr/>
          <p:nvPr>
            <p:extLst>
              <p:ext uri="{D42A27DB-BD31-4B8C-83A1-F6EECF244321}">
                <p14:modId xmlns:p14="http://schemas.microsoft.com/office/powerpoint/2010/main" val="3888111468"/>
              </p:ext>
            </p:extLst>
          </p:nvPr>
        </p:nvGraphicFramePr>
        <p:xfrm>
          <a:off x="1259632" y="4147614"/>
          <a:ext cx="6048672" cy="792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L 形 8"/>
          <p:cNvSpPr/>
          <p:nvPr/>
        </p:nvSpPr>
        <p:spPr>
          <a:xfrm rot="2060453" flipH="1">
            <a:off x="7322622" y="3803865"/>
            <a:ext cx="619652" cy="1008112"/>
          </a:xfrm>
          <a:prstGeom prst="corner">
            <a:avLst>
              <a:gd name="adj1" fmla="val 22264"/>
              <a:gd name="adj2" fmla="val 1941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上箭头标注 9"/>
          <p:cNvSpPr/>
          <p:nvPr/>
        </p:nvSpPr>
        <p:spPr>
          <a:xfrm>
            <a:off x="6228183" y="4869160"/>
            <a:ext cx="1689575" cy="1296144"/>
          </a:xfrm>
          <a:prstGeom prst="upArrowCallout">
            <a:avLst>
              <a:gd name="adj1" fmla="val 21977"/>
              <a:gd name="adj2" fmla="val 20464"/>
              <a:gd name="adj3" fmla="val 26512"/>
              <a:gd name="adj4" fmla="val 57671"/>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b="1" dirty="0" smtClean="0">
                <a:solidFill>
                  <a:srgbClr val="C00000"/>
                </a:solidFill>
              </a:rPr>
              <a:t>后续会证明：</a:t>
            </a:r>
            <a:endParaRPr lang="en-US" altLang="zh-CN" b="1" dirty="0" smtClean="0">
              <a:solidFill>
                <a:srgbClr val="C00000"/>
              </a:solidFill>
            </a:endParaRPr>
          </a:p>
          <a:p>
            <a:pPr algn="ctr"/>
            <a:r>
              <a:rPr lang="zh-CN" altLang="en-US" b="1" dirty="0" smtClean="0">
                <a:solidFill>
                  <a:srgbClr val="C00000"/>
                </a:solidFill>
              </a:rPr>
              <a:t>“最大熵定理”</a:t>
            </a:r>
            <a:endParaRPr lang="zh-CN" altLang="en-US" b="1" dirty="0">
              <a:solidFill>
                <a:srgbClr val="C00000"/>
              </a:solidFill>
            </a:endParaRPr>
          </a:p>
        </p:txBody>
      </p:sp>
      <p:sp>
        <p:nvSpPr>
          <p:cNvPr id="11" name="矩形 10"/>
          <p:cNvSpPr/>
          <p:nvPr/>
        </p:nvSpPr>
        <p:spPr>
          <a:xfrm>
            <a:off x="1475656" y="6165304"/>
            <a:ext cx="4185761" cy="461665"/>
          </a:xfrm>
          <a:prstGeom prst="rect">
            <a:avLst/>
          </a:prstGeom>
        </p:spPr>
        <p:txBody>
          <a:bodyPr wrap="none">
            <a:spAutoFit/>
          </a:bodyPr>
          <a:lstStyle/>
          <a:p>
            <a:r>
              <a:rPr lang="zh-CN" altLang="en-US" sz="2400" b="1" dirty="0">
                <a:solidFill>
                  <a:srgbClr val="0000FF"/>
                </a:solidFill>
                <a:latin typeface="+mj-ea"/>
                <a:ea typeface="+mj-ea"/>
              </a:rPr>
              <a:t>乙</a:t>
            </a:r>
            <a:r>
              <a:rPr lang="zh-CN" altLang="en-US" sz="2400" b="1" dirty="0" smtClean="0">
                <a:solidFill>
                  <a:srgbClr val="0000FF"/>
                </a:solidFill>
                <a:latin typeface="+mj-ea"/>
                <a:ea typeface="+mj-ea"/>
              </a:rPr>
              <a:t>地</a:t>
            </a:r>
            <a:r>
              <a:rPr lang="zh-CN" altLang="en-US" sz="2400" b="1" dirty="0">
                <a:solidFill>
                  <a:srgbClr val="0000FF"/>
                </a:solidFill>
                <a:latin typeface="+mj-ea"/>
                <a:ea typeface="+mj-ea"/>
              </a:rPr>
              <a:t>特殊</a:t>
            </a:r>
            <a:r>
              <a:rPr lang="zh-CN" altLang="en-US" sz="2400" b="1" dirty="0" smtClean="0">
                <a:solidFill>
                  <a:srgbClr val="0000FF"/>
                </a:solidFill>
                <a:latin typeface="+mj-ea"/>
                <a:ea typeface="+mj-ea"/>
              </a:rPr>
              <a:t>情况分析类似（略）</a:t>
            </a:r>
            <a:endParaRPr lang="zh-CN" altLang="en-US" sz="2400" b="1" dirty="0">
              <a:solidFill>
                <a:srgbClr val="0000FF"/>
              </a:solidFill>
              <a:latin typeface="+mj-ea"/>
              <a:ea typeface="+mj-ea"/>
            </a:endParaRPr>
          </a:p>
        </p:txBody>
      </p:sp>
    </p:spTree>
    <p:extLst>
      <p:ext uri="{BB962C8B-B14F-4D97-AF65-F5344CB8AC3E}">
        <p14:creationId xmlns:p14="http://schemas.microsoft.com/office/powerpoint/2010/main" val="2621536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P spid="10" grpId="0" animBg="1"/>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solidFill>
                  <a:schemeClr val="accent6">
                    <a:lumMod val="50000"/>
                  </a:schemeClr>
                </a:solidFill>
              </a:rPr>
              <a:t>平均自信息</a:t>
            </a:r>
            <a:r>
              <a:rPr lang="zh-CN" altLang="zh-CN" dirty="0" smtClean="0">
                <a:solidFill>
                  <a:schemeClr val="accent6">
                    <a:lumMod val="50000"/>
                  </a:schemeClr>
                </a:solidFill>
              </a:rPr>
              <a:t>量</a:t>
            </a:r>
            <a:r>
              <a:rPr lang="zh-CN" altLang="en-US" dirty="0" smtClean="0">
                <a:solidFill>
                  <a:schemeClr val="accent6">
                    <a:lumMod val="50000"/>
                  </a:schemeClr>
                </a:solidFill>
              </a:rPr>
              <a:t>的引出</a:t>
            </a:r>
            <a:endParaRPr lang="en-US" altLang="zh-CN" dirty="0" smtClean="0">
              <a:solidFill>
                <a:schemeClr val="accent6">
                  <a:lumMod val="50000"/>
                </a:schemeClr>
              </a:solidFill>
            </a:endParaRPr>
          </a:p>
          <a:p>
            <a:pPr lvl="1"/>
            <a:r>
              <a:rPr lang="zh-CN" altLang="en-US" dirty="0" smtClean="0">
                <a:solidFill>
                  <a:srgbClr val="FF0000"/>
                </a:solidFill>
              </a:rPr>
              <a:t>信源熵的定义</a:t>
            </a:r>
            <a:endParaRPr lang="en-US" altLang="zh-CN" dirty="0" smtClean="0">
              <a:solidFill>
                <a:srgbClr val="FF0000"/>
              </a:solidFill>
            </a:endParaRPr>
          </a:p>
          <a:p>
            <a:pPr lvl="1"/>
            <a:r>
              <a:rPr lang="zh-CN" altLang="en-US" dirty="0" smtClean="0"/>
              <a:t>条件熵与联合熵</a:t>
            </a:r>
            <a:endParaRPr lang="en-US" altLang="zh-CN" dirty="0" smtClean="0"/>
          </a:p>
          <a:p>
            <a:pPr lvl="1"/>
            <a:r>
              <a:rPr lang="zh-CN" altLang="en-US" dirty="0" smtClean="0"/>
              <a:t>熵的主要性质及定理</a:t>
            </a:r>
            <a:endParaRPr lang="en-US" altLang="zh-CN" dirty="0" smtClean="0"/>
          </a:p>
          <a:p>
            <a:pPr lvl="1"/>
            <a:r>
              <a:rPr lang="zh-CN" altLang="en-US" dirty="0" smtClean="0"/>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56</a:t>
            </a:fld>
            <a:endParaRPr lang="en-US"/>
          </a:p>
        </p:txBody>
      </p:sp>
    </p:spTree>
    <p:extLst>
      <p:ext uri="{BB962C8B-B14F-4D97-AF65-F5344CB8AC3E}">
        <p14:creationId xmlns:p14="http://schemas.microsoft.com/office/powerpoint/2010/main" val="3720997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ChangeArrowheads="1"/>
          </p:cNvSpPr>
          <p:nvPr>
            <p:ph type="title"/>
          </p:nvPr>
        </p:nvSpPr>
        <p:spPr/>
        <p:txBody>
          <a:bodyPr/>
          <a:lstStyle/>
          <a:p>
            <a:r>
              <a:rPr lang="zh-CN" altLang="en-US" smtClean="0"/>
              <a:t>信源的概率空间描述</a:t>
            </a:r>
            <a:endParaRPr lang="zh-CN" altLang="en-US"/>
          </a:p>
        </p:txBody>
      </p:sp>
      <p:sp>
        <p:nvSpPr>
          <p:cNvPr id="876547" name="Rectangle 3"/>
          <p:cNvSpPr>
            <a:spLocks noGrp="1" noChangeArrowheads="1"/>
          </p:cNvSpPr>
          <p:nvPr>
            <p:ph type="body" idx="1"/>
          </p:nvPr>
        </p:nvSpPr>
        <p:spPr/>
        <p:txBody>
          <a:bodyPr>
            <a:normAutofit lnSpcReduction="10000"/>
          </a:bodyPr>
          <a:lstStyle/>
          <a:p>
            <a:r>
              <a:rPr lang="zh-CN" altLang="en-US" dirty="0" smtClean="0"/>
              <a:t>一个信源可以用一个概率空间来描述。</a:t>
            </a:r>
          </a:p>
          <a:p>
            <a:r>
              <a:rPr lang="zh-CN" altLang="en-US" dirty="0" smtClean="0"/>
              <a:t>信源的不确定程度可以用这个概率空间的可能状态数目及其概率来描述：</a:t>
            </a:r>
            <a:endParaRPr lang="en-US" altLang="zh-CN" dirty="0" smtClean="0"/>
          </a:p>
          <a:p>
            <a:endParaRPr lang="zh-CN" altLang="en-US" dirty="0" smtClean="0"/>
          </a:p>
          <a:p>
            <a:pPr marL="0" indent="0">
              <a:buNone/>
            </a:pPr>
            <a:endParaRPr lang="zh-CN" altLang="en-US" dirty="0" smtClean="0"/>
          </a:p>
          <a:p>
            <a:r>
              <a:rPr lang="zh-CN" altLang="en-US" dirty="0" smtClean="0"/>
              <a:t>其中：</a:t>
            </a:r>
          </a:p>
          <a:p>
            <a:pPr lvl="1"/>
            <a:r>
              <a:rPr lang="en-US" altLang="zh-CN" i="1" dirty="0" smtClean="0"/>
              <a:t>X</a:t>
            </a:r>
            <a:r>
              <a:rPr lang="zh-CN" altLang="en-US" dirty="0" smtClean="0"/>
              <a:t>是信源的状态空间，为一个离散集，表示了随机事件的状态数；</a:t>
            </a:r>
          </a:p>
          <a:p>
            <a:pPr lvl="1"/>
            <a:r>
              <a:rPr lang="en-US" altLang="zh-CN" i="1" dirty="0" smtClean="0"/>
              <a:t>P(X)</a:t>
            </a:r>
            <a:r>
              <a:rPr lang="zh-CN" altLang="en-US" dirty="0" smtClean="0"/>
              <a:t>是随机事件各种可能状态的概率分布，且                  ，</a:t>
            </a:r>
          </a:p>
          <a:p>
            <a:pPr lvl="1"/>
            <a:r>
              <a:rPr lang="zh-CN" altLang="en-US" dirty="0" smtClean="0"/>
              <a:t>各状态是相互独立的。</a:t>
            </a:r>
          </a:p>
          <a:p>
            <a:r>
              <a:rPr lang="zh-CN" altLang="el-GR" dirty="0" smtClean="0"/>
              <a:t>通常记为</a:t>
            </a:r>
            <a:r>
              <a:rPr lang="en-US" altLang="zh-CN" dirty="0" smtClean="0"/>
              <a:t>{</a:t>
            </a:r>
            <a:r>
              <a:rPr lang="en-US" altLang="zh-CN" i="1" dirty="0" smtClean="0"/>
              <a:t>X,P(X)</a:t>
            </a:r>
            <a:r>
              <a:rPr lang="en-US" altLang="zh-CN" dirty="0" smtClean="0"/>
              <a:t>}</a:t>
            </a:r>
            <a:endParaRPr lang="zh-CN" altLang="el-GR" dirty="0"/>
          </a:p>
        </p:txBody>
      </p:sp>
      <p:sp>
        <p:nvSpPr>
          <p:cNvPr id="7" name="灯片编号占位符 5"/>
          <p:cNvSpPr>
            <a:spLocks noGrp="1"/>
          </p:cNvSpPr>
          <p:nvPr>
            <p:ph type="sldNum" sz="quarter" idx="12"/>
          </p:nvPr>
        </p:nvSpPr>
        <p:spPr/>
        <p:txBody>
          <a:bodyPr/>
          <a:lstStyle/>
          <a:p>
            <a:fld id="{7D355CA7-62E8-44D2-8949-B044193C4DE8}" type="slidenum">
              <a:rPr lang="zh-CN" altLang="en-US" smtClean="0"/>
              <a:pPr/>
              <a:t>57</a:t>
            </a:fld>
            <a:endParaRPr lang="en-US" altLang="zh-CN"/>
          </a:p>
        </p:txBody>
      </p:sp>
      <p:graphicFrame>
        <p:nvGraphicFramePr>
          <p:cNvPr id="876548" name="Object 4"/>
          <p:cNvGraphicFramePr>
            <a:graphicFrameLocks noGrp="1" noChangeAspect="1"/>
          </p:cNvGraphicFramePr>
          <p:nvPr>
            <p:ph sz="half" idx="4294967295"/>
            <p:extLst>
              <p:ext uri="{D42A27DB-BD31-4B8C-83A1-F6EECF244321}">
                <p14:modId xmlns:p14="http://schemas.microsoft.com/office/powerpoint/2010/main" val="1287726000"/>
              </p:ext>
            </p:extLst>
          </p:nvPr>
        </p:nvGraphicFramePr>
        <p:xfrm>
          <a:off x="1331640" y="2492896"/>
          <a:ext cx="5035550" cy="1001712"/>
        </p:xfrm>
        <a:graphic>
          <a:graphicData uri="http://schemas.openxmlformats.org/presentationml/2006/ole">
            <mc:AlternateContent xmlns:mc="http://schemas.openxmlformats.org/markup-compatibility/2006">
              <mc:Choice xmlns:v="urn:schemas-microsoft-com:vml" Requires="v">
                <p:oleObj spid="_x0000_s46467" name="Equation" r:id="rId4" imgW="2425680" imgH="482400" progId="Equation.DSMT4">
                  <p:embed/>
                </p:oleObj>
              </mc:Choice>
              <mc:Fallback>
                <p:oleObj name="Equation" r:id="rId4" imgW="2425680" imgH="482400" progId="Equation.DSMT4">
                  <p:embed/>
                  <p:pic>
                    <p:nvPicPr>
                      <p:cNvPr id="0" name="Picture 27"/>
                      <p:cNvPicPr>
                        <a:picLocks noGrp="1" noChangeAspect="1" noChangeArrowheads="1"/>
                      </p:cNvPicPr>
                      <p:nvPr/>
                    </p:nvPicPr>
                    <p:blipFill>
                      <a:blip r:embed="rId5"/>
                      <a:srcRect/>
                      <a:stretch>
                        <a:fillRect/>
                      </a:stretch>
                    </p:blipFill>
                    <p:spPr bwMode="auto">
                      <a:xfrm>
                        <a:off x="1331640" y="2492896"/>
                        <a:ext cx="5035550" cy="100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686442746"/>
              </p:ext>
            </p:extLst>
          </p:nvPr>
        </p:nvGraphicFramePr>
        <p:xfrm>
          <a:off x="6399361" y="4724400"/>
          <a:ext cx="1196975" cy="576263"/>
        </p:xfrm>
        <a:graphic>
          <a:graphicData uri="http://schemas.openxmlformats.org/presentationml/2006/ole">
            <mc:AlternateContent xmlns:mc="http://schemas.openxmlformats.org/markup-compatibility/2006">
              <mc:Choice xmlns:v="urn:schemas-microsoft-com:vml" Requires="v">
                <p:oleObj spid="_x0000_s46468" name="Equation" r:id="rId6" imgW="711000" imgH="342720" progId="Equation.DSMT4">
                  <p:embed/>
                </p:oleObj>
              </mc:Choice>
              <mc:Fallback>
                <p:oleObj name="Equation" r:id="rId6" imgW="711000" imgH="342720" progId="Equation.DSMT4">
                  <p:embed/>
                  <p:pic>
                    <p:nvPicPr>
                      <p:cNvPr id="0" name="Picture 28"/>
                      <p:cNvPicPr>
                        <a:picLocks noChangeAspect="1" noChangeArrowheads="1"/>
                      </p:cNvPicPr>
                      <p:nvPr/>
                    </p:nvPicPr>
                    <p:blipFill>
                      <a:blip r:embed="rId7"/>
                      <a:srcRect/>
                      <a:stretch>
                        <a:fillRect/>
                      </a:stretch>
                    </p:blipFill>
                    <p:spPr bwMode="auto">
                      <a:xfrm>
                        <a:off x="6399361" y="4724400"/>
                        <a:ext cx="1196975"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5517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Rectangle 2"/>
          <p:cNvSpPr>
            <a:spLocks noGrp="1" noChangeArrowheads="1"/>
          </p:cNvSpPr>
          <p:nvPr>
            <p:ph type="title"/>
          </p:nvPr>
        </p:nvSpPr>
        <p:spPr/>
        <p:txBody>
          <a:bodyPr/>
          <a:lstStyle/>
          <a:p>
            <a:r>
              <a:rPr lang="en-US" altLang="zh-CN" smtClean="0"/>
              <a:t> </a:t>
            </a:r>
            <a:r>
              <a:rPr lang="zh-CN" altLang="en-US" smtClean="0"/>
              <a:t>平均自信息量</a:t>
            </a:r>
            <a:r>
              <a:rPr lang="en-US" altLang="zh-CN" smtClean="0"/>
              <a:t>—</a:t>
            </a:r>
            <a:r>
              <a:rPr lang="zh-CN" altLang="en-US" smtClean="0"/>
              <a:t>信息熵</a:t>
            </a:r>
            <a:endParaRPr lang="zh-CN" altLang="en-US"/>
          </a:p>
        </p:txBody>
      </p:sp>
      <p:sp>
        <p:nvSpPr>
          <p:cNvPr id="879619" name="Rectangle 3"/>
          <p:cNvSpPr>
            <a:spLocks noGrp="1" noChangeArrowheads="1"/>
          </p:cNvSpPr>
          <p:nvPr>
            <p:ph type="body" idx="1"/>
          </p:nvPr>
        </p:nvSpPr>
        <p:spPr>
          <a:xfrm>
            <a:off x="539552" y="1196752"/>
            <a:ext cx="8064896" cy="5256584"/>
          </a:xfrm>
        </p:spPr>
        <p:txBody>
          <a:bodyPr>
            <a:normAutofit fontScale="92500" lnSpcReduction="10000"/>
          </a:bodyPr>
          <a:lstStyle/>
          <a:p>
            <a:r>
              <a:rPr lang="zh-CN" altLang="en-US" dirty="0" smtClean="0"/>
              <a:t>自信息量是一个</a:t>
            </a:r>
            <a:r>
              <a:rPr lang="zh-CN" altLang="en-US" dirty="0" smtClean="0">
                <a:solidFill>
                  <a:srgbClr val="FF0000"/>
                </a:solidFill>
              </a:rPr>
              <a:t>随机变量</a:t>
            </a:r>
            <a:r>
              <a:rPr lang="zh-CN" altLang="en-US" dirty="0" smtClean="0">
                <a:solidFill>
                  <a:srgbClr val="FFC000"/>
                </a:solidFill>
              </a:rPr>
              <a:t>，</a:t>
            </a:r>
            <a:r>
              <a:rPr lang="zh-CN" altLang="en-US" dirty="0" smtClean="0"/>
              <a:t>它反映了信源发出</a:t>
            </a:r>
            <a:r>
              <a:rPr lang="zh-CN" altLang="en-US" dirty="0" smtClean="0">
                <a:solidFill>
                  <a:srgbClr val="FF0000"/>
                </a:solidFill>
              </a:rPr>
              <a:t>某一信息符号</a:t>
            </a:r>
            <a:r>
              <a:rPr lang="zh-CN" altLang="en-US" dirty="0" smtClean="0"/>
              <a:t>的不确定性。它不能用来作为</a:t>
            </a:r>
            <a:r>
              <a:rPr lang="zh-CN" altLang="en-US" dirty="0" smtClean="0">
                <a:solidFill>
                  <a:srgbClr val="FF0000"/>
                </a:solidFill>
              </a:rPr>
              <a:t>整个信源的信息测度</a:t>
            </a:r>
            <a:r>
              <a:rPr lang="zh-CN" altLang="en-US" dirty="0" smtClean="0"/>
              <a:t>。信源的不确定程度可以用信源概率空间的概率分布来描述。这样，我们引入平均自信息量，即信息熵</a:t>
            </a:r>
            <a:endParaRPr lang="en-US" altLang="zh-CN" dirty="0" smtClean="0"/>
          </a:p>
          <a:p>
            <a:r>
              <a:rPr lang="zh-CN" altLang="en-US" dirty="0" smtClean="0">
                <a:solidFill>
                  <a:srgbClr val="FF0000"/>
                </a:solidFill>
              </a:rPr>
              <a:t>定义：</a:t>
            </a:r>
            <a:endParaRPr lang="en-US" altLang="zh-CN" dirty="0" smtClean="0">
              <a:solidFill>
                <a:srgbClr val="FF0000"/>
              </a:solidFill>
            </a:endParaRPr>
          </a:p>
          <a:p>
            <a:pPr lvl="1"/>
            <a:r>
              <a:rPr lang="zh-CN" altLang="en-US" dirty="0" smtClean="0">
                <a:solidFill>
                  <a:srgbClr val="FF0000"/>
                </a:solidFill>
              </a:rPr>
              <a:t>集</a:t>
            </a:r>
            <a:r>
              <a:rPr lang="en-US" altLang="zh-CN" i="1" dirty="0" smtClean="0">
                <a:solidFill>
                  <a:srgbClr val="FF0000"/>
                </a:solidFill>
              </a:rPr>
              <a:t>X</a:t>
            </a:r>
            <a:r>
              <a:rPr lang="zh-CN" altLang="en-US" dirty="0" smtClean="0">
                <a:solidFill>
                  <a:srgbClr val="FF0000"/>
                </a:solidFill>
              </a:rPr>
              <a:t>上，随机变量 </a:t>
            </a:r>
            <a:r>
              <a:rPr lang="en-US" altLang="zh-CN" i="1" dirty="0" smtClean="0">
                <a:solidFill>
                  <a:srgbClr val="FF0000"/>
                </a:solidFill>
              </a:rPr>
              <a:t>I</a:t>
            </a:r>
            <a:r>
              <a:rPr lang="en-US" altLang="zh-CN" dirty="0" smtClean="0">
                <a:solidFill>
                  <a:srgbClr val="FF0000"/>
                </a:solidFill>
              </a:rPr>
              <a:t>(</a:t>
            </a:r>
            <a:r>
              <a:rPr lang="en-US" altLang="zh-CN" i="1" dirty="0" smtClean="0">
                <a:solidFill>
                  <a:srgbClr val="FF0000"/>
                </a:solidFill>
              </a:rPr>
              <a:t>x</a:t>
            </a:r>
            <a:r>
              <a:rPr lang="en-US" altLang="zh-CN" i="1" baseline="-25000" dirty="0" smtClean="0">
                <a:solidFill>
                  <a:srgbClr val="FF0000"/>
                </a:solidFill>
              </a:rPr>
              <a:t>i</a:t>
            </a:r>
            <a:r>
              <a:rPr lang="en-US" altLang="zh-CN" dirty="0" smtClean="0">
                <a:solidFill>
                  <a:srgbClr val="FF0000"/>
                </a:solidFill>
              </a:rPr>
              <a:t>) </a:t>
            </a:r>
            <a:r>
              <a:rPr lang="zh-CN" altLang="en-US" dirty="0" smtClean="0">
                <a:solidFill>
                  <a:srgbClr val="FF0000"/>
                </a:solidFill>
              </a:rPr>
              <a:t>的数学期望，即平均</a:t>
            </a:r>
            <a:r>
              <a:rPr lang="zh-CN" altLang="en-US" dirty="0">
                <a:solidFill>
                  <a:srgbClr val="FF0000"/>
                </a:solidFill>
              </a:rPr>
              <a:t>自信息量为集</a:t>
            </a:r>
            <a:r>
              <a:rPr lang="en-US" altLang="zh-CN" i="1" dirty="0">
                <a:solidFill>
                  <a:srgbClr val="FF0000"/>
                </a:solidFill>
              </a:rPr>
              <a:t>X</a:t>
            </a:r>
            <a:r>
              <a:rPr lang="zh-CN" altLang="en-US" dirty="0">
                <a:solidFill>
                  <a:srgbClr val="FF0000"/>
                </a:solidFill>
              </a:rPr>
              <a:t>的信息熵，简称做</a:t>
            </a:r>
            <a:r>
              <a:rPr lang="zh-CN" altLang="en-US" dirty="0" smtClean="0">
                <a:solidFill>
                  <a:srgbClr val="FF0000"/>
                </a:solidFill>
              </a:rPr>
              <a:t>熵</a:t>
            </a:r>
            <a:r>
              <a:rPr lang="zh-CN" altLang="en-US" dirty="0" smtClean="0">
                <a:solidFill>
                  <a:srgbClr val="FFC000"/>
                </a:solidFill>
              </a:rPr>
              <a:t>。</a:t>
            </a:r>
          </a:p>
          <a:p>
            <a:endParaRPr lang="zh-CN" altLang="en-US" dirty="0" smtClean="0"/>
          </a:p>
          <a:p>
            <a:r>
              <a:rPr lang="zh-CN" altLang="en-US" dirty="0" smtClean="0"/>
              <a:t>含义上信息熵与热熵有相似之处。</a:t>
            </a:r>
          </a:p>
          <a:p>
            <a:r>
              <a:rPr lang="zh-CN" altLang="en-US" dirty="0" smtClean="0">
                <a:solidFill>
                  <a:srgbClr val="FF0000"/>
                </a:solidFill>
              </a:rPr>
              <a:t>平均</a:t>
            </a:r>
            <a:r>
              <a:rPr lang="zh-CN" altLang="en-US" dirty="0">
                <a:solidFill>
                  <a:srgbClr val="FF0000"/>
                </a:solidFill>
              </a:rPr>
              <a:t>自信息量或信息熵的物理意义</a:t>
            </a:r>
            <a:r>
              <a:rPr lang="zh-CN" altLang="en-US" dirty="0" smtClean="0">
                <a:solidFill>
                  <a:srgbClr val="FF0000"/>
                </a:solidFill>
              </a:rPr>
              <a:t>：</a:t>
            </a:r>
            <a:endParaRPr lang="en-US" altLang="zh-CN" dirty="0" smtClean="0">
              <a:solidFill>
                <a:srgbClr val="FF0000"/>
              </a:solidFill>
            </a:endParaRPr>
          </a:p>
          <a:p>
            <a:pPr lvl="1"/>
            <a:r>
              <a:rPr lang="zh-CN" altLang="zh-CN" dirty="0" smtClean="0"/>
              <a:t>信源输出前，每个离散信息的平均不确定度。</a:t>
            </a:r>
          </a:p>
          <a:p>
            <a:pPr lvl="1"/>
            <a:r>
              <a:rPr lang="zh-CN" altLang="zh-CN" dirty="0" smtClean="0"/>
              <a:t>信源</a:t>
            </a:r>
            <a:r>
              <a:rPr lang="zh-CN" altLang="zh-CN" dirty="0"/>
              <a:t>输出后，平均每个离散消息所提供的信息量</a:t>
            </a:r>
            <a:r>
              <a:rPr lang="zh-CN" altLang="zh-CN" dirty="0" smtClean="0"/>
              <a:t>。</a:t>
            </a:r>
            <a:endParaRPr lang="en-US" altLang="zh-CN" dirty="0" smtClean="0"/>
          </a:p>
          <a:p>
            <a:pPr lvl="1"/>
            <a:r>
              <a:rPr lang="zh-CN" altLang="en-US" dirty="0"/>
              <a:t>反映了变量</a:t>
            </a:r>
            <a:r>
              <a:rPr lang="en-US" altLang="zh-CN" i="1" dirty="0"/>
              <a:t>X</a:t>
            </a:r>
            <a:r>
              <a:rPr lang="zh-CN" altLang="en-US" dirty="0"/>
              <a:t>的随机性。</a:t>
            </a:r>
          </a:p>
          <a:p>
            <a:pPr lvl="1"/>
            <a:endParaRPr lang="zh-CN" altLang="zh-CN" dirty="0"/>
          </a:p>
        </p:txBody>
      </p:sp>
      <p:sp>
        <p:nvSpPr>
          <p:cNvPr id="7" name="灯片编号占位符 5"/>
          <p:cNvSpPr>
            <a:spLocks noGrp="1"/>
          </p:cNvSpPr>
          <p:nvPr>
            <p:ph type="sldNum" sz="quarter" idx="12"/>
          </p:nvPr>
        </p:nvSpPr>
        <p:spPr/>
        <p:txBody>
          <a:bodyPr/>
          <a:lstStyle/>
          <a:p>
            <a:fld id="{0B8D959B-2B91-43E5-9B2C-36C7274B5440}" type="slidenum">
              <a:rPr lang="zh-CN" altLang="en-US" smtClean="0"/>
              <a:pPr/>
              <a:t>58</a:t>
            </a:fld>
            <a:endParaRPr lang="en-US" altLang="zh-CN"/>
          </a:p>
        </p:txBody>
      </p:sp>
      <p:graphicFrame>
        <p:nvGraphicFramePr>
          <p:cNvPr id="879620" name="Object 4"/>
          <p:cNvGraphicFramePr>
            <a:graphicFrameLocks noGrp="1" noChangeAspect="1"/>
          </p:cNvGraphicFramePr>
          <p:nvPr>
            <p:ph sz="half" idx="4294967295"/>
            <p:extLst>
              <p:ext uri="{D42A27DB-BD31-4B8C-83A1-F6EECF244321}">
                <p14:modId xmlns:p14="http://schemas.microsoft.com/office/powerpoint/2010/main" val="2679712036"/>
              </p:ext>
            </p:extLst>
          </p:nvPr>
        </p:nvGraphicFramePr>
        <p:xfrm>
          <a:off x="1259632" y="3429000"/>
          <a:ext cx="6408712" cy="835855"/>
        </p:xfrm>
        <a:graphic>
          <a:graphicData uri="http://schemas.openxmlformats.org/presentationml/2006/ole">
            <mc:AlternateContent xmlns:mc="http://schemas.openxmlformats.org/markup-compatibility/2006">
              <mc:Choice xmlns:v="urn:schemas-microsoft-com:vml" Requires="v">
                <p:oleObj spid="_x0000_s47299" name="Equation" r:id="rId4" imgW="3390840" imgH="431640" progId="Equation.DSMT4">
                  <p:embed/>
                </p:oleObj>
              </mc:Choice>
              <mc:Fallback>
                <p:oleObj name="Equation" r:id="rId4" imgW="3390840" imgH="431640" progId="Equation.DSMT4">
                  <p:embed/>
                  <p:pic>
                    <p:nvPicPr>
                      <p:cNvPr id="0" name="Picture 15"/>
                      <p:cNvPicPr>
                        <a:picLocks noGrp="1" noChangeAspect="1" noChangeArrowheads="1"/>
                      </p:cNvPicPr>
                      <p:nvPr/>
                    </p:nvPicPr>
                    <p:blipFill>
                      <a:blip r:embed="rId5"/>
                      <a:srcRect/>
                      <a:stretch>
                        <a:fillRect/>
                      </a:stretch>
                    </p:blipFill>
                    <p:spPr bwMode="auto">
                      <a:xfrm>
                        <a:off x="1259632" y="3429000"/>
                        <a:ext cx="6408712" cy="835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4607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96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96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961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96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96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96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961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96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666" name="Rectangle 2"/>
          <p:cNvSpPr>
            <a:spLocks noGrp="1" noChangeArrowheads="1"/>
          </p:cNvSpPr>
          <p:nvPr>
            <p:ph type="title"/>
          </p:nvPr>
        </p:nvSpPr>
        <p:spPr/>
        <p:txBody>
          <a:bodyPr/>
          <a:lstStyle/>
          <a:p>
            <a:r>
              <a:rPr lang="zh-CN" altLang="en-US" smtClean="0"/>
              <a:t>信息熵的单位</a:t>
            </a:r>
            <a:endParaRPr lang="zh-CN" altLang="en-US"/>
          </a:p>
        </p:txBody>
      </p:sp>
      <p:sp>
        <p:nvSpPr>
          <p:cNvPr id="881667" name="Rectangle 3"/>
          <p:cNvSpPr>
            <a:spLocks noGrp="1" noChangeArrowheads="1"/>
          </p:cNvSpPr>
          <p:nvPr>
            <p:ph type="body" idx="1"/>
          </p:nvPr>
        </p:nvSpPr>
        <p:spPr>
          <a:xfrm>
            <a:off x="539552" y="1196752"/>
            <a:ext cx="8064896" cy="4752528"/>
          </a:xfrm>
        </p:spPr>
        <p:txBody>
          <a:bodyPr>
            <a:normAutofit fontScale="92500" lnSpcReduction="10000"/>
          </a:bodyPr>
          <a:lstStyle/>
          <a:p>
            <a:r>
              <a:rPr lang="zh-CN" altLang="en-US" dirty="0" smtClean="0"/>
              <a:t>离散集</a:t>
            </a:r>
            <a:r>
              <a:rPr lang="en-US" altLang="zh-CN" i="1" dirty="0" smtClean="0"/>
              <a:t>X</a:t>
            </a:r>
            <a:r>
              <a:rPr lang="zh-CN" altLang="en-US" dirty="0" smtClean="0"/>
              <a:t>信息熵的单位取决于对数选取的底。</a:t>
            </a:r>
            <a:endParaRPr lang="en-US" altLang="zh-CN" dirty="0" smtClean="0"/>
          </a:p>
          <a:p>
            <a:pPr lvl="1"/>
            <a:r>
              <a:rPr lang="zh-CN" altLang="zh-CN" dirty="0"/>
              <a:t>比特/符号   奈特/符号   哈特/符号 </a:t>
            </a:r>
          </a:p>
          <a:p>
            <a:pPr lvl="1"/>
            <a:r>
              <a:rPr lang="zh-CN" altLang="zh-CN" dirty="0"/>
              <a:t>bit/symbol   nat/symbol   hart/symbol </a:t>
            </a:r>
            <a:endParaRPr lang="zh-CN" altLang="en-US" dirty="0" smtClean="0"/>
          </a:p>
          <a:p>
            <a:r>
              <a:rPr lang="zh-CN" altLang="en-US" dirty="0" smtClean="0"/>
              <a:t>如果一个离散集</a:t>
            </a:r>
            <a:r>
              <a:rPr lang="en-US" altLang="zh-CN" i="1" dirty="0" smtClean="0"/>
              <a:t>X</a:t>
            </a:r>
            <a:r>
              <a:rPr lang="zh-CN" altLang="en-US" dirty="0" smtClean="0"/>
              <a:t>的概率分布为</a:t>
            </a:r>
            <a:r>
              <a:rPr lang="en-US" altLang="zh-CN" i="1" dirty="0" smtClean="0"/>
              <a:t>n</a:t>
            </a:r>
            <a:r>
              <a:rPr lang="zh-CN" altLang="en-US" dirty="0" smtClean="0"/>
              <a:t>个状态等概，选取对数底为</a:t>
            </a:r>
            <a:r>
              <a:rPr lang="en-US" altLang="zh-CN" i="1" dirty="0" smtClean="0"/>
              <a:t>n</a:t>
            </a:r>
            <a:r>
              <a:rPr lang="zh-CN" altLang="en-US" dirty="0" smtClean="0"/>
              <a:t>，由信息熵定义</a:t>
            </a:r>
          </a:p>
          <a:p>
            <a:pPr lvl="1"/>
            <a:endParaRPr lang="en-US" altLang="zh-CN" dirty="0" smtClean="0"/>
          </a:p>
          <a:p>
            <a:pPr lvl="1"/>
            <a:endParaRPr lang="en-US" altLang="zh-CN" dirty="0" smtClean="0"/>
          </a:p>
          <a:p>
            <a:r>
              <a:rPr lang="zh-CN" altLang="en-US" dirty="0" smtClean="0">
                <a:solidFill>
                  <a:srgbClr val="0000FF"/>
                </a:solidFill>
              </a:rPr>
              <a:t>可以说此集合</a:t>
            </a:r>
            <a:r>
              <a:rPr lang="en-US" altLang="zh-CN" i="1" dirty="0" smtClean="0">
                <a:solidFill>
                  <a:srgbClr val="0000FF"/>
                </a:solidFill>
              </a:rPr>
              <a:t>X</a:t>
            </a:r>
            <a:r>
              <a:rPr lang="zh-CN" altLang="en-US" dirty="0" smtClean="0">
                <a:solidFill>
                  <a:srgbClr val="0000FF"/>
                </a:solidFill>
              </a:rPr>
              <a:t>包含了</a:t>
            </a:r>
            <a:r>
              <a:rPr lang="en-US" altLang="zh-CN" dirty="0" smtClean="0">
                <a:solidFill>
                  <a:srgbClr val="0000FF"/>
                </a:solidFill>
              </a:rPr>
              <a:t>1</a:t>
            </a:r>
            <a:r>
              <a:rPr lang="zh-CN" altLang="en-US" dirty="0" smtClean="0">
                <a:solidFill>
                  <a:srgbClr val="0000FF"/>
                </a:solidFill>
              </a:rPr>
              <a:t>个</a:t>
            </a:r>
            <a:r>
              <a:rPr lang="en-US" altLang="zh-CN" i="1" dirty="0" smtClean="0">
                <a:solidFill>
                  <a:srgbClr val="0000FF"/>
                </a:solidFill>
              </a:rPr>
              <a:t>n</a:t>
            </a:r>
            <a:r>
              <a:rPr lang="zh-CN" altLang="en-US" dirty="0" smtClean="0">
                <a:solidFill>
                  <a:srgbClr val="0000FF"/>
                </a:solidFill>
              </a:rPr>
              <a:t>进制单位的信息量，用一个</a:t>
            </a:r>
            <a:r>
              <a:rPr lang="en-US" altLang="zh-CN" i="1" dirty="0" smtClean="0">
                <a:solidFill>
                  <a:srgbClr val="0000FF"/>
                </a:solidFill>
              </a:rPr>
              <a:t>n</a:t>
            </a:r>
            <a:r>
              <a:rPr lang="zh-CN" altLang="en-US" dirty="0" smtClean="0">
                <a:solidFill>
                  <a:srgbClr val="0000FF"/>
                </a:solidFill>
              </a:rPr>
              <a:t>进制的数就可以表示此集合的信息。</a:t>
            </a:r>
          </a:p>
          <a:p>
            <a:r>
              <a:rPr lang="zh-CN" altLang="en-US" dirty="0" smtClean="0"/>
              <a:t>在现代数字通信系统中，一般采用</a:t>
            </a:r>
            <a:r>
              <a:rPr lang="zh-CN" altLang="en-US" dirty="0" smtClean="0">
                <a:solidFill>
                  <a:srgbClr val="FF0000"/>
                </a:solidFill>
              </a:rPr>
              <a:t>二进制</a:t>
            </a:r>
            <a:r>
              <a:rPr lang="zh-CN" altLang="en-US" dirty="0" smtClean="0"/>
              <a:t>的记数方式。在信息熵的计算中也多采用以</a:t>
            </a:r>
            <a:r>
              <a:rPr lang="en-US" altLang="zh-CN" dirty="0" smtClean="0"/>
              <a:t>2</a:t>
            </a:r>
            <a:r>
              <a:rPr lang="zh-CN" altLang="en-US" dirty="0" smtClean="0"/>
              <a:t>为底的方式，且默认记为</a:t>
            </a:r>
            <a:r>
              <a:rPr lang="en-US" altLang="zh-CN" i="1" dirty="0" smtClean="0"/>
              <a:t>H(X)</a:t>
            </a:r>
            <a:r>
              <a:rPr lang="zh-CN" altLang="en-US" dirty="0" smtClean="0"/>
              <a:t>。由对数公式可以得到</a:t>
            </a:r>
            <a:r>
              <a:rPr lang="en-US" altLang="zh-CN" i="1" dirty="0" smtClean="0"/>
              <a:t>r</a:t>
            </a:r>
            <a:r>
              <a:rPr lang="zh-CN" altLang="en-US" dirty="0" smtClean="0"/>
              <a:t>进制与二进制之间的关系：</a:t>
            </a:r>
            <a:endParaRPr lang="zh-CN" altLang="en-US" dirty="0"/>
          </a:p>
        </p:txBody>
      </p:sp>
      <p:sp>
        <p:nvSpPr>
          <p:cNvPr id="8" name="灯片编号占位符 5"/>
          <p:cNvSpPr>
            <a:spLocks noGrp="1"/>
          </p:cNvSpPr>
          <p:nvPr>
            <p:ph type="sldNum" sz="quarter" idx="12"/>
          </p:nvPr>
        </p:nvSpPr>
        <p:spPr/>
        <p:txBody>
          <a:bodyPr/>
          <a:lstStyle/>
          <a:p>
            <a:fld id="{BB1920BA-2B64-467D-B8D5-5E666AA719BF}" type="slidenum">
              <a:rPr lang="zh-CN" altLang="en-US" smtClean="0"/>
              <a:pPr/>
              <a:t>59</a:t>
            </a:fld>
            <a:endParaRPr lang="en-US" altLang="zh-CN"/>
          </a:p>
        </p:txBody>
      </p:sp>
      <p:graphicFrame>
        <p:nvGraphicFramePr>
          <p:cNvPr id="881668" name="Object 4"/>
          <p:cNvGraphicFramePr>
            <a:graphicFrameLocks noGrp="1" noChangeAspect="1"/>
          </p:cNvGraphicFramePr>
          <p:nvPr>
            <p:ph sz="half" idx="4294967295"/>
            <p:extLst>
              <p:ext uri="{D42A27DB-BD31-4B8C-83A1-F6EECF244321}">
                <p14:modId xmlns:p14="http://schemas.microsoft.com/office/powerpoint/2010/main" val="4112918816"/>
              </p:ext>
            </p:extLst>
          </p:nvPr>
        </p:nvGraphicFramePr>
        <p:xfrm>
          <a:off x="1043608" y="5912546"/>
          <a:ext cx="2736304" cy="468782"/>
        </p:xfrm>
        <a:graphic>
          <a:graphicData uri="http://schemas.openxmlformats.org/presentationml/2006/ole">
            <mc:AlternateContent xmlns:mc="http://schemas.openxmlformats.org/markup-compatibility/2006">
              <mc:Choice xmlns:v="urn:schemas-microsoft-com:vml" Requires="v">
                <p:oleObj spid="_x0000_s53636" name="Equation" r:id="rId4" imgW="1282680" imgH="203040" progId="Equation.DSMT4">
                  <p:embed/>
                </p:oleObj>
              </mc:Choice>
              <mc:Fallback>
                <p:oleObj name="Equation" r:id="rId4" imgW="1282680" imgH="203040" progId="Equation.DSMT4">
                  <p:embed/>
                  <p:pic>
                    <p:nvPicPr>
                      <p:cNvPr id="0" name="Picture 28"/>
                      <p:cNvPicPr>
                        <a:picLocks noGrp="1" noChangeAspect="1" noChangeArrowheads="1"/>
                      </p:cNvPicPr>
                      <p:nvPr/>
                    </p:nvPicPr>
                    <p:blipFill>
                      <a:blip r:embed="rId5"/>
                      <a:srcRect/>
                      <a:stretch>
                        <a:fillRect/>
                      </a:stretch>
                    </p:blipFill>
                    <p:spPr bwMode="auto">
                      <a:xfrm>
                        <a:off x="1043608" y="5912546"/>
                        <a:ext cx="2736304" cy="4687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1669" name="Object 5"/>
          <p:cNvGraphicFramePr>
            <a:graphicFrameLocks noGrp="1" noChangeAspect="1"/>
          </p:cNvGraphicFramePr>
          <p:nvPr>
            <p:ph sz="half" idx="4294967295"/>
            <p:extLst>
              <p:ext uri="{D42A27DB-BD31-4B8C-83A1-F6EECF244321}">
                <p14:modId xmlns:p14="http://schemas.microsoft.com/office/powerpoint/2010/main" val="3857480725"/>
              </p:ext>
            </p:extLst>
          </p:nvPr>
        </p:nvGraphicFramePr>
        <p:xfrm>
          <a:off x="1115616" y="3140968"/>
          <a:ext cx="6768752" cy="781775"/>
        </p:xfrm>
        <a:graphic>
          <a:graphicData uri="http://schemas.openxmlformats.org/presentationml/2006/ole">
            <mc:AlternateContent xmlns:mc="http://schemas.openxmlformats.org/markup-compatibility/2006">
              <mc:Choice xmlns:v="urn:schemas-microsoft-com:vml" Requires="v">
                <p:oleObj spid="_x0000_s53637" name="Equation" r:id="rId6" imgW="3733560" imgH="431640" progId="Equation.DSMT4">
                  <p:embed/>
                </p:oleObj>
              </mc:Choice>
              <mc:Fallback>
                <p:oleObj name="Equation" r:id="rId6" imgW="3733560" imgH="431640" progId="Equation.DSMT4">
                  <p:embed/>
                  <p:pic>
                    <p:nvPicPr>
                      <p:cNvPr id="0" name="Picture 29"/>
                      <p:cNvPicPr>
                        <a:picLocks noGrp="1" noChangeAspect="1" noChangeArrowheads="1"/>
                      </p:cNvPicPr>
                      <p:nvPr/>
                    </p:nvPicPr>
                    <p:blipFill>
                      <a:blip r:embed="rId7"/>
                      <a:srcRect/>
                      <a:stretch>
                        <a:fillRect/>
                      </a:stretch>
                    </p:blipFill>
                    <p:spPr bwMode="auto">
                      <a:xfrm>
                        <a:off x="1115616" y="3140968"/>
                        <a:ext cx="6768752" cy="781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9312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6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16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8166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16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816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4"/>
          <p:cNvSpPr>
            <a:spLocks noGrp="1" noChangeArrowheads="1"/>
          </p:cNvSpPr>
          <p:nvPr>
            <p:ph type="title"/>
          </p:nvPr>
        </p:nvSpPr>
        <p:spPr/>
        <p:txBody>
          <a:bodyPr/>
          <a:lstStyle/>
          <a:p>
            <a:r>
              <a:rPr lang="zh-CN" altLang="en-US" dirty="0" smtClean="0"/>
              <a:t>信源的概念</a:t>
            </a:r>
          </a:p>
        </p:txBody>
      </p:sp>
      <p:sp>
        <p:nvSpPr>
          <p:cNvPr id="37893" name="Rectangle 5"/>
          <p:cNvSpPr>
            <a:spLocks noGrp="1" noChangeArrowheads="1"/>
          </p:cNvSpPr>
          <p:nvPr>
            <p:ph type="body" idx="1"/>
          </p:nvPr>
        </p:nvSpPr>
        <p:spPr/>
        <p:txBody>
          <a:bodyPr/>
          <a:lstStyle/>
          <a:p>
            <a:r>
              <a:rPr lang="zh-CN" altLang="en-US" dirty="0" smtClean="0"/>
              <a:t>信源－信息的发源地，如人、生物、机器等等。</a:t>
            </a:r>
          </a:p>
          <a:p>
            <a:r>
              <a:rPr lang="zh-CN" altLang="en-US" dirty="0" smtClean="0"/>
              <a:t>由于信息是十分抽象的东西，所以要通过</a:t>
            </a:r>
            <a:r>
              <a:rPr lang="zh-CN" altLang="en-US" dirty="0" smtClean="0">
                <a:solidFill>
                  <a:srgbClr val="FF0000"/>
                </a:solidFill>
              </a:rPr>
              <a:t>信息载荷者（即消息）</a:t>
            </a:r>
            <a:r>
              <a:rPr lang="zh-CN" altLang="en-US" dirty="0" smtClean="0"/>
              <a:t>来研究信源，这样信源的具体输出称作消息。</a:t>
            </a:r>
            <a:endParaRPr lang="en-US" altLang="zh-CN" dirty="0" smtClean="0"/>
          </a:p>
          <a:p>
            <a:pPr>
              <a:buNone/>
            </a:pPr>
            <a:r>
              <a:rPr lang="zh-CN" altLang="en-US" dirty="0" smtClean="0">
                <a:solidFill>
                  <a:srgbClr val="FFC000"/>
                </a:solidFill>
              </a:rPr>
              <a:t>   </a:t>
            </a:r>
            <a:r>
              <a:rPr lang="zh-CN" altLang="en-US" dirty="0" smtClean="0">
                <a:solidFill>
                  <a:srgbClr val="0000FF"/>
                </a:solidFill>
              </a:rPr>
              <a:t>问题转化：研究信源 </a:t>
            </a:r>
            <a:r>
              <a:rPr lang="en-US" altLang="zh-CN" dirty="0" smtClean="0">
                <a:solidFill>
                  <a:srgbClr val="0000FF"/>
                </a:solidFill>
                <a:sym typeface="Wingdings" pitchFamily="2" charset="2"/>
              </a:rPr>
              <a:t> </a:t>
            </a:r>
            <a:r>
              <a:rPr lang="zh-CN" altLang="en-US" dirty="0" smtClean="0">
                <a:solidFill>
                  <a:srgbClr val="0000FF"/>
                </a:solidFill>
                <a:sym typeface="Wingdings" pitchFamily="2" charset="2"/>
              </a:rPr>
              <a:t>研究信源的具体输出：</a:t>
            </a:r>
            <a:r>
              <a:rPr lang="zh-CN" altLang="en-US" dirty="0" smtClean="0">
                <a:solidFill>
                  <a:srgbClr val="FF0000"/>
                </a:solidFill>
                <a:sym typeface="Wingdings" pitchFamily="2" charset="2"/>
              </a:rPr>
              <a:t>消息</a:t>
            </a:r>
            <a:endParaRPr lang="zh-CN" altLang="en-US" dirty="0" smtClean="0">
              <a:solidFill>
                <a:srgbClr val="FF0000"/>
              </a:solidFill>
            </a:endParaRPr>
          </a:p>
          <a:p>
            <a:r>
              <a:rPr lang="zh-CN" altLang="en-US" dirty="0" smtClean="0"/>
              <a:t>消息的形式</a:t>
            </a:r>
            <a:endParaRPr lang="en-US" altLang="zh-CN" dirty="0" smtClean="0"/>
          </a:p>
        </p:txBody>
      </p:sp>
      <p:sp>
        <p:nvSpPr>
          <p:cNvPr id="6" name="灯片编号占位符 5"/>
          <p:cNvSpPr>
            <a:spLocks noGrp="1"/>
          </p:cNvSpPr>
          <p:nvPr>
            <p:ph type="sldNum" sz="quarter" idx="12"/>
          </p:nvPr>
        </p:nvSpPr>
        <p:spPr/>
        <p:txBody>
          <a:bodyPr/>
          <a:lstStyle/>
          <a:p>
            <a:fld id="{0363B290-C597-4154-8F49-A0A5000F56DB}" type="slidenum">
              <a:rPr lang="en-US" altLang="zh-CN" smtClean="0"/>
              <a:pPr/>
              <a:t>6</a:t>
            </a:fld>
            <a:endParaRPr lang="en-US" altLang="zh-CN"/>
          </a:p>
        </p:txBody>
      </p:sp>
      <p:sp>
        <p:nvSpPr>
          <p:cNvPr id="2" name="矩形 1"/>
          <p:cNvSpPr/>
          <p:nvPr/>
        </p:nvSpPr>
        <p:spPr>
          <a:xfrm>
            <a:off x="849313" y="3729806"/>
            <a:ext cx="2428875" cy="1689052"/>
          </a:xfrm>
          <a:prstGeom prst="rect">
            <a:avLst/>
          </a:prstGeom>
        </p:spPr>
        <p:txBody>
          <a:bodyPr>
            <a:spAutoFit/>
          </a:bodyPr>
          <a:lstStyle/>
          <a:p>
            <a:pPr marL="0" lvl="1" eaLnBrk="1" hangingPunct="1">
              <a:lnSpc>
                <a:spcPct val="150000"/>
              </a:lnSpc>
              <a:defRPr/>
            </a:pPr>
            <a:r>
              <a:rPr lang="zh-CN" altLang="en-US" sz="2400" b="1" dirty="0">
                <a:latin typeface="微软雅黑" pitchFamily="34" charset="-122"/>
                <a:ea typeface="微软雅黑" pitchFamily="34" charset="-122"/>
              </a:rPr>
              <a:t>如：</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汉字</a:t>
            </a:r>
            <a:endParaRPr lang="en-US" altLang="zh-CN" sz="2400" b="1" dirty="0">
              <a:latin typeface="微软雅黑" pitchFamily="34" charset="-122"/>
              <a:ea typeface="微软雅黑" pitchFamily="34" charset="-122"/>
            </a:endParaRPr>
          </a:p>
          <a:p>
            <a:pPr lvl="1" eaLnBrk="1" hangingPunct="1">
              <a:lnSpc>
                <a:spcPct val="150000"/>
              </a:lnSpc>
              <a:defRPr/>
            </a:pPr>
            <a:r>
              <a:rPr lang="zh-CN" altLang="en-US" sz="2400" b="1" dirty="0">
                <a:latin typeface="微软雅黑" pitchFamily="34" charset="-122"/>
                <a:ea typeface="微软雅黑" pitchFamily="34" charset="-122"/>
              </a:rPr>
              <a:t>    </a:t>
            </a: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符号</a:t>
            </a:r>
            <a:endParaRPr lang="en-US" altLang="zh-CN" sz="2400" b="1" dirty="0">
              <a:latin typeface="微软雅黑" pitchFamily="34" charset="-122"/>
              <a:ea typeface="微软雅黑" pitchFamily="34" charset="-122"/>
            </a:endParaRPr>
          </a:p>
          <a:p>
            <a:pPr lvl="1" eaLnBrk="1" hangingPunct="1">
              <a:lnSpc>
                <a:spcPct val="150000"/>
              </a:lnSpc>
              <a:defRPr/>
            </a:pPr>
            <a:r>
              <a:rPr lang="en-US" altLang="zh-CN" sz="2400" b="1" dirty="0">
                <a:latin typeface="微软雅黑" pitchFamily="34" charset="-122"/>
                <a:ea typeface="微软雅黑" pitchFamily="34" charset="-122"/>
              </a:rPr>
              <a:t>	</a:t>
            </a:r>
            <a:r>
              <a:rPr lang="zh-CN" altLang="en-US" sz="2400" b="1" dirty="0">
                <a:latin typeface="微软雅黑" pitchFamily="34" charset="-122"/>
                <a:ea typeface="微软雅黑" pitchFamily="34" charset="-122"/>
              </a:rPr>
              <a:t>字母</a:t>
            </a:r>
            <a:endParaRPr lang="en-US" altLang="zh-CN" sz="2400" b="1" dirty="0">
              <a:latin typeface="微软雅黑" pitchFamily="34" charset="-122"/>
              <a:ea typeface="微软雅黑" pitchFamily="34" charset="-122"/>
            </a:endParaRPr>
          </a:p>
        </p:txBody>
      </p:sp>
      <p:sp>
        <p:nvSpPr>
          <p:cNvPr id="37896" name="矩形 7"/>
          <p:cNvSpPr>
            <a:spLocks noChangeArrowheads="1"/>
          </p:cNvSpPr>
          <p:nvPr/>
        </p:nvSpPr>
        <p:spPr bwMode="auto">
          <a:xfrm>
            <a:off x="4619625" y="3729806"/>
            <a:ext cx="1439863" cy="1135054"/>
          </a:xfrm>
          <a:prstGeom prst="rect">
            <a:avLst/>
          </a:prstGeom>
          <a:noFill/>
          <a:ln w="9525">
            <a:noFill/>
            <a:miter lim="800000"/>
            <a:headEnd/>
            <a:tailEnd/>
          </a:ln>
        </p:spPr>
        <p:txBody>
          <a:bodyPr>
            <a:spAutoFit/>
          </a:bodyPr>
          <a:lstStyle/>
          <a:p>
            <a:pPr marL="0" lvl="1" eaLnBrk="1" hangingPunct="1">
              <a:lnSpc>
                <a:spcPct val="150000"/>
              </a:lnSpc>
            </a:pPr>
            <a:r>
              <a:rPr lang="zh-CN" altLang="en-US" sz="2400" b="1" dirty="0">
                <a:latin typeface="微软雅黑" pitchFamily="34" charset="-122"/>
                <a:ea typeface="微软雅黑" pitchFamily="34" charset="-122"/>
              </a:rPr>
              <a:t> 图像</a:t>
            </a:r>
            <a:endParaRPr lang="en-US" altLang="zh-CN" sz="2400" b="1" dirty="0">
              <a:latin typeface="微软雅黑" pitchFamily="34" charset="-122"/>
              <a:ea typeface="微软雅黑" pitchFamily="34" charset="-122"/>
            </a:endParaRPr>
          </a:p>
          <a:p>
            <a:pPr marL="0" lvl="1" eaLnBrk="1" hangingPunct="1">
              <a:lnSpc>
                <a:spcPct val="150000"/>
              </a:lnSpc>
            </a:pPr>
            <a:r>
              <a:rPr lang="zh-CN" altLang="en-US" sz="2400" b="1" dirty="0">
                <a:latin typeface="微软雅黑" pitchFamily="34" charset="-122"/>
                <a:ea typeface="微软雅黑" pitchFamily="34" charset="-122"/>
              </a:rPr>
              <a:t> 语音</a:t>
            </a:r>
          </a:p>
        </p:txBody>
      </p:sp>
      <p:sp>
        <p:nvSpPr>
          <p:cNvPr id="9" name="矩形 8"/>
          <p:cNvSpPr>
            <a:spLocks noChangeArrowheads="1"/>
          </p:cNvSpPr>
          <p:nvPr/>
        </p:nvSpPr>
        <p:spPr bwMode="auto">
          <a:xfrm>
            <a:off x="2267744" y="4167009"/>
            <a:ext cx="1874838" cy="461665"/>
          </a:xfrm>
          <a:prstGeom prst="rect">
            <a:avLst/>
          </a:prstGeom>
          <a:noFill/>
          <a:ln w="9525">
            <a:noFill/>
            <a:miter lim="800000"/>
            <a:headEnd/>
            <a:tailEnd/>
          </a:ln>
        </p:spPr>
        <p:txBody>
          <a:bodyPr wrap="square">
            <a:spAutoFit/>
          </a:bodyPr>
          <a:lstStyle/>
          <a:p>
            <a:pPr lvl="1" eaLnBrk="1" hangingPunct="1"/>
            <a:r>
              <a:rPr lang="zh-CN" altLang="en-US" sz="2400" b="1" dirty="0">
                <a:solidFill>
                  <a:srgbClr val="FF0000"/>
                </a:solidFill>
                <a:latin typeface="微软雅黑" pitchFamily="34" charset="-122"/>
                <a:ea typeface="微软雅黑" pitchFamily="34" charset="-122"/>
              </a:rPr>
              <a:t>离散消息</a:t>
            </a:r>
            <a:endParaRPr lang="en-US" altLang="zh-CN" sz="2400" dirty="0">
              <a:solidFill>
                <a:srgbClr val="FF0000"/>
              </a:solidFill>
              <a:latin typeface="微软雅黑" pitchFamily="34" charset="-122"/>
              <a:ea typeface="微软雅黑" pitchFamily="34" charset="-122"/>
            </a:endParaRPr>
          </a:p>
        </p:txBody>
      </p:sp>
      <p:sp>
        <p:nvSpPr>
          <p:cNvPr id="10" name="矩形 9"/>
          <p:cNvSpPr>
            <a:spLocks noChangeArrowheads="1"/>
          </p:cNvSpPr>
          <p:nvPr/>
        </p:nvSpPr>
        <p:spPr bwMode="auto">
          <a:xfrm>
            <a:off x="5580112" y="4097308"/>
            <a:ext cx="2286000" cy="461665"/>
          </a:xfrm>
          <a:prstGeom prst="rect">
            <a:avLst/>
          </a:prstGeom>
          <a:noFill/>
          <a:ln w="9525">
            <a:noFill/>
            <a:miter lim="800000"/>
            <a:headEnd/>
            <a:tailEnd/>
          </a:ln>
        </p:spPr>
        <p:txBody>
          <a:bodyPr>
            <a:spAutoFit/>
          </a:bodyPr>
          <a:lstStyle/>
          <a:p>
            <a:pPr lvl="1" eaLnBrk="1" hangingPunct="1"/>
            <a:r>
              <a:rPr lang="zh-CN" altLang="en-US" sz="2400" b="1" dirty="0">
                <a:solidFill>
                  <a:srgbClr val="FF0000"/>
                </a:solidFill>
                <a:latin typeface="微软雅黑" pitchFamily="34" charset="-122"/>
                <a:ea typeface="微软雅黑" pitchFamily="34" charset="-122"/>
              </a:rPr>
              <a:t>连续消息</a:t>
            </a:r>
            <a:endParaRPr lang="en-US" altLang="zh-CN" sz="2400" dirty="0">
              <a:solidFill>
                <a:srgbClr val="FF0000"/>
              </a:solidFill>
              <a:latin typeface="微软雅黑" pitchFamily="34" charset="-122"/>
              <a:ea typeface="微软雅黑"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8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89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smtClean="0"/>
              <a:t>练习：</a:t>
            </a:r>
            <a:endParaRPr lang="zh-CN" altLang="en-US" dirty="0"/>
          </a:p>
        </p:txBody>
      </p:sp>
      <p:sp>
        <p:nvSpPr>
          <p:cNvPr id="8" name="内容占位符 7"/>
          <p:cNvSpPr>
            <a:spLocks noGrp="1"/>
          </p:cNvSpPr>
          <p:nvPr>
            <p:ph idx="1"/>
          </p:nvPr>
        </p:nvSpPr>
        <p:spPr/>
        <p:txBody>
          <a:bodyPr/>
          <a:lstStyle/>
          <a:p>
            <a:r>
              <a:rPr lang="zh-CN" altLang="zh-CN" dirty="0" smtClean="0"/>
              <a:t>设</a:t>
            </a:r>
            <a:r>
              <a:rPr lang="zh-CN" altLang="en-US" dirty="0" smtClean="0"/>
              <a:t>某信源输出为掷一</a:t>
            </a:r>
            <a:r>
              <a:rPr lang="zh-CN" altLang="zh-CN" dirty="0" smtClean="0"/>
              <a:t>非</a:t>
            </a:r>
            <a:r>
              <a:rPr lang="zh-CN" altLang="zh-CN" dirty="0"/>
              <a:t>均匀</a:t>
            </a:r>
            <a:r>
              <a:rPr lang="zh-CN" altLang="zh-CN" dirty="0" smtClean="0"/>
              <a:t>骰子</a:t>
            </a:r>
            <a:r>
              <a:rPr lang="zh-CN" altLang="en-US" dirty="0"/>
              <a:t>的</a:t>
            </a:r>
            <a:r>
              <a:rPr lang="zh-CN" altLang="en-US" dirty="0" smtClean="0"/>
              <a:t>点数</a:t>
            </a:r>
            <a:r>
              <a:rPr lang="zh-CN" altLang="zh-CN" dirty="0" smtClean="0"/>
              <a:t>，</a:t>
            </a:r>
            <a:r>
              <a:rPr lang="zh-CN" altLang="zh-CN" dirty="0"/>
              <a:t>若其任一面出现的概率与该面的点数成正比。试</a:t>
            </a:r>
            <a:r>
              <a:rPr lang="zh-CN" altLang="zh-CN" dirty="0" smtClean="0"/>
              <a:t>求</a:t>
            </a:r>
            <a:r>
              <a:rPr lang="zh-CN" altLang="en-US" dirty="0" smtClean="0"/>
              <a:t>该信源的信源熵</a:t>
            </a:r>
            <a:r>
              <a:rPr lang="zh-CN" altLang="zh-CN" dirty="0" smtClean="0"/>
              <a:t>？</a:t>
            </a:r>
            <a:endParaRPr lang="en-US" altLang="zh-CN" dirty="0" smtClean="0"/>
          </a:p>
          <a:p>
            <a:r>
              <a:rPr lang="zh-CN" altLang="en-US" dirty="0" smtClean="0"/>
              <a:t>解：首先要求解信源模型</a:t>
            </a:r>
            <a:endParaRPr lang="en-US" altLang="zh-CN" dirty="0" smtClean="0"/>
          </a:p>
          <a:p>
            <a:pPr lvl="1"/>
            <a:r>
              <a:rPr lang="zh-CN" altLang="zh-CN" dirty="0"/>
              <a:t>设出现1点的概率为</a:t>
            </a:r>
            <a:r>
              <a:rPr lang="en-US" altLang="zh-CN" dirty="0"/>
              <a:t>p</a:t>
            </a:r>
            <a:r>
              <a:rPr lang="zh-CN" altLang="zh-CN" dirty="0"/>
              <a:t> ，因概率分布满足归一性：</a:t>
            </a:r>
          </a:p>
          <a:p>
            <a:pPr lvl="1"/>
            <a:endParaRPr lang="zh-CN" altLang="zh-CN" dirty="0"/>
          </a:p>
          <a:p>
            <a:endParaRPr lang="zh-CN" altLang="en-US" dirty="0"/>
          </a:p>
        </p:txBody>
      </p:sp>
      <p:graphicFrame>
        <p:nvGraphicFramePr>
          <p:cNvPr id="61447" name="Object 7"/>
          <p:cNvGraphicFramePr>
            <a:graphicFrameLocks noChangeAspect="1"/>
          </p:cNvGraphicFramePr>
          <p:nvPr>
            <p:extLst>
              <p:ext uri="{D42A27DB-BD31-4B8C-83A1-F6EECF244321}">
                <p14:modId xmlns:p14="http://schemas.microsoft.com/office/powerpoint/2010/main" val="607828322"/>
              </p:ext>
            </p:extLst>
          </p:nvPr>
        </p:nvGraphicFramePr>
        <p:xfrm>
          <a:off x="1049338" y="3053333"/>
          <a:ext cx="4302125" cy="447675"/>
        </p:xfrm>
        <a:graphic>
          <a:graphicData uri="http://schemas.openxmlformats.org/presentationml/2006/ole">
            <mc:AlternateContent xmlns:mc="http://schemas.openxmlformats.org/markup-compatibility/2006">
              <mc:Choice xmlns:v="urn:schemas-microsoft-com:vml" Requires="v">
                <p:oleObj spid="_x0000_s56263" name="Equation" r:id="rId3" imgW="1955520" imgH="203040" progId="Equation.DSMT4">
                  <p:embed/>
                </p:oleObj>
              </mc:Choice>
              <mc:Fallback>
                <p:oleObj name="Equation" r:id="rId3" imgW="1955520" imgH="203040" progId="Equation.DSMT4">
                  <p:embed/>
                  <p:pic>
                    <p:nvPicPr>
                      <p:cNvPr id="0" name="Picture 67"/>
                      <p:cNvPicPr>
                        <a:picLocks noChangeAspect="1" noChangeArrowheads="1"/>
                      </p:cNvPicPr>
                      <p:nvPr/>
                    </p:nvPicPr>
                    <p:blipFill>
                      <a:blip r:embed="rId4"/>
                      <a:srcRect/>
                      <a:stretch>
                        <a:fillRect/>
                      </a:stretch>
                    </p:blipFill>
                    <p:spPr bwMode="auto">
                      <a:xfrm>
                        <a:off x="1049338" y="3053333"/>
                        <a:ext cx="4302125"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48" name="Group 8"/>
          <p:cNvGrpSpPr>
            <a:grpSpLocks/>
          </p:cNvGrpSpPr>
          <p:nvPr/>
        </p:nvGrpSpPr>
        <p:grpSpPr bwMode="auto">
          <a:xfrm>
            <a:off x="5436096" y="2821682"/>
            <a:ext cx="1485900" cy="895350"/>
            <a:chOff x="0" y="0"/>
            <a:chExt cx="936" cy="564"/>
          </a:xfrm>
        </p:grpSpPr>
        <p:sp>
          <p:nvSpPr>
            <p:cNvPr id="3" name="AutoShape 9"/>
            <p:cNvSpPr>
              <a:spLocks noChangeArrowheads="1"/>
            </p:cNvSpPr>
            <p:nvPr/>
          </p:nvSpPr>
          <p:spPr bwMode="auto">
            <a:xfrm>
              <a:off x="0" y="243"/>
              <a:ext cx="201" cy="91"/>
            </a:xfrm>
            <a:prstGeom prst="rightArrow">
              <a:avLst>
                <a:gd name="adj1" fmla="val 50000"/>
                <a:gd name="adj2" fmla="val 55220"/>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endParaRPr lang="zh-CN" altLang="en-US"/>
            </a:p>
          </p:txBody>
        </p:sp>
        <p:graphicFrame>
          <p:nvGraphicFramePr>
            <p:cNvPr id="61454" name="Object 10"/>
            <p:cNvGraphicFramePr>
              <a:graphicFrameLocks noChangeAspect="1"/>
            </p:cNvGraphicFramePr>
            <p:nvPr>
              <p:extLst>
                <p:ext uri="{D42A27DB-BD31-4B8C-83A1-F6EECF244321}">
                  <p14:modId xmlns:p14="http://schemas.microsoft.com/office/powerpoint/2010/main" val="3656431144"/>
                </p:ext>
              </p:extLst>
            </p:nvPr>
          </p:nvGraphicFramePr>
          <p:xfrm>
            <a:off x="285" y="0"/>
            <a:ext cx="651" cy="564"/>
          </p:xfrm>
          <a:graphic>
            <a:graphicData uri="http://schemas.openxmlformats.org/presentationml/2006/ole">
              <mc:AlternateContent xmlns:mc="http://schemas.openxmlformats.org/markup-compatibility/2006">
                <mc:Choice xmlns:v="urn:schemas-microsoft-com:vml" Requires="v">
                  <p:oleObj spid="_x0000_s56264" name="Equation" r:id="rId5" imgW="469800" imgH="406080" progId="Equation.DSMT4">
                    <p:embed/>
                  </p:oleObj>
                </mc:Choice>
                <mc:Fallback>
                  <p:oleObj name="Equation" r:id="rId5" imgW="469800" imgH="406080" progId="Equation.DSMT4">
                    <p:embed/>
                    <p:pic>
                      <p:nvPicPr>
                        <p:cNvPr id="0" name="Picture 68"/>
                        <p:cNvPicPr>
                          <a:picLocks noChangeAspect="1" noChangeArrowheads="1"/>
                        </p:cNvPicPr>
                        <p:nvPr/>
                      </p:nvPicPr>
                      <p:blipFill>
                        <a:blip r:embed="rId6"/>
                        <a:srcRect/>
                        <a:stretch>
                          <a:fillRect/>
                        </a:stretch>
                      </p:blipFill>
                      <p:spPr bwMode="auto">
                        <a:xfrm>
                          <a:off x="285" y="0"/>
                          <a:ext cx="651" cy="56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1451" name="Object 11"/>
          <p:cNvGraphicFramePr>
            <a:graphicFrameLocks noChangeAspect="1"/>
          </p:cNvGraphicFramePr>
          <p:nvPr>
            <p:extLst>
              <p:ext uri="{D42A27DB-BD31-4B8C-83A1-F6EECF244321}">
                <p14:modId xmlns:p14="http://schemas.microsoft.com/office/powerpoint/2010/main" val="2429747929"/>
              </p:ext>
            </p:extLst>
          </p:nvPr>
        </p:nvGraphicFramePr>
        <p:xfrm>
          <a:off x="1368425" y="3603328"/>
          <a:ext cx="5291807" cy="1321477"/>
        </p:xfrm>
        <a:graphic>
          <a:graphicData uri="http://schemas.openxmlformats.org/presentationml/2006/ole">
            <mc:AlternateContent xmlns:mc="http://schemas.openxmlformats.org/markup-compatibility/2006">
              <mc:Choice xmlns:v="urn:schemas-microsoft-com:vml" Requires="v">
                <p:oleObj spid="_x0000_s56265" name="Equation" r:id="rId7" imgW="2590560" imgH="647640" progId="Equation.DSMT4">
                  <p:embed/>
                </p:oleObj>
              </mc:Choice>
              <mc:Fallback>
                <p:oleObj name="Equation" r:id="rId7" imgW="2590560" imgH="647640" progId="Equation.DSMT4">
                  <p:embed/>
                  <p:pic>
                    <p:nvPicPr>
                      <p:cNvPr id="0" name="Picture 69"/>
                      <p:cNvPicPr>
                        <a:picLocks noChangeAspect="1" noChangeArrowheads="1"/>
                      </p:cNvPicPr>
                      <p:nvPr/>
                    </p:nvPicPr>
                    <p:blipFill>
                      <a:blip r:embed="rId8"/>
                      <a:srcRect/>
                      <a:stretch>
                        <a:fillRect/>
                      </a:stretch>
                    </p:blipFill>
                    <p:spPr bwMode="auto">
                      <a:xfrm>
                        <a:off x="1368425" y="3603328"/>
                        <a:ext cx="5291807" cy="13214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2" name="Object 12"/>
          <p:cNvGraphicFramePr>
            <a:graphicFrameLocks noChangeAspect="1"/>
          </p:cNvGraphicFramePr>
          <p:nvPr>
            <p:extLst>
              <p:ext uri="{D42A27DB-BD31-4B8C-83A1-F6EECF244321}">
                <p14:modId xmlns:p14="http://schemas.microsoft.com/office/powerpoint/2010/main" val="3894811696"/>
              </p:ext>
            </p:extLst>
          </p:nvPr>
        </p:nvGraphicFramePr>
        <p:xfrm>
          <a:off x="584200" y="5085184"/>
          <a:ext cx="7359650" cy="895350"/>
        </p:xfrm>
        <a:graphic>
          <a:graphicData uri="http://schemas.openxmlformats.org/presentationml/2006/ole">
            <mc:AlternateContent xmlns:mc="http://schemas.openxmlformats.org/markup-compatibility/2006">
              <mc:Choice xmlns:v="urn:schemas-microsoft-com:vml" Requires="v">
                <p:oleObj spid="_x0000_s56266" name="Equation" r:id="rId9" imgW="3340080" imgH="406080" progId="Equation.DSMT4">
                  <p:embed/>
                </p:oleObj>
              </mc:Choice>
              <mc:Fallback>
                <p:oleObj name="Equation" r:id="rId9" imgW="3340080" imgH="406080" progId="Equation.DSMT4">
                  <p:embed/>
                  <p:pic>
                    <p:nvPicPr>
                      <p:cNvPr id="0" name="Picture 70"/>
                      <p:cNvPicPr>
                        <a:picLocks noChangeAspect="1" noChangeArrowheads="1"/>
                      </p:cNvPicPr>
                      <p:nvPr/>
                    </p:nvPicPr>
                    <p:blipFill>
                      <a:blip r:embed="rId10"/>
                      <a:srcRect/>
                      <a:stretch>
                        <a:fillRect/>
                      </a:stretch>
                    </p:blipFill>
                    <p:spPr bwMode="auto">
                      <a:xfrm>
                        <a:off x="584200" y="5085184"/>
                        <a:ext cx="7359650" cy="8953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1453" name="Group 13"/>
          <p:cNvGrpSpPr>
            <a:grpSpLocks/>
          </p:cNvGrpSpPr>
          <p:nvPr/>
        </p:nvGrpSpPr>
        <p:grpSpPr bwMode="auto">
          <a:xfrm>
            <a:off x="1879600" y="6192540"/>
            <a:ext cx="2187575" cy="404812"/>
            <a:chOff x="0" y="39"/>
            <a:chExt cx="1378" cy="255"/>
          </a:xfrm>
        </p:grpSpPr>
        <p:graphicFrame>
          <p:nvGraphicFramePr>
            <p:cNvPr id="4" name="Object 14"/>
            <p:cNvGraphicFramePr>
              <a:graphicFrameLocks noChangeAspect="1"/>
            </p:cNvGraphicFramePr>
            <p:nvPr>
              <p:extLst>
                <p:ext uri="{D42A27DB-BD31-4B8C-83A1-F6EECF244321}">
                  <p14:modId xmlns:p14="http://schemas.microsoft.com/office/powerpoint/2010/main" val="2816619485"/>
                </p:ext>
              </p:extLst>
            </p:nvPr>
          </p:nvGraphicFramePr>
          <p:xfrm>
            <a:off x="0" y="39"/>
            <a:ext cx="493" cy="246"/>
          </p:xfrm>
          <a:graphic>
            <a:graphicData uri="http://schemas.openxmlformats.org/presentationml/2006/ole">
              <mc:AlternateContent xmlns:mc="http://schemas.openxmlformats.org/markup-compatibility/2006">
                <mc:Choice xmlns:v="urn:schemas-microsoft-com:vml" Requires="v">
                  <p:oleObj spid="_x0000_s56267" name="Equation" r:id="rId11" imgW="355320" imgH="177480" progId="Equation.DSMT4">
                    <p:embed/>
                  </p:oleObj>
                </mc:Choice>
                <mc:Fallback>
                  <p:oleObj name="Equation" r:id="rId11" imgW="355320" imgH="177480" progId="Equation.DSMT4">
                    <p:embed/>
                    <p:pic>
                      <p:nvPicPr>
                        <p:cNvPr id="0" name="Picture 71"/>
                        <p:cNvPicPr>
                          <a:picLocks noChangeAspect="1" noChangeArrowheads="1"/>
                        </p:cNvPicPr>
                        <p:nvPr/>
                      </p:nvPicPr>
                      <p:blipFill>
                        <a:blip r:embed="rId12"/>
                        <a:srcRect/>
                        <a:stretch>
                          <a:fillRect/>
                        </a:stretch>
                      </p:blipFill>
                      <p:spPr bwMode="auto">
                        <a:xfrm>
                          <a:off x="0" y="39"/>
                          <a:ext cx="493"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15"/>
            <p:cNvSpPr>
              <a:spLocks noChangeArrowheads="1"/>
            </p:cNvSpPr>
            <p:nvPr/>
          </p:nvSpPr>
          <p:spPr bwMode="auto">
            <a:xfrm>
              <a:off x="536" y="61"/>
              <a:ext cx="84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dirty="0"/>
                <a:t>比特</a:t>
              </a:r>
              <a:r>
                <a:rPr lang="zh-CN" altLang="zh-CN" dirty="0"/>
                <a:t>/</a:t>
              </a:r>
              <a:r>
                <a:rPr lang="zh-CN" dirty="0"/>
                <a:t>符号</a:t>
              </a:r>
            </a:p>
          </p:txBody>
        </p:sp>
      </p:grpSp>
      <p:sp>
        <p:nvSpPr>
          <p:cNvPr id="2" name="灯片编号占位符 1"/>
          <p:cNvSpPr>
            <a:spLocks noGrp="1"/>
          </p:cNvSpPr>
          <p:nvPr>
            <p:ph type="sldNum" sz="quarter" idx="12"/>
          </p:nvPr>
        </p:nvSpPr>
        <p:spPr/>
        <p:txBody>
          <a:bodyPr/>
          <a:lstStyle/>
          <a:p>
            <a:fld id="{E31375A4-56A4-47D6-9801-1991572033F7}" type="slidenum">
              <a:rPr lang="en-US" smtClean="0"/>
              <a:pPr/>
              <a:t>60</a:t>
            </a:fld>
            <a:endParaRPr lang="en-US"/>
          </a:p>
        </p:txBody>
      </p:sp>
      <p:cxnSp>
        <p:nvCxnSpPr>
          <p:cNvPr id="14" name="直接连接符 13"/>
          <p:cNvCxnSpPr/>
          <p:nvPr/>
        </p:nvCxnSpPr>
        <p:spPr>
          <a:xfrm>
            <a:off x="683568" y="1988840"/>
            <a:ext cx="7848872"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47294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1447"/>
                                        </p:tgtEl>
                                        <p:attrNameLst>
                                          <p:attrName>style.visibility</p:attrName>
                                        </p:attrNameLst>
                                      </p:cBhvr>
                                      <p:to>
                                        <p:strVal val="visible"/>
                                      </p:to>
                                    </p:set>
                                    <p:animEffect transition="in" filter="wipe(left)">
                                      <p:cBhvr>
                                        <p:cTn id="11" dur="1000"/>
                                        <p:tgtEl>
                                          <p:spTgt spid="614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61448"/>
                                        </p:tgtEl>
                                        <p:attrNameLst>
                                          <p:attrName>style.visibility</p:attrName>
                                        </p:attrNameLst>
                                      </p:cBhvr>
                                      <p:to>
                                        <p:strVal val="visible"/>
                                      </p:to>
                                    </p:set>
                                    <p:animEffect transition="in" filter="wipe(left)">
                                      <p:cBhvr>
                                        <p:cTn id="16" dur="1000"/>
                                        <p:tgtEl>
                                          <p:spTgt spid="6144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61451"/>
                                        </p:tgtEl>
                                        <p:attrNameLst>
                                          <p:attrName>style.visibility</p:attrName>
                                        </p:attrNameLst>
                                      </p:cBhvr>
                                      <p:to>
                                        <p:strVal val="visible"/>
                                      </p:to>
                                    </p:set>
                                    <p:animEffect transition="in" filter="wipe(left)">
                                      <p:cBhvr>
                                        <p:cTn id="21" dur="1000"/>
                                        <p:tgtEl>
                                          <p:spTgt spid="6145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61452"/>
                                        </p:tgtEl>
                                        <p:attrNameLst>
                                          <p:attrName>style.visibility</p:attrName>
                                        </p:attrNameLst>
                                      </p:cBhvr>
                                      <p:to>
                                        <p:strVal val="visible"/>
                                      </p:to>
                                    </p:set>
                                    <p:animEffect transition="in" filter="wipe(left)">
                                      <p:cBhvr>
                                        <p:cTn id="26" dur="1000"/>
                                        <p:tgtEl>
                                          <p:spTgt spid="6145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61453"/>
                                        </p:tgtEl>
                                        <p:attrNameLst>
                                          <p:attrName>style.visibility</p:attrName>
                                        </p:attrNameLst>
                                      </p:cBhvr>
                                      <p:to>
                                        <p:strVal val="visible"/>
                                      </p:to>
                                    </p:set>
                                    <p:animEffect transition="in" filter="wipe(left)">
                                      <p:cBhvr>
                                        <p:cTn id="31" dur="1000"/>
                                        <p:tgtEl>
                                          <p:spTgt spid="6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solidFill>
                  <a:schemeClr val="accent6">
                    <a:lumMod val="50000"/>
                  </a:schemeClr>
                </a:solidFill>
              </a:rPr>
              <a:t>平均自信息</a:t>
            </a:r>
            <a:r>
              <a:rPr lang="zh-CN" altLang="zh-CN" dirty="0" smtClean="0">
                <a:solidFill>
                  <a:schemeClr val="accent6">
                    <a:lumMod val="50000"/>
                  </a:schemeClr>
                </a:solidFill>
              </a:rPr>
              <a:t>量</a:t>
            </a:r>
            <a:r>
              <a:rPr lang="zh-CN" altLang="en-US" dirty="0" smtClean="0">
                <a:solidFill>
                  <a:schemeClr val="accent6">
                    <a:lumMod val="50000"/>
                  </a:schemeClr>
                </a:solidFill>
              </a:rPr>
              <a:t>的引出</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信源熵的定义</a:t>
            </a:r>
            <a:endParaRPr lang="en-US" altLang="zh-CN" dirty="0" smtClean="0">
              <a:solidFill>
                <a:schemeClr val="accent6">
                  <a:lumMod val="50000"/>
                </a:schemeClr>
              </a:solidFill>
            </a:endParaRPr>
          </a:p>
          <a:p>
            <a:pPr lvl="1"/>
            <a:r>
              <a:rPr lang="zh-CN" altLang="en-US" dirty="0" smtClean="0">
                <a:solidFill>
                  <a:srgbClr val="FF0000"/>
                </a:solidFill>
              </a:rPr>
              <a:t>条件熵与联合熵</a:t>
            </a:r>
            <a:endParaRPr lang="en-US" altLang="zh-CN" dirty="0" smtClean="0">
              <a:solidFill>
                <a:srgbClr val="FF0000"/>
              </a:solidFill>
            </a:endParaRPr>
          </a:p>
          <a:p>
            <a:pPr lvl="1"/>
            <a:r>
              <a:rPr lang="zh-CN" altLang="en-US" dirty="0" smtClean="0"/>
              <a:t>熵的主要性质及定理</a:t>
            </a:r>
            <a:endParaRPr lang="en-US" altLang="zh-CN" dirty="0" smtClean="0"/>
          </a:p>
          <a:p>
            <a:pPr lvl="1"/>
            <a:r>
              <a:rPr lang="zh-CN" altLang="en-US" dirty="0" smtClean="0"/>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61</a:t>
            </a:fld>
            <a:endParaRPr lang="en-US"/>
          </a:p>
        </p:txBody>
      </p:sp>
    </p:spTree>
    <p:extLst>
      <p:ext uri="{BB962C8B-B14F-4D97-AF65-F5344CB8AC3E}">
        <p14:creationId xmlns:p14="http://schemas.microsoft.com/office/powerpoint/2010/main" val="3720997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zh-CN" dirty="0"/>
              <a:t>联合熵和条件熵</a:t>
            </a:r>
            <a:endParaRPr lang="zh-CN" altLang="en-US" dirty="0"/>
          </a:p>
        </p:txBody>
      </p:sp>
      <p:sp>
        <p:nvSpPr>
          <p:cNvPr id="5" name="灯片编号占位符 4"/>
          <p:cNvSpPr>
            <a:spLocks noGrp="1"/>
          </p:cNvSpPr>
          <p:nvPr>
            <p:ph type="sldNum" sz="quarter" idx="12"/>
          </p:nvPr>
        </p:nvSpPr>
        <p:spPr/>
        <p:txBody>
          <a:bodyPr/>
          <a:lstStyle/>
          <a:p>
            <a:fld id="{E31375A4-56A4-47D6-9801-1991572033F7}" type="slidenum">
              <a:rPr lang="en-US" smtClean="0"/>
              <a:pPr/>
              <a:t>62</a:t>
            </a:fld>
            <a:endParaRPr lang="en-US" dirty="0"/>
          </a:p>
        </p:txBody>
      </p:sp>
      <p:grpSp>
        <p:nvGrpSpPr>
          <p:cNvPr id="19" name="组合 18"/>
          <p:cNvGrpSpPr/>
          <p:nvPr/>
        </p:nvGrpSpPr>
        <p:grpSpPr>
          <a:xfrm>
            <a:off x="611560" y="1340768"/>
            <a:ext cx="5328031" cy="1463507"/>
            <a:chOff x="611560" y="1628800"/>
            <a:chExt cx="5328031" cy="1463507"/>
          </a:xfrm>
        </p:grpSpPr>
        <p:sp>
          <p:nvSpPr>
            <p:cNvPr id="7" name="右箭头 6"/>
            <p:cNvSpPr/>
            <p:nvPr/>
          </p:nvSpPr>
          <p:spPr>
            <a:xfrm>
              <a:off x="3878925" y="1628800"/>
              <a:ext cx="2060666" cy="1463507"/>
            </a:xfrm>
            <a:prstGeom prst="rightArrow">
              <a:avLst>
                <a:gd name="adj1" fmla="val 75000"/>
                <a:gd name="adj2" fmla="val 50000"/>
              </a:avLst>
            </a:prstGeom>
          </p:spPr>
          <p:style>
            <a:lnRef idx="1">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2">
              <a:schemeClr val="accent2">
                <a:tint val="40000"/>
                <a:alpha val="90000"/>
                <a:hueOff val="0"/>
                <a:satOff val="0"/>
                <a:lumOff val="0"/>
                <a:alphaOff val="0"/>
              </a:schemeClr>
            </a:effectRef>
            <a:fontRef idx="minor">
              <a:schemeClr val="dk1">
                <a:hueOff val="0"/>
                <a:satOff val="0"/>
                <a:lumOff val="0"/>
                <a:alphaOff val="0"/>
              </a:schemeClr>
            </a:fontRef>
          </p:style>
        </p:sp>
        <p:grpSp>
          <p:nvGrpSpPr>
            <p:cNvPr id="8" name="组合 7"/>
            <p:cNvGrpSpPr/>
            <p:nvPr/>
          </p:nvGrpSpPr>
          <p:grpSpPr>
            <a:xfrm>
              <a:off x="611560" y="1628800"/>
              <a:ext cx="3267365" cy="1463507"/>
              <a:chOff x="280" y="0"/>
              <a:chExt cx="3267365" cy="1463507"/>
            </a:xfrm>
          </p:grpSpPr>
          <p:sp>
            <p:nvSpPr>
              <p:cNvPr id="9" name="圆角矩形 8"/>
              <p:cNvSpPr/>
              <p:nvPr/>
            </p:nvSpPr>
            <p:spPr>
              <a:xfrm>
                <a:off x="280" y="0"/>
                <a:ext cx="3267365" cy="1463507"/>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0" name="圆角矩形 5"/>
              <p:cNvSpPr/>
              <p:nvPr/>
            </p:nvSpPr>
            <p:spPr>
              <a:xfrm>
                <a:off x="71723" y="71443"/>
                <a:ext cx="3124479" cy="1320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zh-CN" sz="3900" b="1" kern="1200" baseline="0" dirty="0" smtClean="0">
                    <a:solidFill>
                      <a:schemeClr val="tx1">
                        <a:lumMod val="85000"/>
                      </a:schemeClr>
                    </a:solidFill>
                  </a:rPr>
                  <a:t>自信息量（不确定度）</a:t>
                </a:r>
                <a:endParaRPr lang="zh-CN" sz="3900" kern="1200" dirty="0">
                  <a:solidFill>
                    <a:schemeClr val="tx1">
                      <a:lumMod val="85000"/>
                    </a:schemeClr>
                  </a:solidFill>
                </a:endParaRPr>
              </a:p>
            </p:txBody>
          </p:sp>
        </p:grpSp>
      </p:grpSp>
      <p:grpSp>
        <p:nvGrpSpPr>
          <p:cNvPr id="20" name="组合 19"/>
          <p:cNvGrpSpPr/>
          <p:nvPr/>
        </p:nvGrpSpPr>
        <p:grpSpPr>
          <a:xfrm>
            <a:off x="611560" y="2996952"/>
            <a:ext cx="5328031" cy="1463507"/>
            <a:chOff x="710839" y="3357556"/>
            <a:chExt cx="5328031" cy="1463507"/>
          </a:xfrm>
        </p:grpSpPr>
        <p:sp>
          <p:nvSpPr>
            <p:cNvPr id="11" name="右箭头 10"/>
            <p:cNvSpPr/>
            <p:nvPr/>
          </p:nvSpPr>
          <p:spPr>
            <a:xfrm>
              <a:off x="3978204" y="3357556"/>
              <a:ext cx="2060666" cy="1463507"/>
            </a:xfrm>
            <a:prstGeom prst="rightArrow">
              <a:avLst>
                <a:gd name="adj1" fmla="val 75000"/>
                <a:gd name="adj2" fmla="val 50000"/>
              </a:avLst>
            </a:prstGeom>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sp>
        <p:grpSp>
          <p:nvGrpSpPr>
            <p:cNvPr id="12" name="组合 11"/>
            <p:cNvGrpSpPr/>
            <p:nvPr/>
          </p:nvGrpSpPr>
          <p:grpSpPr>
            <a:xfrm>
              <a:off x="710839" y="3357556"/>
              <a:ext cx="3267365" cy="1463507"/>
              <a:chOff x="280" y="1609858"/>
              <a:chExt cx="3267365" cy="1463507"/>
            </a:xfrm>
          </p:grpSpPr>
          <p:sp>
            <p:nvSpPr>
              <p:cNvPr id="13" name="圆角矩形 12"/>
              <p:cNvSpPr/>
              <p:nvPr/>
            </p:nvSpPr>
            <p:spPr>
              <a:xfrm>
                <a:off x="280" y="1609858"/>
                <a:ext cx="3267365" cy="1463507"/>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4" name="圆角矩形 5"/>
              <p:cNvSpPr/>
              <p:nvPr/>
            </p:nvSpPr>
            <p:spPr>
              <a:xfrm>
                <a:off x="71723" y="1681301"/>
                <a:ext cx="3124479" cy="1320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zh-CN" sz="3900" b="1" kern="1200" baseline="0" dirty="0" smtClean="0">
                    <a:solidFill>
                      <a:schemeClr val="bg1"/>
                    </a:solidFill>
                  </a:rPr>
                  <a:t>联合</a:t>
                </a:r>
                <a:r>
                  <a:rPr lang="en-US" altLang="zh-CN" sz="3900" b="1" kern="1200" baseline="0" dirty="0" smtClean="0">
                    <a:solidFill>
                      <a:schemeClr val="bg1"/>
                    </a:solidFill>
                  </a:rPr>
                  <a:t/>
                </a:r>
                <a:br>
                  <a:rPr lang="en-US" altLang="zh-CN" sz="3900" b="1" kern="1200" baseline="0" dirty="0" smtClean="0">
                    <a:solidFill>
                      <a:schemeClr val="bg1"/>
                    </a:solidFill>
                  </a:rPr>
                </a:br>
                <a:r>
                  <a:rPr lang="zh-CN" sz="3900" b="1" kern="1200" baseline="0" dirty="0" smtClean="0">
                    <a:solidFill>
                      <a:schemeClr val="bg1"/>
                    </a:solidFill>
                  </a:rPr>
                  <a:t>自信息量</a:t>
                </a:r>
                <a:r>
                  <a:rPr lang="en-US" sz="3900" b="1" kern="1200" baseline="0" dirty="0" smtClean="0">
                    <a:solidFill>
                      <a:schemeClr val="bg1"/>
                    </a:solidFill>
                  </a:rPr>
                  <a:t>  </a:t>
                </a:r>
                <a:endParaRPr lang="zh-CN" sz="3900" kern="1200" dirty="0">
                  <a:solidFill>
                    <a:schemeClr val="bg1"/>
                  </a:solidFill>
                </a:endParaRPr>
              </a:p>
            </p:txBody>
          </p:sp>
        </p:grpSp>
      </p:grpSp>
      <p:grpSp>
        <p:nvGrpSpPr>
          <p:cNvPr id="21" name="组合 20"/>
          <p:cNvGrpSpPr/>
          <p:nvPr/>
        </p:nvGrpSpPr>
        <p:grpSpPr>
          <a:xfrm>
            <a:off x="611560" y="4653136"/>
            <a:ext cx="5328031" cy="1463507"/>
            <a:chOff x="710839" y="5229200"/>
            <a:chExt cx="5328031" cy="1463507"/>
          </a:xfrm>
        </p:grpSpPr>
        <p:sp>
          <p:nvSpPr>
            <p:cNvPr id="15" name="右箭头 14"/>
            <p:cNvSpPr/>
            <p:nvPr/>
          </p:nvSpPr>
          <p:spPr>
            <a:xfrm>
              <a:off x="3978204" y="5229200"/>
              <a:ext cx="2060666" cy="1463507"/>
            </a:xfrm>
            <a:prstGeom prst="rightArrow">
              <a:avLst>
                <a:gd name="adj1" fmla="val 75000"/>
                <a:gd name="adj2" fmla="val 50000"/>
              </a:avLst>
            </a:prstGeom>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sp>
        <p:grpSp>
          <p:nvGrpSpPr>
            <p:cNvPr id="16" name="组合 15"/>
            <p:cNvGrpSpPr/>
            <p:nvPr/>
          </p:nvGrpSpPr>
          <p:grpSpPr>
            <a:xfrm>
              <a:off x="710839" y="5229200"/>
              <a:ext cx="3267365" cy="1463507"/>
              <a:chOff x="280" y="3219716"/>
              <a:chExt cx="3267365" cy="1463507"/>
            </a:xfrm>
          </p:grpSpPr>
          <p:sp>
            <p:nvSpPr>
              <p:cNvPr id="17" name="圆角矩形 16"/>
              <p:cNvSpPr/>
              <p:nvPr/>
            </p:nvSpPr>
            <p:spPr>
              <a:xfrm>
                <a:off x="280" y="3219716"/>
                <a:ext cx="3267365" cy="1463507"/>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8" name="圆角矩形 5"/>
              <p:cNvSpPr/>
              <p:nvPr/>
            </p:nvSpPr>
            <p:spPr>
              <a:xfrm>
                <a:off x="71723" y="3291159"/>
                <a:ext cx="3124479" cy="13206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8590" tIns="74295" rIns="148590" bIns="74295" numCol="1" spcCol="1270" anchor="ctr" anchorCtr="0">
                <a:noAutofit/>
              </a:bodyPr>
              <a:lstStyle/>
              <a:p>
                <a:pPr lvl="0" algn="ctr" defTabSz="1733550" rtl="0">
                  <a:lnSpc>
                    <a:spcPct val="90000"/>
                  </a:lnSpc>
                  <a:spcBef>
                    <a:spcPct val="0"/>
                  </a:spcBef>
                  <a:spcAft>
                    <a:spcPct val="35000"/>
                  </a:spcAft>
                </a:pPr>
                <a:r>
                  <a:rPr lang="zh-CN" sz="3900" b="1" kern="1200" baseline="0" dirty="0" smtClean="0">
                    <a:solidFill>
                      <a:schemeClr val="bg1"/>
                    </a:solidFill>
                  </a:rPr>
                  <a:t>条件</a:t>
                </a:r>
                <a:r>
                  <a:rPr lang="en-US" altLang="zh-CN" sz="3900" b="1" kern="1200" baseline="0" dirty="0" smtClean="0">
                    <a:solidFill>
                      <a:schemeClr val="bg1"/>
                    </a:solidFill>
                  </a:rPr>
                  <a:t/>
                </a:r>
                <a:br>
                  <a:rPr lang="en-US" altLang="zh-CN" sz="3900" b="1" kern="1200" baseline="0" dirty="0" smtClean="0">
                    <a:solidFill>
                      <a:schemeClr val="bg1"/>
                    </a:solidFill>
                  </a:rPr>
                </a:br>
                <a:r>
                  <a:rPr lang="zh-CN" sz="3900" b="1" kern="1200" baseline="0" dirty="0" smtClean="0">
                    <a:solidFill>
                      <a:schemeClr val="bg1"/>
                    </a:solidFill>
                  </a:rPr>
                  <a:t>自信息量</a:t>
                </a:r>
                <a:endParaRPr lang="zh-CN" sz="3900" kern="1200" dirty="0">
                  <a:solidFill>
                    <a:schemeClr val="bg1"/>
                  </a:solidFill>
                </a:endParaRPr>
              </a:p>
            </p:txBody>
          </p:sp>
        </p:grpSp>
      </p:grpSp>
      <p:grpSp>
        <p:nvGrpSpPr>
          <p:cNvPr id="22" name="组合 21"/>
          <p:cNvGrpSpPr/>
          <p:nvPr/>
        </p:nvGrpSpPr>
        <p:grpSpPr>
          <a:xfrm>
            <a:off x="5939591" y="1344960"/>
            <a:ext cx="2592287" cy="1505790"/>
            <a:chOff x="0" y="8046"/>
            <a:chExt cx="2592287" cy="1505790"/>
          </a:xfrm>
        </p:grpSpPr>
        <p:sp>
          <p:nvSpPr>
            <p:cNvPr id="23" name="圆角矩形 22"/>
            <p:cNvSpPr/>
            <p:nvPr/>
          </p:nvSpPr>
          <p:spPr>
            <a:xfrm>
              <a:off x="0" y="8046"/>
              <a:ext cx="2592287" cy="1505790"/>
            </a:xfrm>
            <a:prstGeom prst="roundRect">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4" name="圆角矩形 4"/>
            <p:cNvSpPr/>
            <p:nvPr/>
          </p:nvSpPr>
          <p:spPr>
            <a:xfrm>
              <a:off x="73507" y="81553"/>
              <a:ext cx="2445273" cy="13587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baseline="0" dirty="0" smtClean="0">
                  <a:solidFill>
                    <a:schemeClr val="tx1">
                      <a:lumMod val="85000"/>
                    </a:schemeClr>
                  </a:solidFill>
                </a:rPr>
                <a:t>平均自信息量 （信</a:t>
              </a:r>
              <a:r>
                <a:rPr lang="zh-CN" altLang="en-US" sz="2600" b="1" kern="1200" baseline="0" dirty="0" smtClean="0">
                  <a:solidFill>
                    <a:schemeClr val="tx1">
                      <a:lumMod val="85000"/>
                    </a:schemeClr>
                  </a:solidFill>
                </a:rPr>
                <a:t>源</a:t>
              </a:r>
              <a:r>
                <a:rPr lang="zh-CN" sz="2600" b="1" kern="1200" baseline="0" dirty="0" smtClean="0">
                  <a:solidFill>
                    <a:schemeClr val="tx1">
                      <a:lumMod val="85000"/>
                    </a:schemeClr>
                  </a:solidFill>
                </a:rPr>
                <a:t>熵）</a:t>
              </a:r>
              <a:endParaRPr lang="zh-CN" sz="2600" kern="1200" dirty="0">
                <a:solidFill>
                  <a:schemeClr val="tx1">
                    <a:lumMod val="85000"/>
                  </a:schemeClr>
                </a:solidFill>
              </a:endParaRPr>
            </a:p>
          </p:txBody>
        </p:sp>
      </p:grpSp>
      <p:grpSp>
        <p:nvGrpSpPr>
          <p:cNvPr id="25" name="组合 24"/>
          <p:cNvGrpSpPr/>
          <p:nvPr/>
        </p:nvGrpSpPr>
        <p:grpSpPr>
          <a:xfrm>
            <a:off x="5939591" y="2980003"/>
            <a:ext cx="2592287" cy="1505790"/>
            <a:chOff x="6871" y="1557654"/>
            <a:chExt cx="2592287" cy="1505790"/>
          </a:xfrm>
        </p:grpSpPr>
        <p:sp>
          <p:nvSpPr>
            <p:cNvPr id="26" name="圆角矩形 25"/>
            <p:cNvSpPr/>
            <p:nvPr/>
          </p:nvSpPr>
          <p:spPr>
            <a:xfrm>
              <a:off x="6871" y="1557654"/>
              <a:ext cx="2592287" cy="1505790"/>
            </a:xfrm>
            <a:prstGeom prst="roundRect">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27" name="圆角矩形 4"/>
            <p:cNvSpPr/>
            <p:nvPr/>
          </p:nvSpPr>
          <p:spPr>
            <a:xfrm>
              <a:off x="73507" y="1662224"/>
              <a:ext cx="2445273" cy="13587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baseline="0" dirty="0" smtClean="0">
                  <a:solidFill>
                    <a:schemeClr val="bg1"/>
                  </a:solidFill>
                </a:rPr>
                <a:t>联合熵 </a:t>
              </a:r>
              <a:r>
                <a:rPr lang="en-US" altLang="zh-CN" sz="2600" b="1" kern="1200" baseline="0" dirty="0" smtClean="0">
                  <a:solidFill>
                    <a:schemeClr val="bg1"/>
                  </a:solidFill>
                </a:rPr>
                <a:t/>
              </a:r>
              <a:br>
                <a:rPr lang="en-US" altLang="zh-CN" sz="2600" b="1" kern="1200" baseline="0" dirty="0" smtClean="0">
                  <a:solidFill>
                    <a:schemeClr val="bg1"/>
                  </a:solidFill>
                </a:rPr>
              </a:br>
              <a:r>
                <a:rPr lang="zh-CN" sz="2600" b="1" kern="1200" baseline="0" dirty="0" smtClean="0">
                  <a:solidFill>
                    <a:schemeClr val="bg1"/>
                  </a:solidFill>
                </a:rPr>
                <a:t>（联合自信息的数学期望）</a:t>
              </a:r>
              <a:endParaRPr lang="zh-CN" sz="2600" kern="1200" dirty="0">
                <a:solidFill>
                  <a:schemeClr val="bg1"/>
                </a:solidFill>
              </a:endParaRPr>
            </a:p>
          </p:txBody>
        </p:sp>
      </p:grpSp>
      <p:grpSp>
        <p:nvGrpSpPr>
          <p:cNvPr id="28" name="组合 27"/>
          <p:cNvGrpSpPr/>
          <p:nvPr/>
        </p:nvGrpSpPr>
        <p:grpSpPr>
          <a:xfrm>
            <a:off x="5939591" y="4615045"/>
            <a:ext cx="2592287" cy="1505790"/>
            <a:chOff x="0" y="3169387"/>
            <a:chExt cx="2592287" cy="1505790"/>
          </a:xfrm>
        </p:grpSpPr>
        <p:sp>
          <p:nvSpPr>
            <p:cNvPr id="29" name="圆角矩形 28"/>
            <p:cNvSpPr/>
            <p:nvPr/>
          </p:nvSpPr>
          <p:spPr>
            <a:xfrm>
              <a:off x="0" y="3169387"/>
              <a:ext cx="2592287" cy="1505790"/>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0" name="圆角矩形 4"/>
            <p:cNvSpPr/>
            <p:nvPr/>
          </p:nvSpPr>
          <p:spPr>
            <a:xfrm>
              <a:off x="73507" y="3242894"/>
              <a:ext cx="2445273" cy="13587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060" tIns="99060" rIns="99060" bIns="99060" numCol="1" spcCol="1270" anchor="ctr" anchorCtr="0">
              <a:noAutofit/>
            </a:bodyPr>
            <a:lstStyle/>
            <a:p>
              <a:pPr lvl="0" algn="l" defTabSz="1155700" rtl="0">
                <a:lnSpc>
                  <a:spcPct val="90000"/>
                </a:lnSpc>
                <a:spcBef>
                  <a:spcPct val="0"/>
                </a:spcBef>
                <a:spcAft>
                  <a:spcPct val="35000"/>
                </a:spcAft>
              </a:pPr>
              <a:r>
                <a:rPr lang="zh-CN" sz="2600" b="1" kern="1200" baseline="0" dirty="0" smtClean="0">
                  <a:solidFill>
                    <a:schemeClr val="bg1"/>
                  </a:solidFill>
                </a:rPr>
                <a:t>条件熵</a:t>
              </a:r>
              <a:r>
                <a:rPr lang="en-US" altLang="zh-CN" sz="2600" b="1" kern="1200" baseline="0" dirty="0" smtClean="0">
                  <a:solidFill>
                    <a:schemeClr val="bg1"/>
                  </a:solidFill>
                </a:rPr>
                <a:t/>
              </a:r>
              <a:br>
                <a:rPr lang="en-US" altLang="zh-CN" sz="2600" b="1" kern="1200" baseline="0" dirty="0" smtClean="0">
                  <a:solidFill>
                    <a:schemeClr val="bg1"/>
                  </a:solidFill>
                </a:rPr>
              </a:br>
              <a:r>
                <a:rPr lang="zh-CN" sz="2600" b="1" kern="1200" baseline="0" dirty="0" smtClean="0">
                  <a:solidFill>
                    <a:schemeClr val="bg1"/>
                  </a:solidFill>
                </a:rPr>
                <a:t>（条件自信息的数学期望）</a:t>
              </a:r>
              <a:endParaRPr lang="zh-CN" sz="2600" kern="1200" dirty="0">
                <a:solidFill>
                  <a:schemeClr val="bg1"/>
                </a:solidFill>
              </a:endParaRPr>
            </a:p>
          </p:txBody>
        </p:sp>
      </p:grpSp>
    </p:spTree>
    <p:extLst>
      <p:ext uri="{BB962C8B-B14F-4D97-AF65-F5344CB8AC3E}">
        <p14:creationId xmlns:p14="http://schemas.microsoft.com/office/powerpoint/2010/main" val="2182535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810" name="Rectangle 2"/>
          <p:cNvSpPr>
            <a:spLocks noGrp="1" noChangeArrowheads="1"/>
          </p:cNvSpPr>
          <p:nvPr>
            <p:ph type="title"/>
          </p:nvPr>
        </p:nvSpPr>
        <p:spPr/>
        <p:txBody>
          <a:bodyPr/>
          <a:lstStyle/>
          <a:p>
            <a:r>
              <a:rPr lang="zh-CN" altLang="en-US" smtClean="0"/>
              <a:t>联合熵</a:t>
            </a:r>
            <a:endParaRPr lang="zh-CN" altLang="en-US"/>
          </a:p>
        </p:txBody>
      </p:sp>
      <p:sp>
        <p:nvSpPr>
          <p:cNvPr id="887811" name="Rectangle 3"/>
          <p:cNvSpPr>
            <a:spLocks noGrp="1" noChangeArrowheads="1"/>
          </p:cNvSpPr>
          <p:nvPr>
            <p:ph type="body" idx="1"/>
          </p:nvPr>
        </p:nvSpPr>
        <p:spPr/>
        <p:txBody>
          <a:bodyPr>
            <a:normAutofit/>
          </a:bodyPr>
          <a:lstStyle/>
          <a:p>
            <a:r>
              <a:rPr lang="zh-CN" altLang="en-US" sz="2400" dirty="0" smtClean="0">
                <a:solidFill>
                  <a:srgbClr val="0000FF"/>
                </a:solidFill>
              </a:rPr>
              <a:t>定义</a:t>
            </a:r>
            <a:r>
              <a:rPr lang="zh-CN" altLang="en-US" sz="2400" dirty="0">
                <a:solidFill>
                  <a:srgbClr val="0000FF"/>
                </a:solidFill>
              </a:rPr>
              <a:t>：</a:t>
            </a:r>
            <a:r>
              <a:rPr lang="zh-CN" altLang="en-US" sz="2400" dirty="0" smtClean="0"/>
              <a:t>联合集</a:t>
            </a:r>
            <a:r>
              <a:rPr lang="en-US" altLang="zh-CN" sz="2400" dirty="0" smtClean="0"/>
              <a:t>XY</a:t>
            </a:r>
            <a:r>
              <a:rPr lang="zh-CN" altLang="en-US" sz="2400" dirty="0" smtClean="0"/>
              <a:t>上，</a:t>
            </a:r>
            <a:r>
              <a:rPr lang="zh-CN" altLang="en-US" sz="2400" dirty="0" smtClean="0">
                <a:solidFill>
                  <a:srgbClr val="FF0000"/>
                </a:solidFill>
              </a:rPr>
              <a:t>每对元素</a:t>
            </a:r>
            <a:r>
              <a:rPr lang="zh-CN" altLang="en-US" sz="2400" dirty="0" smtClean="0"/>
              <a:t>的自信息量的</a:t>
            </a:r>
            <a:r>
              <a:rPr lang="zh-CN" altLang="en-US" sz="2400" dirty="0"/>
              <a:t>期望</a:t>
            </a:r>
            <a:r>
              <a:rPr lang="zh-CN" altLang="en-US" sz="2400" dirty="0" smtClean="0"/>
              <a:t>定义为联合熵。</a:t>
            </a:r>
          </a:p>
          <a:p>
            <a:endParaRPr lang="zh-CN" altLang="en-US" sz="2400" dirty="0" smtClean="0"/>
          </a:p>
          <a:p>
            <a:r>
              <a:rPr lang="zh-CN" altLang="en-US" sz="2400" dirty="0" smtClean="0"/>
              <a:t>根据联合自信息量的定义，联合熵又可定义为</a:t>
            </a:r>
          </a:p>
          <a:p>
            <a:endParaRPr lang="zh-CN" altLang="en-US" sz="2400" dirty="0" smtClean="0"/>
          </a:p>
          <a:p>
            <a:endParaRPr lang="zh-CN" altLang="en-US" sz="2400" dirty="0" smtClean="0"/>
          </a:p>
          <a:p>
            <a:r>
              <a:rPr lang="zh-CN" altLang="en-US" sz="2400" dirty="0" smtClean="0">
                <a:solidFill>
                  <a:srgbClr val="FF0000"/>
                </a:solidFill>
              </a:rPr>
              <a:t>联合熵</a:t>
            </a:r>
            <a:r>
              <a:rPr lang="zh-CN" altLang="en-US" sz="2400" dirty="0" smtClean="0"/>
              <a:t>又可称为</a:t>
            </a:r>
            <a:r>
              <a:rPr lang="zh-CN" altLang="en-US" sz="2400" dirty="0" smtClean="0">
                <a:solidFill>
                  <a:srgbClr val="FF0000"/>
                </a:solidFill>
              </a:rPr>
              <a:t>共熵</a:t>
            </a:r>
            <a:r>
              <a:rPr lang="zh-CN" altLang="en-US" sz="2400" dirty="0" smtClean="0"/>
              <a:t>。</a:t>
            </a:r>
            <a:endParaRPr lang="zh-CN" altLang="en-US" sz="2400" dirty="0"/>
          </a:p>
        </p:txBody>
      </p:sp>
      <p:sp>
        <p:nvSpPr>
          <p:cNvPr id="9" name="灯片编号占位符 5"/>
          <p:cNvSpPr>
            <a:spLocks noGrp="1"/>
          </p:cNvSpPr>
          <p:nvPr>
            <p:ph type="sldNum" sz="quarter" idx="12"/>
          </p:nvPr>
        </p:nvSpPr>
        <p:spPr/>
        <p:txBody>
          <a:bodyPr/>
          <a:lstStyle/>
          <a:p>
            <a:fld id="{71EF903F-F3DF-4569-847F-07D8E3B98DDE}" type="slidenum">
              <a:rPr lang="zh-CN" altLang="en-US" smtClean="0"/>
              <a:pPr/>
              <a:t>63</a:t>
            </a:fld>
            <a:endParaRPr lang="en-US" altLang="zh-CN"/>
          </a:p>
        </p:txBody>
      </p:sp>
      <p:graphicFrame>
        <p:nvGraphicFramePr>
          <p:cNvPr id="887812" name="Object 4"/>
          <p:cNvGraphicFramePr>
            <a:graphicFrameLocks noGrp="1" noChangeAspect="1"/>
          </p:cNvGraphicFramePr>
          <p:nvPr>
            <p:ph sz="half" idx="4294967295"/>
            <p:extLst>
              <p:ext uri="{D42A27DB-BD31-4B8C-83A1-F6EECF244321}">
                <p14:modId xmlns:p14="http://schemas.microsoft.com/office/powerpoint/2010/main" val="4127866004"/>
              </p:ext>
            </p:extLst>
          </p:nvPr>
        </p:nvGraphicFramePr>
        <p:xfrm>
          <a:off x="2339752" y="1916832"/>
          <a:ext cx="4071938" cy="752475"/>
        </p:xfrm>
        <a:graphic>
          <a:graphicData uri="http://schemas.openxmlformats.org/presentationml/2006/ole">
            <mc:AlternateContent xmlns:mc="http://schemas.openxmlformats.org/markup-compatibility/2006">
              <mc:Choice xmlns:v="urn:schemas-microsoft-com:vml" Requires="v">
                <p:oleObj spid="_x0000_s114024" name="Equation" r:id="rId4" imgW="1854000" imgH="342720" progId="Equation.DSMT4">
                  <p:embed/>
                </p:oleObj>
              </mc:Choice>
              <mc:Fallback>
                <p:oleObj name="Equation" r:id="rId4" imgW="1854000" imgH="342720" progId="Equation.DSMT4">
                  <p:embed/>
                  <p:pic>
                    <p:nvPicPr>
                      <p:cNvPr id="0" name=""/>
                      <p:cNvPicPr>
                        <a:picLocks noGrp="1" noChangeAspect="1" noChangeArrowheads="1"/>
                      </p:cNvPicPr>
                      <p:nvPr/>
                    </p:nvPicPr>
                    <p:blipFill>
                      <a:blip r:embed="rId5"/>
                      <a:srcRect/>
                      <a:stretch>
                        <a:fillRect/>
                      </a:stretch>
                    </p:blipFill>
                    <p:spPr bwMode="auto">
                      <a:xfrm>
                        <a:off x="2339752" y="1916832"/>
                        <a:ext cx="4071938"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7813" name="Object 5"/>
          <p:cNvGraphicFramePr>
            <a:graphicFrameLocks noGrp="1" noChangeAspect="1"/>
          </p:cNvGraphicFramePr>
          <p:nvPr>
            <p:ph sz="quarter" idx="4294967295"/>
            <p:extLst>
              <p:ext uri="{D42A27DB-BD31-4B8C-83A1-F6EECF244321}">
                <p14:modId xmlns:p14="http://schemas.microsoft.com/office/powerpoint/2010/main" val="3015822388"/>
              </p:ext>
            </p:extLst>
          </p:nvPr>
        </p:nvGraphicFramePr>
        <p:xfrm>
          <a:off x="2051720" y="3356992"/>
          <a:ext cx="4751388" cy="1249362"/>
        </p:xfrm>
        <a:graphic>
          <a:graphicData uri="http://schemas.openxmlformats.org/presentationml/2006/ole">
            <mc:AlternateContent xmlns:mc="http://schemas.openxmlformats.org/markup-compatibility/2006">
              <mc:Choice xmlns:v="urn:schemas-microsoft-com:vml" Requires="v">
                <p:oleObj spid="_x0000_s114025" name="Equation" r:id="rId6" imgW="2222280" imgH="583920" progId="Equation.DSMT4">
                  <p:embed/>
                </p:oleObj>
              </mc:Choice>
              <mc:Fallback>
                <p:oleObj name="Equation" r:id="rId6" imgW="2222280" imgH="583920" progId="Equation.DSMT4">
                  <p:embed/>
                  <p:pic>
                    <p:nvPicPr>
                      <p:cNvPr id="0" name=""/>
                      <p:cNvPicPr>
                        <a:picLocks noGrp="1" noChangeAspect="1" noChangeArrowheads="1"/>
                      </p:cNvPicPr>
                      <p:nvPr/>
                    </p:nvPicPr>
                    <p:blipFill>
                      <a:blip r:embed="rId7"/>
                      <a:srcRect/>
                      <a:stretch>
                        <a:fillRect/>
                      </a:stretch>
                    </p:blipFill>
                    <p:spPr bwMode="auto">
                      <a:xfrm>
                        <a:off x="2051720" y="3356992"/>
                        <a:ext cx="4751388" cy="124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6971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87811">
                                            <p:txEl>
                                              <p:pRg st="0" end="0"/>
                                            </p:txEl>
                                          </p:spTgt>
                                        </p:tgtEl>
                                        <p:attrNameLst>
                                          <p:attrName>style.visibility</p:attrName>
                                        </p:attrNameLst>
                                      </p:cBhvr>
                                      <p:to>
                                        <p:strVal val="visible"/>
                                      </p:to>
                                    </p:set>
                                    <p:animEffect transition="in" filter="fade">
                                      <p:cBhvr>
                                        <p:cTn id="7" dur="500"/>
                                        <p:tgtEl>
                                          <p:spTgt spid="887811">
                                            <p:txEl>
                                              <p:pRg st="0" end="0"/>
                                            </p:txEl>
                                          </p:spTgt>
                                        </p:tgtEl>
                                      </p:cBhvr>
                                    </p:animEffect>
                                    <p:anim calcmode="lin" valueType="num">
                                      <p:cBhvr>
                                        <p:cTn id="8" dur="500" fill="hold"/>
                                        <p:tgtEl>
                                          <p:spTgt spid="88781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878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87812"/>
                                        </p:tgtEl>
                                        <p:attrNameLst>
                                          <p:attrName>style.visibility</p:attrName>
                                        </p:attrNameLst>
                                      </p:cBhvr>
                                      <p:to>
                                        <p:strVal val="visible"/>
                                      </p:to>
                                    </p:set>
                                    <p:animEffect transition="in" filter="fade">
                                      <p:cBhvr>
                                        <p:cTn id="12" dur="500"/>
                                        <p:tgtEl>
                                          <p:spTgt spid="887812"/>
                                        </p:tgtEl>
                                      </p:cBhvr>
                                    </p:animEffect>
                                    <p:anim calcmode="lin" valueType="num">
                                      <p:cBhvr>
                                        <p:cTn id="13" dur="500" fill="hold"/>
                                        <p:tgtEl>
                                          <p:spTgt spid="887812"/>
                                        </p:tgtEl>
                                        <p:attrNameLst>
                                          <p:attrName>ppt_x</p:attrName>
                                        </p:attrNameLst>
                                      </p:cBhvr>
                                      <p:tavLst>
                                        <p:tav tm="0">
                                          <p:val>
                                            <p:strVal val="#ppt_x"/>
                                          </p:val>
                                        </p:tav>
                                        <p:tav tm="100000">
                                          <p:val>
                                            <p:strVal val="#ppt_x"/>
                                          </p:val>
                                        </p:tav>
                                      </p:tavLst>
                                    </p:anim>
                                    <p:anim calcmode="lin" valueType="num">
                                      <p:cBhvr>
                                        <p:cTn id="14" dur="500" fill="hold"/>
                                        <p:tgtEl>
                                          <p:spTgt spid="8878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87811">
                                            <p:txEl>
                                              <p:pRg st="2" end="2"/>
                                            </p:txEl>
                                          </p:spTgt>
                                        </p:tgtEl>
                                        <p:attrNameLst>
                                          <p:attrName>style.visibility</p:attrName>
                                        </p:attrNameLst>
                                      </p:cBhvr>
                                      <p:to>
                                        <p:strVal val="visible"/>
                                      </p:to>
                                    </p:set>
                                    <p:animEffect transition="in" filter="fade">
                                      <p:cBhvr>
                                        <p:cTn id="19" dur="500"/>
                                        <p:tgtEl>
                                          <p:spTgt spid="887811">
                                            <p:txEl>
                                              <p:pRg st="2" end="2"/>
                                            </p:txEl>
                                          </p:spTgt>
                                        </p:tgtEl>
                                      </p:cBhvr>
                                    </p:animEffect>
                                    <p:anim calcmode="lin" valueType="num">
                                      <p:cBhvr>
                                        <p:cTn id="20" dur="500" fill="hold"/>
                                        <p:tgtEl>
                                          <p:spTgt spid="887811">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8878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87813"/>
                                        </p:tgtEl>
                                        <p:attrNameLst>
                                          <p:attrName>style.visibility</p:attrName>
                                        </p:attrNameLst>
                                      </p:cBhvr>
                                      <p:to>
                                        <p:strVal val="visible"/>
                                      </p:to>
                                    </p:set>
                                    <p:animEffect transition="in" filter="fade">
                                      <p:cBhvr>
                                        <p:cTn id="24" dur="500"/>
                                        <p:tgtEl>
                                          <p:spTgt spid="887813"/>
                                        </p:tgtEl>
                                      </p:cBhvr>
                                    </p:animEffect>
                                    <p:anim calcmode="lin" valueType="num">
                                      <p:cBhvr>
                                        <p:cTn id="25" dur="500" fill="hold"/>
                                        <p:tgtEl>
                                          <p:spTgt spid="887813"/>
                                        </p:tgtEl>
                                        <p:attrNameLst>
                                          <p:attrName>ppt_x</p:attrName>
                                        </p:attrNameLst>
                                      </p:cBhvr>
                                      <p:tavLst>
                                        <p:tav tm="0">
                                          <p:val>
                                            <p:strVal val="#ppt_x"/>
                                          </p:val>
                                        </p:tav>
                                        <p:tav tm="100000">
                                          <p:val>
                                            <p:strVal val="#ppt_x"/>
                                          </p:val>
                                        </p:tav>
                                      </p:tavLst>
                                    </p:anim>
                                    <p:anim calcmode="lin" valueType="num">
                                      <p:cBhvr>
                                        <p:cTn id="26" dur="500" fill="hold"/>
                                        <p:tgtEl>
                                          <p:spTgt spid="8878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87811">
                                            <p:txEl>
                                              <p:pRg st="5" end="5"/>
                                            </p:txEl>
                                          </p:spTgt>
                                        </p:tgtEl>
                                        <p:attrNameLst>
                                          <p:attrName>style.visibility</p:attrName>
                                        </p:attrNameLst>
                                      </p:cBhvr>
                                      <p:to>
                                        <p:strVal val="visible"/>
                                      </p:to>
                                    </p:set>
                                    <p:animEffect transition="in" filter="fade">
                                      <p:cBhvr>
                                        <p:cTn id="31" dur="500"/>
                                        <p:tgtEl>
                                          <p:spTgt spid="887811">
                                            <p:txEl>
                                              <p:pRg st="5" end="5"/>
                                            </p:txEl>
                                          </p:spTgt>
                                        </p:tgtEl>
                                      </p:cBhvr>
                                    </p:animEffect>
                                    <p:anim calcmode="lin" valueType="num">
                                      <p:cBhvr>
                                        <p:cTn id="32" dur="500" fill="hold"/>
                                        <p:tgtEl>
                                          <p:spTgt spid="887811">
                                            <p:txEl>
                                              <p:pRg st="5" end="5"/>
                                            </p:txEl>
                                          </p:spTgt>
                                        </p:tgtEl>
                                        <p:attrNameLst>
                                          <p:attrName>ppt_x</p:attrName>
                                        </p:attrNameLst>
                                      </p:cBhvr>
                                      <p:tavLst>
                                        <p:tav tm="0">
                                          <p:val>
                                            <p:strVal val="#ppt_x"/>
                                          </p:val>
                                        </p:tav>
                                        <p:tav tm="100000">
                                          <p:val>
                                            <p:strVal val="#ppt_x"/>
                                          </p:val>
                                        </p:tav>
                                      </p:tavLst>
                                    </p:anim>
                                    <p:anim calcmode="lin" valueType="num">
                                      <p:cBhvr>
                                        <p:cTn id="33" dur="500" fill="hold"/>
                                        <p:tgtEl>
                                          <p:spTgt spid="8878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81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762" name="Rectangle 2"/>
          <p:cNvSpPr>
            <a:spLocks noGrp="1" noChangeArrowheads="1"/>
          </p:cNvSpPr>
          <p:nvPr>
            <p:ph type="title"/>
          </p:nvPr>
        </p:nvSpPr>
        <p:spPr/>
        <p:txBody>
          <a:bodyPr/>
          <a:lstStyle/>
          <a:p>
            <a:r>
              <a:rPr lang="zh-CN" altLang="en-US" smtClean="0"/>
              <a:t>条件熵</a:t>
            </a:r>
            <a:endParaRPr lang="zh-CN" altLang="en-US"/>
          </a:p>
        </p:txBody>
      </p:sp>
      <p:sp>
        <p:nvSpPr>
          <p:cNvPr id="885763" name="Rectangle 3"/>
          <p:cNvSpPr>
            <a:spLocks noGrp="1" noChangeArrowheads="1"/>
          </p:cNvSpPr>
          <p:nvPr>
            <p:ph type="body" idx="1"/>
          </p:nvPr>
        </p:nvSpPr>
        <p:spPr>
          <a:xfrm>
            <a:off x="539552" y="1196752"/>
            <a:ext cx="8064896" cy="4464496"/>
          </a:xfrm>
        </p:spPr>
        <p:txBody>
          <a:bodyPr>
            <a:noAutofit/>
          </a:bodyPr>
          <a:lstStyle/>
          <a:p>
            <a:r>
              <a:rPr lang="zh-CN" altLang="en-US" sz="2400" dirty="0" smtClean="0">
                <a:solidFill>
                  <a:srgbClr val="0000FF"/>
                </a:solidFill>
              </a:rPr>
              <a:t>定义：</a:t>
            </a:r>
            <a:r>
              <a:rPr lang="zh-CN" altLang="en-US" sz="2400" dirty="0" smtClean="0"/>
              <a:t>联合集</a:t>
            </a:r>
            <a:r>
              <a:rPr lang="en-US" altLang="zh-CN" sz="2400" i="1" dirty="0" smtClean="0"/>
              <a:t>XY</a:t>
            </a:r>
            <a:r>
              <a:rPr lang="zh-CN" altLang="en-US" sz="2400" dirty="0" smtClean="0"/>
              <a:t>上，条件自信息量 </a:t>
            </a:r>
            <a:r>
              <a:rPr lang="en-US" altLang="zh-CN" sz="2400" i="1" dirty="0" smtClean="0"/>
              <a:t>I(</a:t>
            </a:r>
            <a:r>
              <a:rPr lang="en-US" altLang="zh-CN" sz="2400" i="1" dirty="0" err="1" smtClean="0"/>
              <a:t>x|y</a:t>
            </a:r>
            <a:r>
              <a:rPr lang="en-US" altLang="zh-CN" sz="2400" i="1" dirty="0" smtClean="0"/>
              <a:t>) </a:t>
            </a:r>
            <a:r>
              <a:rPr lang="zh-CN" altLang="en-US" sz="2400" dirty="0" smtClean="0"/>
              <a:t>的概率加权平均值定义为</a:t>
            </a:r>
            <a:r>
              <a:rPr lang="zh-CN" altLang="en-US" sz="2400" dirty="0" smtClean="0">
                <a:solidFill>
                  <a:srgbClr val="FF0000"/>
                </a:solidFill>
              </a:rPr>
              <a:t>条件熵</a:t>
            </a:r>
            <a:r>
              <a:rPr lang="zh-CN" altLang="en-US" sz="2400" dirty="0" smtClean="0"/>
              <a:t>。其定义式为</a:t>
            </a:r>
          </a:p>
          <a:p>
            <a:endParaRPr lang="en-US" altLang="zh-CN" sz="2400" dirty="0" smtClean="0"/>
          </a:p>
          <a:p>
            <a:r>
              <a:rPr lang="zh-CN" altLang="en-US" sz="2400" dirty="0" smtClean="0"/>
              <a:t>上式称为联合集</a:t>
            </a:r>
            <a:r>
              <a:rPr lang="en-US" altLang="zh-CN" sz="2400" dirty="0" smtClean="0"/>
              <a:t>XY</a:t>
            </a:r>
            <a:r>
              <a:rPr lang="zh-CN" altLang="en-US" sz="2400" dirty="0" smtClean="0"/>
              <a:t>中，</a:t>
            </a:r>
            <a:r>
              <a:rPr lang="zh-CN" altLang="en-US" sz="2400" dirty="0" smtClean="0">
                <a:solidFill>
                  <a:srgbClr val="0000FF"/>
                </a:solidFill>
              </a:rPr>
              <a:t>集</a:t>
            </a:r>
            <a:r>
              <a:rPr lang="en-US" altLang="zh-CN" sz="2400" i="1" dirty="0" smtClean="0">
                <a:solidFill>
                  <a:srgbClr val="0000FF"/>
                </a:solidFill>
              </a:rPr>
              <a:t>X</a:t>
            </a:r>
            <a:r>
              <a:rPr lang="zh-CN" altLang="en-US" sz="2400" dirty="0" smtClean="0">
                <a:solidFill>
                  <a:srgbClr val="0000FF"/>
                </a:solidFill>
              </a:rPr>
              <a:t>相对于集</a:t>
            </a:r>
            <a:r>
              <a:rPr lang="en-US" altLang="zh-CN" sz="2400" i="1" dirty="0" smtClean="0">
                <a:solidFill>
                  <a:srgbClr val="0000FF"/>
                </a:solidFill>
              </a:rPr>
              <a:t>Y</a:t>
            </a:r>
            <a:r>
              <a:rPr lang="zh-CN" altLang="en-US" sz="2400" dirty="0" smtClean="0">
                <a:solidFill>
                  <a:srgbClr val="0000FF"/>
                </a:solidFill>
              </a:rPr>
              <a:t>的条件熵</a:t>
            </a:r>
            <a:r>
              <a:rPr lang="zh-CN" altLang="en-US" sz="2400" dirty="0" smtClean="0"/>
              <a:t>。</a:t>
            </a:r>
          </a:p>
          <a:p>
            <a:r>
              <a:rPr lang="zh-CN" altLang="en-US" sz="2400" dirty="0" smtClean="0"/>
              <a:t>条件熵又可写成</a:t>
            </a:r>
          </a:p>
          <a:p>
            <a:endParaRPr lang="en-US" altLang="zh-CN" sz="2400" dirty="0" smtClean="0"/>
          </a:p>
          <a:p>
            <a:r>
              <a:rPr lang="zh-CN" altLang="en-US" sz="2400" dirty="0" smtClean="0"/>
              <a:t>式中取和的范围包括</a:t>
            </a:r>
            <a:r>
              <a:rPr lang="en-US" altLang="zh-CN" sz="2400" i="1" dirty="0" smtClean="0"/>
              <a:t>XY</a:t>
            </a:r>
            <a:r>
              <a:rPr lang="zh-CN" altLang="en-US" sz="2400" dirty="0" smtClean="0"/>
              <a:t>二维空间中的所有点。这里要注意条件熵用联合概率</a:t>
            </a:r>
            <a:r>
              <a:rPr lang="en-US" altLang="zh-CN" sz="2400" i="1" dirty="0" smtClean="0">
                <a:solidFill>
                  <a:srgbClr val="FF0000"/>
                </a:solidFill>
              </a:rPr>
              <a:t>p(</a:t>
            </a:r>
            <a:r>
              <a:rPr lang="en-US" altLang="zh-CN" sz="2400" i="1" dirty="0" err="1" smtClean="0">
                <a:solidFill>
                  <a:srgbClr val="FF0000"/>
                </a:solidFill>
              </a:rPr>
              <a:t>xy</a:t>
            </a:r>
            <a:r>
              <a:rPr lang="en-US" altLang="zh-CN" sz="2400" i="1" dirty="0" smtClean="0">
                <a:solidFill>
                  <a:srgbClr val="FF0000"/>
                </a:solidFill>
              </a:rPr>
              <a:t>)</a:t>
            </a:r>
            <a:r>
              <a:rPr lang="zh-CN" altLang="en-US" sz="2400" dirty="0" smtClean="0"/>
              <a:t>，而不是用条件概率</a:t>
            </a:r>
            <a:r>
              <a:rPr lang="en-US" altLang="zh-CN" sz="2400" i="1" dirty="0" smtClean="0">
                <a:solidFill>
                  <a:srgbClr val="0000FF"/>
                </a:solidFill>
              </a:rPr>
              <a:t>p(</a:t>
            </a:r>
            <a:r>
              <a:rPr lang="en-US" altLang="zh-CN" sz="2400" i="1" dirty="0" err="1" smtClean="0">
                <a:solidFill>
                  <a:srgbClr val="0000FF"/>
                </a:solidFill>
              </a:rPr>
              <a:t>x|y</a:t>
            </a:r>
            <a:r>
              <a:rPr lang="en-US" altLang="zh-CN" sz="2400" i="1" dirty="0" smtClean="0">
                <a:solidFill>
                  <a:srgbClr val="0000FF"/>
                </a:solidFill>
              </a:rPr>
              <a:t>)</a:t>
            </a:r>
            <a:r>
              <a:rPr lang="zh-CN" altLang="en-US" sz="2400" dirty="0" smtClean="0"/>
              <a:t>进行加权平均。</a:t>
            </a:r>
            <a:endParaRPr lang="en-US" altLang="zh-CN" sz="2400" dirty="0"/>
          </a:p>
        </p:txBody>
      </p:sp>
      <p:sp>
        <p:nvSpPr>
          <p:cNvPr id="8" name="灯片编号占位符 5"/>
          <p:cNvSpPr>
            <a:spLocks noGrp="1"/>
          </p:cNvSpPr>
          <p:nvPr>
            <p:ph type="sldNum" sz="quarter" idx="12"/>
          </p:nvPr>
        </p:nvSpPr>
        <p:spPr/>
        <p:txBody>
          <a:bodyPr/>
          <a:lstStyle/>
          <a:p>
            <a:fld id="{4DFBDF2D-E446-4F35-BD36-1DD6ABA7F6B9}" type="slidenum">
              <a:rPr lang="zh-CN" altLang="en-US" smtClean="0"/>
              <a:pPr/>
              <a:t>64</a:t>
            </a:fld>
            <a:endParaRPr lang="en-US" altLang="zh-CN"/>
          </a:p>
        </p:txBody>
      </p:sp>
      <p:graphicFrame>
        <p:nvGraphicFramePr>
          <p:cNvPr id="885764" name="Object 4"/>
          <p:cNvGraphicFramePr>
            <a:graphicFrameLocks noGrp="1" noChangeAspect="1"/>
          </p:cNvGraphicFramePr>
          <p:nvPr>
            <p:ph sz="half" idx="4294967295"/>
            <p:extLst>
              <p:ext uri="{D42A27DB-BD31-4B8C-83A1-F6EECF244321}">
                <p14:modId xmlns:p14="http://schemas.microsoft.com/office/powerpoint/2010/main" val="3350108765"/>
              </p:ext>
            </p:extLst>
          </p:nvPr>
        </p:nvGraphicFramePr>
        <p:xfrm>
          <a:off x="1763688" y="2060848"/>
          <a:ext cx="4392464" cy="848090"/>
        </p:xfrm>
        <a:graphic>
          <a:graphicData uri="http://schemas.openxmlformats.org/presentationml/2006/ole">
            <mc:AlternateContent xmlns:mc="http://schemas.openxmlformats.org/markup-compatibility/2006">
              <mc:Choice xmlns:v="urn:schemas-microsoft-com:vml" Requires="v">
                <p:oleObj spid="_x0000_s115048" name="Equation" r:id="rId4" imgW="1777680" imgH="342720" progId="Equation.DSMT4">
                  <p:embed/>
                </p:oleObj>
              </mc:Choice>
              <mc:Fallback>
                <p:oleObj name="Equation" r:id="rId4" imgW="1777680" imgH="342720" progId="Equation.DSMT4">
                  <p:embed/>
                  <p:pic>
                    <p:nvPicPr>
                      <p:cNvPr id="0" name=""/>
                      <p:cNvPicPr>
                        <a:picLocks noGrp="1" noChangeAspect="1" noChangeArrowheads="1"/>
                      </p:cNvPicPr>
                      <p:nvPr/>
                    </p:nvPicPr>
                    <p:blipFill>
                      <a:blip r:embed="rId5"/>
                      <a:srcRect/>
                      <a:stretch>
                        <a:fillRect/>
                      </a:stretch>
                    </p:blipFill>
                    <p:spPr bwMode="auto">
                      <a:xfrm>
                        <a:off x="1763688" y="2060848"/>
                        <a:ext cx="4392464" cy="848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5765" name="Object 5"/>
          <p:cNvGraphicFramePr>
            <a:graphicFrameLocks noGrp="1" noChangeAspect="1"/>
          </p:cNvGraphicFramePr>
          <p:nvPr>
            <p:ph sz="half" idx="4294967295"/>
            <p:extLst>
              <p:ext uri="{D42A27DB-BD31-4B8C-83A1-F6EECF244321}">
                <p14:modId xmlns:p14="http://schemas.microsoft.com/office/powerpoint/2010/main" val="1340908890"/>
              </p:ext>
            </p:extLst>
          </p:nvPr>
        </p:nvGraphicFramePr>
        <p:xfrm>
          <a:off x="1979712" y="3769717"/>
          <a:ext cx="4934261" cy="811411"/>
        </p:xfrm>
        <a:graphic>
          <a:graphicData uri="http://schemas.openxmlformats.org/presentationml/2006/ole">
            <mc:AlternateContent xmlns:mc="http://schemas.openxmlformats.org/markup-compatibility/2006">
              <mc:Choice xmlns:v="urn:schemas-microsoft-com:vml" Requires="v">
                <p:oleObj spid="_x0000_s115049" name="Equation" r:id="rId6" imgW="2082600" imgH="342720" progId="Equation.DSMT4">
                  <p:embed/>
                </p:oleObj>
              </mc:Choice>
              <mc:Fallback>
                <p:oleObj name="Equation" r:id="rId6" imgW="2082600" imgH="342720" progId="Equation.DSMT4">
                  <p:embed/>
                  <p:pic>
                    <p:nvPicPr>
                      <p:cNvPr id="0" name=""/>
                      <p:cNvPicPr>
                        <a:picLocks noGrp="1" noChangeAspect="1" noChangeArrowheads="1"/>
                      </p:cNvPicPr>
                      <p:nvPr/>
                    </p:nvPicPr>
                    <p:blipFill>
                      <a:blip r:embed="rId7"/>
                      <a:srcRect/>
                      <a:stretch>
                        <a:fillRect/>
                      </a:stretch>
                    </p:blipFill>
                    <p:spPr bwMode="auto">
                      <a:xfrm>
                        <a:off x="1979712" y="3769717"/>
                        <a:ext cx="4934261" cy="8114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9123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85763">
                                            <p:txEl>
                                              <p:pRg st="0" end="0"/>
                                            </p:txEl>
                                          </p:spTgt>
                                        </p:tgtEl>
                                        <p:attrNameLst>
                                          <p:attrName>style.visibility</p:attrName>
                                        </p:attrNameLst>
                                      </p:cBhvr>
                                      <p:to>
                                        <p:strVal val="visible"/>
                                      </p:to>
                                    </p:set>
                                    <p:animEffect transition="in" filter="fade">
                                      <p:cBhvr>
                                        <p:cTn id="7" dur="500"/>
                                        <p:tgtEl>
                                          <p:spTgt spid="885763">
                                            <p:txEl>
                                              <p:pRg st="0" end="0"/>
                                            </p:txEl>
                                          </p:spTgt>
                                        </p:tgtEl>
                                      </p:cBhvr>
                                    </p:animEffect>
                                    <p:anim calcmode="lin" valueType="num">
                                      <p:cBhvr>
                                        <p:cTn id="8" dur="500" fill="hold"/>
                                        <p:tgtEl>
                                          <p:spTgt spid="88576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8576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85764"/>
                                        </p:tgtEl>
                                        <p:attrNameLst>
                                          <p:attrName>style.visibility</p:attrName>
                                        </p:attrNameLst>
                                      </p:cBhvr>
                                      <p:to>
                                        <p:strVal val="visible"/>
                                      </p:to>
                                    </p:set>
                                    <p:animEffect transition="in" filter="fade">
                                      <p:cBhvr>
                                        <p:cTn id="13" dur="500"/>
                                        <p:tgtEl>
                                          <p:spTgt spid="885764"/>
                                        </p:tgtEl>
                                      </p:cBhvr>
                                    </p:animEffect>
                                    <p:anim calcmode="lin" valueType="num">
                                      <p:cBhvr>
                                        <p:cTn id="14" dur="500" fill="hold"/>
                                        <p:tgtEl>
                                          <p:spTgt spid="885764"/>
                                        </p:tgtEl>
                                        <p:attrNameLst>
                                          <p:attrName>ppt_x</p:attrName>
                                        </p:attrNameLst>
                                      </p:cBhvr>
                                      <p:tavLst>
                                        <p:tav tm="0">
                                          <p:val>
                                            <p:strVal val="#ppt_x"/>
                                          </p:val>
                                        </p:tav>
                                        <p:tav tm="100000">
                                          <p:val>
                                            <p:strVal val="#ppt_x"/>
                                          </p:val>
                                        </p:tav>
                                      </p:tavLst>
                                    </p:anim>
                                    <p:anim calcmode="lin" valueType="num">
                                      <p:cBhvr>
                                        <p:cTn id="15" dur="500" fill="hold"/>
                                        <p:tgtEl>
                                          <p:spTgt spid="88576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885763">
                                            <p:txEl>
                                              <p:pRg st="2" end="2"/>
                                            </p:txEl>
                                          </p:spTgt>
                                        </p:tgtEl>
                                        <p:attrNameLst>
                                          <p:attrName>style.visibility</p:attrName>
                                        </p:attrNameLst>
                                      </p:cBhvr>
                                      <p:to>
                                        <p:strVal val="visible"/>
                                      </p:to>
                                    </p:set>
                                    <p:animEffect transition="in" filter="fade">
                                      <p:cBhvr>
                                        <p:cTn id="19" dur="500"/>
                                        <p:tgtEl>
                                          <p:spTgt spid="885763">
                                            <p:txEl>
                                              <p:pRg st="2" end="2"/>
                                            </p:txEl>
                                          </p:spTgt>
                                        </p:tgtEl>
                                      </p:cBhvr>
                                    </p:animEffect>
                                    <p:anim calcmode="lin" valueType="num">
                                      <p:cBhvr>
                                        <p:cTn id="20" dur="500" fill="hold"/>
                                        <p:tgtEl>
                                          <p:spTgt spid="88576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885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85763">
                                            <p:txEl>
                                              <p:pRg st="3" end="3"/>
                                            </p:txEl>
                                          </p:spTgt>
                                        </p:tgtEl>
                                        <p:attrNameLst>
                                          <p:attrName>style.visibility</p:attrName>
                                        </p:attrNameLst>
                                      </p:cBhvr>
                                      <p:to>
                                        <p:strVal val="visible"/>
                                      </p:to>
                                    </p:set>
                                    <p:animEffect transition="in" filter="fade">
                                      <p:cBhvr>
                                        <p:cTn id="26" dur="500"/>
                                        <p:tgtEl>
                                          <p:spTgt spid="885763">
                                            <p:txEl>
                                              <p:pRg st="3" end="3"/>
                                            </p:txEl>
                                          </p:spTgt>
                                        </p:tgtEl>
                                      </p:cBhvr>
                                    </p:animEffect>
                                    <p:anim calcmode="lin" valueType="num">
                                      <p:cBhvr>
                                        <p:cTn id="27" dur="500" fill="hold"/>
                                        <p:tgtEl>
                                          <p:spTgt spid="88576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885763">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85765"/>
                                        </p:tgtEl>
                                        <p:attrNameLst>
                                          <p:attrName>style.visibility</p:attrName>
                                        </p:attrNameLst>
                                      </p:cBhvr>
                                      <p:to>
                                        <p:strVal val="visible"/>
                                      </p:to>
                                    </p:set>
                                    <p:animEffect transition="in" filter="fade">
                                      <p:cBhvr>
                                        <p:cTn id="31" dur="500"/>
                                        <p:tgtEl>
                                          <p:spTgt spid="885765"/>
                                        </p:tgtEl>
                                      </p:cBhvr>
                                    </p:animEffect>
                                    <p:anim calcmode="lin" valueType="num">
                                      <p:cBhvr>
                                        <p:cTn id="32" dur="500" fill="hold"/>
                                        <p:tgtEl>
                                          <p:spTgt spid="885765"/>
                                        </p:tgtEl>
                                        <p:attrNameLst>
                                          <p:attrName>ppt_x</p:attrName>
                                        </p:attrNameLst>
                                      </p:cBhvr>
                                      <p:tavLst>
                                        <p:tav tm="0">
                                          <p:val>
                                            <p:strVal val="#ppt_x"/>
                                          </p:val>
                                        </p:tav>
                                        <p:tav tm="100000">
                                          <p:val>
                                            <p:strVal val="#ppt_x"/>
                                          </p:val>
                                        </p:tav>
                                      </p:tavLst>
                                    </p:anim>
                                    <p:anim calcmode="lin" valueType="num">
                                      <p:cBhvr>
                                        <p:cTn id="33" dur="500" fill="hold"/>
                                        <p:tgtEl>
                                          <p:spTgt spid="88576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85763">
                                            <p:txEl>
                                              <p:pRg st="5" end="5"/>
                                            </p:txEl>
                                          </p:spTgt>
                                        </p:tgtEl>
                                        <p:attrNameLst>
                                          <p:attrName>style.visibility</p:attrName>
                                        </p:attrNameLst>
                                      </p:cBhvr>
                                      <p:to>
                                        <p:strVal val="visible"/>
                                      </p:to>
                                    </p:set>
                                    <p:animEffect transition="in" filter="fade">
                                      <p:cBhvr>
                                        <p:cTn id="38" dur="500"/>
                                        <p:tgtEl>
                                          <p:spTgt spid="885763">
                                            <p:txEl>
                                              <p:pRg st="5" end="5"/>
                                            </p:txEl>
                                          </p:spTgt>
                                        </p:tgtEl>
                                      </p:cBhvr>
                                    </p:animEffect>
                                    <p:anim calcmode="lin" valueType="num">
                                      <p:cBhvr>
                                        <p:cTn id="39" dur="500" fill="hold"/>
                                        <p:tgtEl>
                                          <p:spTgt spid="885763">
                                            <p:txEl>
                                              <p:pRg st="5" end="5"/>
                                            </p:txEl>
                                          </p:spTgt>
                                        </p:tgtEl>
                                        <p:attrNameLst>
                                          <p:attrName>ppt_x</p:attrName>
                                        </p:attrNameLst>
                                      </p:cBhvr>
                                      <p:tavLst>
                                        <p:tav tm="0">
                                          <p:val>
                                            <p:strVal val="#ppt_x"/>
                                          </p:val>
                                        </p:tav>
                                        <p:tav tm="100000">
                                          <p:val>
                                            <p:strVal val="#ppt_x"/>
                                          </p:val>
                                        </p:tav>
                                      </p:tavLst>
                                    </p:anim>
                                    <p:anim calcmode="lin" valueType="num">
                                      <p:cBhvr>
                                        <p:cTn id="40" dur="500" fill="hold"/>
                                        <p:tgtEl>
                                          <p:spTgt spid="8857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为什么</a:t>
            </a:r>
            <a:r>
              <a:rPr lang="zh-CN" altLang="en-US" dirty="0" smtClean="0"/>
              <a:t>条件熵要</a:t>
            </a:r>
            <a:r>
              <a:rPr lang="zh-CN" altLang="en-US" dirty="0"/>
              <a:t>用</a:t>
            </a:r>
            <a:r>
              <a:rPr lang="zh-CN" altLang="en-US" dirty="0">
                <a:solidFill>
                  <a:srgbClr val="FF0000"/>
                </a:solidFill>
              </a:rPr>
              <a:t>联合概率</a:t>
            </a:r>
            <a:r>
              <a:rPr lang="zh-CN" altLang="en-US" dirty="0"/>
              <a:t>进行加权平均？</a:t>
            </a:r>
          </a:p>
        </p:txBody>
      </p:sp>
      <p:sp>
        <p:nvSpPr>
          <p:cNvPr id="3" name="内容占位符 2"/>
          <p:cNvSpPr>
            <a:spLocks noGrp="1"/>
          </p:cNvSpPr>
          <p:nvPr>
            <p:ph idx="1"/>
          </p:nvPr>
        </p:nvSpPr>
        <p:spPr/>
        <p:txBody>
          <a:bodyPr/>
          <a:lstStyle/>
          <a:p>
            <a:r>
              <a:rPr lang="zh-CN" altLang="en-US" dirty="0" smtClean="0"/>
              <a:t>回忆</a:t>
            </a:r>
            <a:r>
              <a:rPr lang="zh-CN" altLang="zh-CN" dirty="0"/>
              <a:t>条件自信息</a:t>
            </a:r>
            <a:r>
              <a:rPr lang="zh-CN" altLang="zh-CN" dirty="0" smtClean="0"/>
              <a:t>量</a:t>
            </a:r>
            <a:r>
              <a:rPr lang="zh-CN" altLang="en-US" dirty="0" smtClean="0"/>
              <a:t>定义</a:t>
            </a:r>
            <a:r>
              <a:rPr lang="zh-CN" altLang="zh-CN" dirty="0" smtClean="0"/>
              <a:t>：</a:t>
            </a:r>
            <a:endParaRPr lang="zh-CN" altLang="zh-CN" dirty="0"/>
          </a:p>
          <a:p>
            <a:pPr lvl="3"/>
            <a:endParaRPr lang="en-US" altLang="zh-CN" dirty="0" smtClean="0"/>
          </a:p>
          <a:p>
            <a:pPr>
              <a:lnSpc>
                <a:spcPct val="120000"/>
              </a:lnSpc>
            </a:pPr>
            <a:r>
              <a:rPr lang="zh-CN" altLang="zh-CN" dirty="0" smtClean="0"/>
              <a:t>当</a:t>
            </a:r>
            <a:r>
              <a:rPr lang="zh-CN" altLang="zh-CN" dirty="0">
                <a:solidFill>
                  <a:srgbClr val="0000FF"/>
                </a:solidFill>
              </a:rPr>
              <a:t>固定随机变量             </a:t>
            </a:r>
            <a:r>
              <a:rPr lang="zh-CN" altLang="zh-CN" dirty="0"/>
              <a:t>的条件下，求                在</a:t>
            </a:r>
            <a:r>
              <a:rPr lang="zh-CN" altLang="zh-CN" dirty="0" smtClean="0"/>
              <a:t>集合</a:t>
            </a:r>
            <a:r>
              <a:rPr lang="en-US" altLang="zh-CN" i="1" dirty="0" smtClean="0"/>
              <a:t>X</a:t>
            </a:r>
            <a:r>
              <a:rPr lang="zh-CN" altLang="zh-CN" dirty="0" smtClean="0"/>
              <a:t>上</a:t>
            </a:r>
            <a:r>
              <a:rPr lang="zh-CN" altLang="zh-CN" dirty="0"/>
              <a:t>的数学期望</a:t>
            </a:r>
            <a:r>
              <a:rPr lang="zh-CN" altLang="zh-CN" dirty="0" smtClean="0"/>
              <a:t>：</a:t>
            </a:r>
            <a:endParaRPr lang="en-US" altLang="zh-CN" dirty="0" smtClean="0"/>
          </a:p>
          <a:p>
            <a:pPr lvl="2">
              <a:lnSpc>
                <a:spcPct val="120000"/>
              </a:lnSpc>
            </a:pPr>
            <a:endParaRPr lang="en-US" altLang="zh-CN" dirty="0" smtClean="0"/>
          </a:p>
          <a:p>
            <a:pPr>
              <a:lnSpc>
                <a:spcPct val="120000"/>
              </a:lnSpc>
            </a:pPr>
            <a:r>
              <a:rPr lang="zh-CN" altLang="zh-CN" dirty="0" smtClean="0"/>
              <a:t>上</a:t>
            </a:r>
            <a:r>
              <a:rPr lang="zh-CN" altLang="zh-CN" dirty="0"/>
              <a:t>式只是</a:t>
            </a:r>
            <a:r>
              <a:rPr lang="zh-CN" altLang="zh-CN" dirty="0" smtClean="0">
                <a:solidFill>
                  <a:srgbClr val="0000FF"/>
                </a:solidFill>
              </a:rPr>
              <a:t>固定</a:t>
            </a:r>
            <a:r>
              <a:rPr lang="en-US" altLang="zh-CN" dirty="0" smtClean="0">
                <a:solidFill>
                  <a:srgbClr val="0000FF"/>
                </a:solidFill>
              </a:rPr>
              <a:t> </a:t>
            </a:r>
            <a:r>
              <a:rPr lang="en-US" altLang="zh-CN" i="1" dirty="0" err="1" smtClean="0">
                <a:solidFill>
                  <a:srgbClr val="0000FF"/>
                </a:solidFill>
              </a:rPr>
              <a:t>y</a:t>
            </a:r>
            <a:r>
              <a:rPr lang="en-US" altLang="zh-CN" i="1" baseline="-25000" dirty="0" err="1" smtClean="0">
                <a:solidFill>
                  <a:srgbClr val="0000FF"/>
                </a:solidFill>
              </a:rPr>
              <a:t>i</a:t>
            </a:r>
            <a:r>
              <a:rPr lang="zh-CN" altLang="zh-CN" dirty="0" smtClean="0"/>
              <a:t> 的</a:t>
            </a:r>
            <a:r>
              <a:rPr lang="zh-CN" altLang="zh-CN" dirty="0"/>
              <a:t>条件下的数学期望，接下来还</a:t>
            </a:r>
            <a:r>
              <a:rPr lang="zh-CN" altLang="zh-CN" dirty="0" smtClean="0"/>
              <a:t>应对                 </a:t>
            </a:r>
            <a:r>
              <a:rPr lang="zh-CN" altLang="zh-CN" dirty="0"/>
              <a:t>求在</a:t>
            </a:r>
            <a:r>
              <a:rPr lang="zh-CN" altLang="zh-CN" dirty="0" smtClean="0"/>
              <a:t>集合</a:t>
            </a:r>
            <a:r>
              <a:rPr lang="en-US" altLang="zh-CN" dirty="0" smtClean="0"/>
              <a:t> </a:t>
            </a:r>
            <a:r>
              <a:rPr lang="en-US" altLang="zh-CN" i="1" dirty="0" smtClean="0"/>
              <a:t>Y </a:t>
            </a:r>
            <a:r>
              <a:rPr lang="zh-CN" altLang="zh-CN" dirty="0" smtClean="0"/>
              <a:t>上</a:t>
            </a:r>
            <a:r>
              <a:rPr lang="zh-CN" altLang="zh-CN" dirty="0"/>
              <a:t>的数学期望，因此有：</a:t>
            </a:r>
          </a:p>
          <a:p>
            <a:pPr>
              <a:lnSpc>
                <a:spcPct val="120000"/>
              </a:lnSpc>
            </a:pPr>
            <a:endParaRPr lang="en-US" altLang="zh-CN" dirty="0" smtClean="0"/>
          </a:p>
          <a:p>
            <a:pPr>
              <a:lnSpc>
                <a:spcPct val="120000"/>
              </a:lnSpc>
            </a:pPr>
            <a:endParaRPr lang="zh-CN" altLang="zh-CN"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65</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4131011712"/>
              </p:ext>
            </p:extLst>
          </p:nvPr>
        </p:nvGraphicFramePr>
        <p:xfrm>
          <a:off x="3131840" y="1628800"/>
          <a:ext cx="3154362" cy="504825"/>
        </p:xfrm>
        <a:graphic>
          <a:graphicData uri="http://schemas.openxmlformats.org/presentationml/2006/ole">
            <mc:AlternateContent xmlns:mc="http://schemas.openxmlformats.org/markup-compatibility/2006">
              <mc:Choice xmlns:v="urn:schemas-microsoft-com:vml" Requires="v">
                <p:oleObj spid="_x0000_s255028" name="Equation" r:id="rId3" imgW="1587240" imgH="253800" progId="Equation.DSMT4">
                  <p:embed/>
                </p:oleObj>
              </mc:Choice>
              <mc:Fallback>
                <p:oleObj name="Equation" r:id="rId3" imgW="1587240" imgH="253800" progId="Equation.DSMT4">
                  <p:embed/>
                  <p:pic>
                    <p:nvPicPr>
                      <p:cNvPr id="0" name=""/>
                      <p:cNvPicPr>
                        <a:picLocks noChangeAspect="1" noChangeArrowheads="1"/>
                      </p:cNvPicPr>
                      <p:nvPr/>
                    </p:nvPicPr>
                    <p:blipFill>
                      <a:blip r:embed="rId4"/>
                      <a:srcRect/>
                      <a:stretch>
                        <a:fillRect/>
                      </a:stretch>
                    </p:blipFill>
                    <p:spPr bwMode="auto">
                      <a:xfrm>
                        <a:off x="3131840" y="1628800"/>
                        <a:ext cx="315436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组合 10"/>
          <p:cNvGrpSpPr/>
          <p:nvPr/>
        </p:nvGrpSpPr>
        <p:grpSpPr>
          <a:xfrm>
            <a:off x="3303265" y="2204864"/>
            <a:ext cx="3861023" cy="454977"/>
            <a:chOff x="2699792" y="2060848"/>
            <a:chExt cx="3861023" cy="454977"/>
          </a:xfrm>
        </p:grpSpPr>
        <p:graphicFrame>
          <p:nvGraphicFramePr>
            <p:cNvPr id="6" name="Object 17"/>
            <p:cNvGraphicFramePr>
              <a:graphicFrameLocks noChangeAspect="1"/>
            </p:cNvGraphicFramePr>
            <p:nvPr>
              <p:extLst>
                <p:ext uri="{D42A27DB-BD31-4B8C-83A1-F6EECF244321}">
                  <p14:modId xmlns:p14="http://schemas.microsoft.com/office/powerpoint/2010/main" val="3938654149"/>
                </p:ext>
              </p:extLst>
            </p:nvPr>
          </p:nvGraphicFramePr>
          <p:xfrm>
            <a:off x="2699792" y="2086456"/>
            <a:ext cx="792088" cy="429369"/>
          </p:xfrm>
          <a:graphic>
            <a:graphicData uri="http://schemas.openxmlformats.org/presentationml/2006/ole">
              <mc:AlternateContent xmlns:mc="http://schemas.openxmlformats.org/markup-compatibility/2006">
                <mc:Choice xmlns:v="urn:schemas-microsoft-com:vml" Requires="v">
                  <p:oleObj spid="_x0000_s255029" name="Equation" r:id="rId5" imgW="444240" imgH="241200" progId="Equation.DSMT4">
                    <p:embed/>
                  </p:oleObj>
                </mc:Choice>
                <mc:Fallback>
                  <p:oleObj name="Equation" r:id="rId5" imgW="444240" imgH="241200" progId="Equation.DSMT4">
                    <p:embed/>
                    <p:pic>
                      <p:nvPicPr>
                        <p:cNvPr id="0" name=""/>
                        <p:cNvPicPr>
                          <a:picLocks noChangeAspect="1" noChangeArrowheads="1"/>
                        </p:cNvPicPr>
                        <p:nvPr/>
                      </p:nvPicPr>
                      <p:blipFill>
                        <a:blip r:embed="rId6"/>
                        <a:srcRect/>
                        <a:stretch>
                          <a:fillRect/>
                        </a:stretch>
                      </p:blipFill>
                      <p:spPr bwMode="auto">
                        <a:xfrm>
                          <a:off x="2699792" y="2086456"/>
                          <a:ext cx="792088" cy="4293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8"/>
            <p:cNvGraphicFramePr>
              <a:graphicFrameLocks noChangeAspect="1"/>
            </p:cNvGraphicFramePr>
            <p:nvPr>
              <p:extLst>
                <p:ext uri="{D42A27DB-BD31-4B8C-83A1-F6EECF244321}">
                  <p14:modId xmlns:p14="http://schemas.microsoft.com/office/powerpoint/2010/main" val="4241971802"/>
                </p:ext>
              </p:extLst>
            </p:nvPr>
          </p:nvGraphicFramePr>
          <p:xfrm>
            <a:off x="5536878" y="2060848"/>
            <a:ext cx="1023937" cy="454025"/>
          </p:xfrm>
          <a:graphic>
            <a:graphicData uri="http://schemas.openxmlformats.org/presentationml/2006/ole">
              <mc:AlternateContent xmlns:mc="http://schemas.openxmlformats.org/markup-compatibility/2006">
                <mc:Choice xmlns:v="urn:schemas-microsoft-com:vml" Requires="v">
                  <p:oleObj spid="_x0000_s255030" name="Equation" r:id="rId7" imgW="571320" imgH="253800" progId="Equation.DSMT4">
                    <p:embed/>
                  </p:oleObj>
                </mc:Choice>
                <mc:Fallback>
                  <p:oleObj name="Equation" r:id="rId7" imgW="571320" imgH="253800" progId="Equation.DSMT4">
                    <p:embed/>
                    <p:pic>
                      <p:nvPicPr>
                        <p:cNvPr id="0" name=""/>
                        <p:cNvPicPr>
                          <a:picLocks noChangeAspect="1" noChangeArrowheads="1"/>
                        </p:cNvPicPr>
                        <p:nvPr/>
                      </p:nvPicPr>
                      <p:blipFill>
                        <a:blip r:embed="rId8"/>
                        <a:srcRect/>
                        <a:stretch>
                          <a:fillRect/>
                        </a:stretch>
                      </p:blipFill>
                      <p:spPr bwMode="auto">
                        <a:xfrm>
                          <a:off x="5536878" y="2060848"/>
                          <a:ext cx="1023937"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8" name="对象 7"/>
          <p:cNvGraphicFramePr>
            <a:graphicFrameLocks noChangeAspect="1"/>
          </p:cNvGraphicFramePr>
          <p:nvPr>
            <p:extLst>
              <p:ext uri="{D42A27DB-BD31-4B8C-83A1-F6EECF244321}">
                <p14:modId xmlns:p14="http://schemas.microsoft.com/office/powerpoint/2010/main" val="352775666"/>
              </p:ext>
            </p:extLst>
          </p:nvPr>
        </p:nvGraphicFramePr>
        <p:xfrm>
          <a:off x="1331640" y="2852936"/>
          <a:ext cx="6505429" cy="720080"/>
        </p:xfrm>
        <a:graphic>
          <a:graphicData uri="http://schemas.openxmlformats.org/presentationml/2006/ole">
            <mc:AlternateContent xmlns:mc="http://schemas.openxmlformats.org/markup-compatibility/2006">
              <mc:Choice xmlns:v="urn:schemas-microsoft-com:vml" Requires="v">
                <p:oleObj spid="_x0000_s255031" name="Equation" r:id="rId9" imgW="3911400" imgH="431640" progId="Equation.DSMT4">
                  <p:embed/>
                </p:oleObj>
              </mc:Choice>
              <mc:Fallback>
                <p:oleObj name="Equation" r:id="rId9" imgW="3911400" imgH="431640" progId="Equation.DSMT4">
                  <p:embed/>
                  <p:pic>
                    <p:nvPicPr>
                      <p:cNvPr id="0" name=""/>
                      <p:cNvPicPr>
                        <a:picLocks noChangeAspect="1" noChangeArrowheads="1"/>
                      </p:cNvPicPr>
                      <p:nvPr/>
                    </p:nvPicPr>
                    <p:blipFill>
                      <a:blip r:embed="rId10"/>
                      <a:srcRect/>
                      <a:stretch>
                        <a:fillRect/>
                      </a:stretch>
                    </p:blipFill>
                    <p:spPr bwMode="auto">
                      <a:xfrm>
                        <a:off x="1331640" y="2852936"/>
                        <a:ext cx="6505429" cy="7200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891550588"/>
              </p:ext>
            </p:extLst>
          </p:nvPr>
        </p:nvGraphicFramePr>
        <p:xfrm>
          <a:off x="7956376" y="3750831"/>
          <a:ext cx="1152128" cy="470257"/>
        </p:xfrm>
        <a:graphic>
          <a:graphicData uri="http://schemas.openxmlformats.org/presentationml/2006/ole">
            <mc:AlternateContent xmlns:mc="http://schemas.openxmlformats.org/markup-compatibility/2006">
              <mc:Choice xmlns:v="urn:schemas-microsoft-com:vml" Requires="v">
                <p:oleObj spid="_x0000_s255032" name="Equation" r:id="rId11" imgW="622080" imgH="253800" progId="Equation.DSMT4">
                  <p:embed/>
                </p:oleObj>
              </mc:Choice>
              <mc:Fallback>
                <p:oleObj name="Equation" r:id="rId11" imgW="622080" imgH="253800" progId="Equation.DSMT4">
                  <p:embed/>
                  <p:pic>
                    <p:nvPicPr>
                      <p:cNvPr id="0" name=""/>
                      <p:cNvPicPr>
                        <a:picLocks noChangeAspect="1" noChangeArrowheads="1"/>
                      </p:cNvPicPr>
                      <p:nvPr/>
                    </p:nvPicPr>
                    <p:blipFill>
                      <a:blip r:embed="rId12"/>
                      <a:srcRect/>
                      <a:stretch>
                        <a:fillRect/>
                      </a:stretch>
                    </p:blipFill>
                    <p:spPr bwMode="auto">
                      <a:xfrm>
                        <a:off x="7956376" y="3750831"/>
                        <a:ext cx="1152128" cy="4702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460093104"/>
              </p:ext>
            </p:extLst>
          </p:nvPr>
        </p:nvGraphicFramePr>
        <p:xfrm>
          <a:off x="1102407" y="4437112"/>
          <a:ext cx="7095737" cy="2232248"/>
        </p:xfrm>
        <a:graphic>
          <a:graphicData uri="http://schemas.openxmlformats.org/presentationml/2006/ole">
            <mc:AlternateContent xmlns:mc="http://schemas.openxmlformats.org/markup-compatibility/2006">
              <mc:Choice xmlns:v="urn:schemas-microsoft-com:vml" Requires="v">
                <p:oleObj spid="_x0000_s255033" name="Equation" r:id="rId13" imgW="4406760" imgH="1384200" progId="Equation.DSMT4">
                  <p:embed/>
                </p:oleObj>
              </mc:Choice>
              <mc:Fallback>
                <p:oleObj name="Equation" r:id="rId13" imgW="4406760" imgH="1384200" progId="Equation.DSMT4">
                  <p:embed/>
                  <p:pic>
                    <p:nvPicPr>
                      <p:cNvPr id="0" name=""/>
                      <p:cNvPicPr>
                        <a:picLocks noChangeAspect="1" noChangeArrowheads="1"/>
                      </p:cNvPicPr>
                      <p:nvPr/>
                    </p:nvPicPr>
                    <p:blipFill>
                      <a:blip r:embed="rId14"/>
                      <a:srcRect/>
                      <a:stretch>
                        <a:fillRect/>
                      </a:stretch>
                    </p:blipFill>
                    <p:spPr bwMode="auto">
                      <a:xfrm>
                        <a:off x="1102407" y="4437112"/>
                        <a:ext cx="7095737" cy="22322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25189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childTnLst>
                          </p:cTn>
                        </p:par>
                        <p:par>
                          <p:cTn id="27" fill="hold">
                            <p:stCondLst>
                              <p:cond delay="500"/>
                            </p:stCondLst>
                            <p:childTnLst>
                              <p:par>
                                <p:cTn id="28" presetID="42"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anim calcmode="lin" valueType="num">
                                      <p:cBhvr>
                                        <p:cTn id="31" dur="500" fill="hold"/>
                                        <p:tgtEl>
                                          <p:spTgt spid="8"/>
                                        </p:tgtEl>
                                        <p:attrNameLst>
                                          <p:attrName>ppt_x</p:attrName>
                                        </p:attrNameLst>
                                      </p:cBhvr>
                                      <p:tavLst>
                                        <p:tav tm="0">
                                          <p:val>
                                            <p:strVal val="#ppt_x"/>
                                          </p:val>
                                        </p:tav>
                                        <p:tav tm="100000">
                                          <p:val>
                                            <p:strVal val="#ppt_x"/>
                                          </p:val>
                                        </p:tav>
                                      </p:tavLst>
                                    </p:anim>
                                    <p:anim calcmode="lin" valueType="num">
                                      <p:cBhvr>
                                        <p:cTn id="3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anim calcmode="lin" valueType="num">
                                      <p:cBhvr>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500" fill="hold"/>
                                        <p:tgtEl>
                                          <p:spTgt spid="3">
                                            <p:txEl>
                                              <p:pRg st="4" end="4"/>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anim calcmode="lin" valueType="num">
                                      <p:cBhvr>
                                        <p:cTn id="43" dur="500" fill="hold"/>
                                        <p:tgtEl>
                                          <p:spTgt spid="10"/>
                                        </p:tgtEl>
                                        <p:attrNameLst>
                                          <p:attrName>ppt_x</p:attrName>
                                        </p:attrNameLst>
                                      </p:cBhvr>
                                      <p:tavLst>
                                        <p:tav tm="0">
                                          <p:val>
                                            <p:strVal val="#ppt_x"/>
                                          </p:val>
                                        </p:tav>
                                        <p:tav tm="100000">
                                          <p:val>
                                            <p:strVal val="#ppt_x"/>
                                          </p:val>
                                        </p:tav>
                                      </p:tavLst>
                                    </p:anim>
                                    <p:anim calcmode="lin" valueType="num">
                                      <p:cBhvr>
                                        <p:cTn id="44" dur="5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0000FF"/>
                </a:solidFill>
              </a:rPr>
              <a:t>强调：</a:t>
            </a:r>
            <a:endParaRPr lang="zh-CN" altLang="en-US" dirty="0">
              <a:solidFill>
                <a:srgbClr val="0000FF"/>
              </a:solidFill>
            </a:endParaRPr>
          </a:p>
        </p:txBody>
      </p:sp>
      <p:sp>
        <p:nvSpPr>
          <p:cNvPr id="3" name="内容占位符 2"/>
          <p:cNvSpPr>
            <a:spLocks noGrp="1"/>
          </p:cNvSpPr>
          <p:nvPr>
            <p:ph idx="1"/>
          </p:nvPr>
        </p:nvSpPr>
        <p:spPr/>
        <p:txBody>
          <a:bodyPr>
            <a:normAutofit/>
          </a:bodyPr>
          <a:lstStyle/>
          <a:p>
            <a:r>
              <a:rPr lang="zh-CN" altLang="en-US" sz="2400" dirty="0"/>
              <a:t>集</a:t>
            </a:r>
            <a:r>
              <a:rPr lang="en-US" altLang="zh-CN" sz="2400" i="1" dirty="0"/>
              <a:t>X</a:t>
            </a:r>
            <a:r>
              <a:rPr lang="zh-CN" altLang="en-US" sz="2400" dirty="0"/>
              <a:t>相对于集</a:t>
            </a:r>
            <a:r>
              <a:rPr lang="en-US" altLang="zh-CN" sz="2400" i="1" dirty="0"/>
              <a:t>Y</a:t>
            </a:r>
            <a:r>
              <a:rPr lang="zh-CN" altLang="en-US" sz="2400" dirty="0"/>
              <a:t>的</a:t>
            </a:r>
            <a:r>
              <a:rPr lang="zh-CN" altLang="en-US" sz="2400" dirty="0" smtClean="0"/>
              <a:t>条件熵</a:t>
            </a:r>
            <a:endParaRPr lang="en-US" altLang="zh-CN" sz="2400" dirty="0" smtClean="0"/>
          </a:p>
          <a:p>
            <a:endParaRPr lang="en-US" altLang="zh-CN" sz="2400" dirty="0"/>
          </a:p>
          <a:p>
            <a:r>
              <a:rPr lang="zh-CN" altLang="en-US" sz="2400" dirty="0" smtClean="0"/>
              <a:t>集</a:t>
            </a:r>
            <a:r>
              <a:rPr lang="en-US" altLang="zh-CN" sz="2400" i="1" dirty="0" smtClean="0"/>
              <a:t>Y</a:t>
            </a:r>
            <a:r>
              <a:rPr lang="zh-CN" altLang="en-US" sz="2400" dirty="0" smtClean="0"/>
              <a:t>相对</a:t>
            </a:r>
            <a:r>
              <a:rPr lang="zh-CN" altLang="en-US" sz="2400" dirty="0"/>
              <a:t>于</a:t>
            </a:r>
            <a:r>
              <a:rPr lang="zh-CN" altLang="en-US" sz="2400" dirty="0" smtClean="0"/>
              <a:t>集</a:t>
            </a:r>
            <a:r>
              <a:rPr lang="en-US" altLang="zh-CN" sz="2400" dirty="0" smtClean="0"/>
              <a:t>X</a:t>
            </a:r>
            <a:r>
              <a:rPr lang="zh-CN" altLang="en-US" sz="2400" dirty="0" smtClean="0"/>
              <a:t>的条件熵</a:t>
            </a:r>
            <a:endParaRPr lang="en-US" altLang="zh-CN" sz="2400" dirty="0" smtClean="0"/>
          </a:p>
          <a:p>
            <a:endParaRPr lang="en-US" altLang="zh-CN" sz="2400" dirty="0"/>
          </a:p>
          <a:p>
            <a:endParaRPr lang="en-US" altLang="zh-CN" sz="2400" dirty="0" smtClean="0"/>
          </a:p>
          <a:p>
            <a:r>
              <a:rPr lang="zh-CN" altLang="zh-CN" sz="2400" dirty="0"/>
              <a:t>数学定义式中一定要用</a:t>
            </a:r>
            <a:r>
              <a:rPr lang="zh-CN" altLang="zh-CN" sz="2400" dirty="0">
                <a:solidFill>
                  <a:srgbClr val="FF0000"/>
                </a:solidFill>
              </a:rPr>
              <a:t>联合概率</a:t>
            </a:r>
            <a:r>
              <a:rPr lang="zh-CN" altLang="zh-CN" sz="2400" dirty="0"/>
              <a:t>进行平均。</a:t>
            </a:r>
          </a:p>
          <a:p>
            <a:r>
              <a:rPr lang="zh-CN" altLang="zh-CN" sz="2400" dirty="0">
                <a:solidFill>
                  <a:srgbClr val="0000FF"/>
                </a:solidFill>
              </a:rPr>
              <a:t>不要写成</a:t>
            </a:r>
          </a:p>
          <a:p>
            <a:pPr lvl="1"/>
            <a:endParaRPr lang="zh-CN" altLang="en-US" sz="20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66</a:t>
            </a:fld>
            <a:endParaRPr lang="en-US"/>
          </a:p>
        </p:txBody>
      </p:sp>
      <p:graphicFrame>
        <p:nvGraphicFramePr>
          <p:cNvPr id="5" name="对象 4"/>
          <p:cNvGraphicFramePr>
            <a:graphicFrameLocks noGrp="1" noChangeAspect="1"/>
          </p:cNvGraphicFramePr>
          <p:nvPr>
            <p:extLst>
              <p:ext uri="{D42A27DB-BD31-4B8C-83A1-F6EECF244321}">
                <p14:modId xmlns:p14="http://schemas.microsoft.com/office/powerpoint/2010/main" val="2313261762"/>
              </p:ext>
            </p:extLst>
          </p:nvPr>
        </p:nvGraphicFramePr>
        <p:xfrm>
          <a:off x="1138238" y="1676400"/>
          <a:ext cx="6024562" cy="671513"/>
        </p:xfrm>
        <a:graphic>
          <a:graphicData uri="http://schemas.openxmlformats.org/presentationml/2006/ole">
            <mc:AlternateContent xmlns:mc="http://schemas.openxmlformats.org/markup-compatibility/2006">
              <mc:Choice xmlns:v="urn:schemas-microsoft-com:vml" Requires="v">
                <p:oleObj spid="_x0000_s117275" name="Equation" r:id="rId3" imgW="3073320" imgH="342720" progId="Equation.DSMT4">
                  <p:embed/>
                </p:oleObj>
              </mc:Choice>
              <mc:Fallback>
                <p:oleObj name="Equation" r:id="rId3" imgW="3073320" imgH="342720" progId="Equation.DSMT4">
                  <p:embed/>
                  <p:pic>
                    <p:nvPicPr>
                      <p:cNvPr id="0" name=""/>
                      <p:cNvPicPr>
                        <a:picLocks noGrp="1" noChangeAspect="1" noChangeArrowheads="1"/>
                      </p:cNvPicPr>
                      <p:nvPr/>
                    </p:nvPicPr>
                    <p:blipFill>
                      <a:blip r:embed="rId4"/>
                      <a:srcRect/>
                      <a:stretch>
                        <a:fillRect/>
                      </a:stretch>
                    </p:blipFill>
                    <p:spPr bwMode="auto">
                      <a:xfrm>
                        <a:off x="1138238" y="1676400"/>
                        <a:ext cx="6024562"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Grp="1" noChangeAspect="1"/>
          </p:cNvGraphicFramePr>
          <p:nvPr>
            <p:extLst>
              <p:ext uri="{D42A27DB-BD31-4B8C-83A1-F6EECF244321}">
                <p14:modId xmlns:p14="http://schemas.microsoft.com/office/powerpoint/2010/main" val="1865860432"/>
              </p:ext>
            </p:extLst>
          </p:nvPr>
        </p:nvGraphicFramePr>
        <p:xfrm>
          <a:off x="1089062" y="2996952"/>
          <a:ext cx="5787194" cy="648072"/>
        </p:xfrm>
        <a:graphic>
          <a:graphicData uri="http://schemas.openxmlformats.org/presentationml/2006/ole">
            <mc:AlternateContent xmlns:mc="http://schemas.openxmlformats.org/markup-compatibility/2006">
              <mc:Choice xmlns:v="urn:schemas-microsoft-com:vml" Requires="v">
                <p:oleObj spid="_x0000_s117276" name="Equation" r:id="rId5" imgW="3136680" imgH="342720" progId="Equation.DSMT4">
                  <p:embed/>
                </p:oleObj>
              </mc:Choice>
              <mc:Fallback>
                <p:oleObj name="Equation" r:id="rId5" imgW="3136680" imgH="342720" progId="Equation.DSMT4">
                  <p:embed/>
                  <p:pic>
                    <p:nvPicPr>
                      <p:cNvPr id="0" name=""/>
                      <p:cNvPicPr>
                        <a:picLocks noGrp="1" noChangeAspect="1" noChangeArrowheads="1"/>
                      </p:cNvPicPr>
                      <p:nvPr/>
                    </p:nvPicPr>
                    <p:blipFill>
                      <a:blip r:embed="rId6"/>
                      <a:srcRect/>
                      <a:stretch>
                        <a:fillRect/>
                      </a:stretch>
                    </p:blipFill>
                    <p:spPr bwMode="auto">
                      <a:xfrm>
                        <a:off x="1089062" y="2996952"/>
                        <a:ext cx="5787194" cy="648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9"/>
          <p:cNvGraphicFramePr>
            <a:graphicFrameLocks noChangeAspect="1"/>
          </p:cNvGraphicFramePr>
          <p:nvPr>
            <p:extLst>
              <p:ext uri="{D42A27DB-BD31-4B8C-83A1-F6EECF244321}">
                <p14:modId xmlns:p14="http://schemas.microsoft.com/office/powerpoint/2010/main" val="2875370834"/>
              </p:ext>
            </p:extLst>
          </p:nvPr>
        </p:nvGraphicFramePr>
        <p:xfrm>
          <a:off x="1403648" y="5328234"/>
          <a:ext cx="4654847" cy="765062"/>
        </p:xfrm>
        <a:graphic>
          <a:graphicData uri="http://schemas.openxmlformats.org/presentationml/2006/ole">
            <mc:AlternateContent xmlns:mc="http://schemas.openxmlformats.org/markup-compatibility/2006">
              <mc:Choice xmlns:v="urn:schemas-microsoft-com:vml" Requires="v">
                <p:oleObj spid="_x0000_s117277" name="Equation" r:id="rId7" imgW="2705040" imgH="444240" progId="Equation.DSMT4">
                  <p:embed/>
                </p:oleObj>
              </mc:Choice>
              <mc:Fallback>
                <p:oleObj name="Equation" r:id="rId7" imgW="2705040" imgH="444240" progId="Equation.DSMT4">
                  <p:embed/>
                  <p:pic>
                    <p:nvPicPr>
                      <p:cNvPr id="0" name=""/>
                      <p:cNvPicPr>
                        <a:picLocks noChangeAspect="1" noChangeArrowheads="1"/>
                      </p:cNvPicPr>
                      <p:nvPr/>
                    </p:nvPicPr>
                    <p:blipFill>
                      <a:blip r:embed="rId8"/>
                      <a:srcRect/>
                      <a:stretch>
                        <a:fillRect/>
                      </a:stretch>
                    </p:blipFill>
                    <p:spPr bwMode="auto">
                      <a:xfrm>
                        <a:off x="1403648" y="5328234"/>
                        <a:ext cx="4654847" cy="76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乘号 7"/>
          <p:cNvSpPr/>
          <p:nvPr/>
        </p:nvSpPr>
        <p:spPr>
          <a:xfrm>
            <a:off x="3286532" y="5013176"/>
            <a:ext cx="1584176" cy="1512168"/>
          </a:xfrm>
          <a:prstGeom prst="mathMultiply">
            <a:avLst>
              <a:gd name="adj1" fmla="val 1193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10" name="直接箭头连接符 9"/>
          <p:cNvCxnSpPr/>
          <p:nvPr/>
        </p:nvCxnSpPr>
        <p:spPr>
          <a:xfrm flipH="1" flipV="1">
            <a:off x="3203848" y="3429000"/>
            <a:ext cx="720080" cy="792088"/>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2" name="直接箭头连接符 11"/>
          <p:cNvCxnSpPr/>
          <p:nvPr/>
        </p:nvCxnSpPr>
        <p:spPr>
          <a:xfrm flipH="1" flipV="1">
            <a:off x="3347864" y="2348880"/>
            <a:ext cx="720080" cy="180020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flipV="1">
            <a:off x="4355976" y="3501008"/>
            <a:ext cx="792088" cy="72008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6" name="直接箭头连接符 15"/>
          <p:cNvCxnSpPr/>
          <p:nvPr/>
        </p:nvCxnSpPr>
        <p:spPr>
          <a:xfrm flipV="1">
            <a:off x="4211960" y="2348880"/>
            <a:ext cx="1224136" cy="1800200"/>
          </a:xfrm>
          <a:prstGeom prst="straightConnector1">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52798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anim calcmode="lin" valueType="num">
                                      <p:cBhvr>
                                        <p:cTn id="2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6" end="6"/>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ppt_x</p:attrName>
                                        </p:attrNameLst>
                                      </p:cBhvr>
                                      <p:tavLst>
                                        <p:tav tm="0">
                                          <p:val>
                                            <p:strVal val="#ppt_x"/>
                                          </p:val>
                                        </p:tav>
                                        <p:tav tm="100000">
                                          <p:val>
                                            <p:strVal val="#ppt_x"/>
                                          </p:val>
                                        </p:tav>
                                      </p:tavLst>
                                    </p:anim>
                                    <p:anim calcmode="lin" valueType="num">
                                      <p:cBhvr>
                                        <p:cTn id="28"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条件熵的物理意义</a:t>
            </a:r>
            <a:endParaRPr lang="zh-CN" altLang="en-US" dirty="0"/>
          </a:p>
        </p:txBody>
      </p:sp>
      <p:sp>
        <p:nvSpPr>
          <p:cNvPr id="7" name="内容占位符 6"/>
          <p:cNvSpPr>
            <a:spLocks noGrp="1"/>
          </p:cNvSpPr>
          <p:nvPr>
            <p:ph idx="1"/>
          </p:nvPr>
        </p:nvSpPr>
        <p:spPr/>
        <p:txBody>
          <a:bodyPr>
            <a:noAutofit/>
          </a:bodyPr>
          <a:lstStyle/>
          <a:p>
            <a:r>
              <a:rPr lang="zh-CN" altLang="zh-CN" sz="2400" dirty="0" smtClean="0"/>
              <a:t>例</a:t>
            </a:r>
            <a:r>
              <a:rPr lang="zh-CN" altLang="en-US" sz="2400" dirty="0" smtClean="0"/>
              <a:t>：</a:t>
            </a:r>
            <a:r>
              <a:rPr lang="zh-CN" altLang="zh-CN" sz="2400" dirty="0" smtClean="0"/>
              <a:t>某地</a:t>
            </a:r>
            <a:r>
              <a:rPr lang="zh-CN" altLang="zh-CN" sz="2400" dirty="0"/>
              <a:t>区A，二月份天气的统计规律（信源）</a:t>
            </a:r>
            <a:r>
              <a:rPr lang="zh-CN" altLang="zh-CN" sz="2400" dirty="0" smtClean="0"/>
              <a:t>：</a:t>
            </a:r>
            <a:endParaRPr lang="en-US" altLang="zh-CN" sz="2400" dirty="0" smtClean="0"/>
          </a:p>
          <a:p>
            <a:endParaRPr lang="en-US" altLang="zh-CN" sz="2400" dirty="0"/>
          </a:p>
          <a:p>
            <a:endParaRPr lang="en-US" altLang="zh-CN" sz="2400" dirty="0" smtClean="0"/>
          </a:p>
          <a:p>
            <a:r>
              <a:rPr lang="zh-CN" altLang="zh-CN" sz="2400" dirty="0" smtClean="0"/>
              <a:t>将</a:t>
            </a:r>
            <a:r>
              <a:rPr lang="zh-CN" altLang="zh-CN" sz="2400" dirty="0"/>
              <a:t>该地区每天的天气情况，通过信道，发往另一地区</a:t>
            </a:r>
            <a:r>
              <a:rPr lang="zh-CN" altLang="zh-CN" sz="2400" dirty="0" smtClean="0"/>
              <a:t>B</a:t>
            </a:r>
            <a:endParaRPr lang="en-US" altLang="zh-CN" sz="2400" dirty="0" smtClean="0"/>
          </a:p>
          <a:p>
            <a:endParaRPr lang="en-US" altLang="zh-CN" sz="2400" dirty="0"/>
          </a:p>
          <a:p>
            <a:endParaRPr lang="en-US" altLang="zh-CN" sz="2400" dirty="0" smtClean="0"/>
          </a:p>
          <a:p>
            <a:endParaRPr lang="en-US" altLang="zh-CN" sz="2400" dirty="0"/>
          </a:p>
          <a:p>
            <a:r>
              <a:rPr lang="zh-CN" altLang="zh-CN" sz="2400" dirty="0"/>
              <a:t>某天，A地区是阴天，将消息发往B地区，但接收到的消息变为“不是晴天”</a:t>
            </a:r>
            <a:r>
              <a:rPr lang="zh-CN" altLang="zh-CN" sz="2400" dirty="0" smtClean="0"/>
              <a:t>。</a:t>
            </a:r>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67</a:t>
            </a:fld>
            <a:endParaRPr lang="en-US"/>
          </a:p>
        </p:txBody>
      </p:sp>
      <p:graphicFrame>
        <p:nvGraphicFramePr>
          <p:cNvPr id="8" name="Object 6"/>
          <p:cNvGraphicFramePr>
            <a:graphicFrameLocks noChangeAspect="1"/>
          </p:cNvGraphicFramePr>
          <p:nvPr>
            <p:extLst>
              <p:ext uri="{D42A27DB-BD31-4B8C-83A1-F6EECF244321}">
                <p14:modId xmlns:p14="http://schemas.microsoft.com/office/powerpoint/2010/main" val="3260185934"/>
              </p:ext>
            </p:extLst>
          </p:nvPr>
        </p:nvGraphicFramePr>
        <p:xfrm>
          <a:off x="1043608" y="1772816"/>
          <a:ext cx="6289675" cy="1062038"/>
        </p:xfrm>
        <a:graphic>
          <a:graphicData uri="http://schemas.openxmlformats.org/presentationml/2006/ole">
            <mc:AlternateContent xmlns:mc="http://schemas.openxmlformats.org/markup-compatibility/2006">
              <mc:Choice xmlns:v="urn:schemas-microsoft-com:vml" Requires="v">
                <p:oleObj spid="_x0000_s147636" name="Equation" r:id="rId3" imgW="2857320" imgH="482400" progId="Equation.DSMT4">
                  <p:embed/>
                </p:oleObj>
              </mc:Choice>
              <mc:Fallback>
                <p:oleObj name="Equation" r:id="rId3" imgW="2857320" imgH="482400" progId="Equation.DSMT4">
                  <p:embed/>
                  <p:pic>
                    <p:nvPicPr>
                      <p:cNvPr id="0" name=""/>
                      <p:cNvPicPr>
                        <a:picLocks noChangeAspect="1" noChangeArrowheads="1"/>
                      </p:cNvPicPr>
                      <p:nvPr/>
                    </p:nvPicPr>
                    <p:blipFill>
                      <a:blip r:embed="rId4"/>
                      <a:srcRect/>
                      <a:stretch>
                        <a:fillRect/>
                      </a:stretch>
                    </p:blipFill>
                    <p:spPr bwMode="auto">
                      <a:xfrm>
                        <a:off x="1043608" y="1772816"/>
                        <a:ext cx="6289675" cy="10620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圆角矩形 8"/>
          <p:cNvSpPr/>
          <p:nvPr/>
        </p:nvSpPr>
        <p:spPr>
          <a:xfrm>
            <a:off x="1115616" y="4005064"/>
            <a:ext cx="1584176" cy="79208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2800" b="1" dirty="0" smtClean="0">
                <a:solidFill>
                  <a:schemeClr val="bg1"/>
                </a:solidFill>
              </a:rPr>
              <a:t>信源</a:t>
            </a:r>
            <a:r>
              <a:rPr lang="en-US" altLang="zh-CN" sz="2800" b="1" i="1" dirty="0" smtClean="0">
                <a:solidFill>
                  <a:schemeClr val="bg1"/>
                </a:solidFill>
              </a:rPr>
              <a:t>X</a:t>
            </a:r>
            <a:endParaRPr lang="zh-CN" altLang="en-US" sz="2800" b="1" i="1" dirty="0">
              <a:solidFill>
                <a:schemeClr val="bg1"/>
              </a:solidFill>
            </a:endParaRPr>
          </a:p>
        </p:txBody>
      </p:sp>
      <p:sp>
        <p:nvSpPr>
          <p:cNvPr id="10" name="圆角矩形 9"/>
          <p:cNvSpPr/>
          <p:nvPr/>
        </p:nvSpPr>
        <p:spPr>
          <a:xfrm>
            <a:off x="3455876" y="4005064"/>
            <a:ext cx="1584176" cy="792088"/>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800" b="1" dirty="0" smtClean="0">
                <a:solidFill>
                  <a:schemeClr val="bg1"/>
                </a:solidFill>
              </a:rPr>
              <a:t>信道</a:t>
            </a:r>
            <a:endParaRPr lang="zh-CN" altLang="en-US" sz="2800" b="1" dirty="0">
              <a:solidFill>
                <a:schemeClr val="bg1"/>
              </a:solidFill>
            </a:endParaRPr>
          </a:p>
        </p:txBody>
      </p:sp>
      <p:sp>
        <p:nvSpPr>
          <p:cNvPr id="11" name="圆角矩形 10"/>
          <p:cNvSpPr/>
          <p:nvPr/>
        </p:nvSpPr>
        <p:spPr>
          <a:xfrm>
            <a:off x="5796136" y="4005064"/>
            <a:ext cx="1584176" cy="7920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sz="2800" b="1" dirty="0" smtClean="0">
                <a:solidFill>
                  <a:schemeClr val="bg1"/>
                </a:solidFill>
              </a:rPr>
              <a:t>信宿</a:t>
            </a:r>
            <a:r>
              <a:rPr lang="en-US" altLang="zh-CN" sz="2800" b="1" i="1" dirty="0" smtClean="0">
                <a:solidFill>
                  <a:schemeClr val="bg1"/>
                </a:solidFill>
              </a:rPr>
              <a:t>Y</a:t>
            </a:r>
            <a:endParaRPr lang="zh-CN" altLang="en-US" sz="2800" b="1" i="1" dirty="0">
              <a:solidFill>
                <a:schemeClr val="bg1"/>
              </a:solidFill>
            </a:endParaRPr>
          </a:p>
        </p:txBody>
      </p:sp>
      <p:cxnSp>
        <p:nvCxnSpPr>
          <p:cNvPr id="13" name="直接箭头连接符 12"/>
          <p:cNvCxnSpPr>
            <a:stCxn id="9" idx="3"/>
            <a:endCxn id="10" idx="1"/>
          </p:cNvCxnSpPr>
          <p:nvPr/>
        </p:nvCxnSpPr>
        <p:spPr>
          <a:xfrm>
            <a:off x="2699792" y="4401108"/>
            <a:ext cx="756084"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5" name="直接箭头连接符 14"/>
          <p:cNvCxnSpPr>
            <a:stCxn id="10" idx="3"/>
            <a:endCxn id="11" idx="1"/>
          </p:cNvCxnSpPr>
          <p:nvPr/>
        </p:nvCxnSpPr>
        <p:spPr>
          <a:xfrm>
            <a:off x="5040052" y="4401108"/>
            <a:ext cx="756084"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771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分析</a:t>
            </a:r>
            <a:endParaRPr lang="zh-CN" altLang="en-US" dirty="0"/>
          </a:p>
        </p:txBody>
      </p:sp>
      <p:sp>
        <p:nvSpPr>
          <p:cNvPr id="3" name="内容占位符 2"/>
          <p:cNvSpPr>
            <a:spLocks noGrp="1"/>
          </p:cNvSpPr>
          <p:nvPr>
            <p:ph idx="1"/>
          </p:nvPr>
        </p:nvSpPr>
        <p:spPr/>
        <p:txBody>
          <a:bodyPr>
            <a:noAutofit/>
          </a:bodyPr>
          <a:lstStyle/>
          <a:p>
            <a:r>
              <a:rPr lang="zh-CN" altLang="zh-CN" sz="2400" dirty="0" smtClean="0">
                <a:solidFill>
                  <a:srgbClr val="0000FF"/>
                </a:solidFill>
              </a:rPr>
              <a:t>问题</a:t>
            </a:r>
            <a:r>
              <a:rPr lang="zh-CN" altLang="zh-CN" sz="2400" dirty="0" smtClean="0"/>
              <a:t>：问B地区的某人，今天A地区会是阴天吗？</a:t>
            </a:r>
          </a:p>
          <a:p>
            <a:r>
              <a:rPr lang="zh-CN" altLang="zh-CN" sz="2400" dirty="0" smtClean="0">
                <a:solidFill>
                  <a:srgbClr val="0000FF"/>
                </a:solidFill>
              </a:rPr>
              <a:t>回答</a:t>
            </a:r>
            <a:r>
              <a:rPr lang="zh-CN" altLang="zh-CN" sz="2400" dirty="0" smtClean="0"/>
              <a:t>：不确定，不确定度为</a:t>
            </a:r>
            <a:r>
              <a:rPr lang="zh-CN" altLang="en-US" sz="2400" dirty="0" smtClean="0"/>
              <a:t>：</a:t>
            </a:r>
            <a:endParaRPr lang="zh-CN" altLang="zh-CN" sz="2400" dirty="0" smtClean="0"/>
          </a:p>
          <a:p>
            <a:endParaRPr lang="en-US" altLang="zh-CN" sz="500" dirty="0" smtClean="0"/>
          </a:p>
          <a:p>
            <a:r>
              <a:rPr lang="zh-CN" altLang="zh-CN" sz="2400" dirty="0" smtClean="0"/>
              <a:t>上述不确定度为</a:t>
            </a:r>
            <a:r>
              <a:rPr lang="zh-CN" altLang="zh-CN" sz="2400" dirty="0" smtClean="0">
                <a:solidFill>
                  <a:srgbClr val="0000FF"/>
                </a:solidFill>
              </a:rPr>
              <a:t>条件不确定度（自信息量）</a:t>
            </a:r>
            <a:r>
              <a:rPr lang="zh-CN" altLang="zh-CN" sz="2400" dirty="0" smtClean="0"/>
              <a:t>的范畴，表示的是当接收到某条输出消息后，对是否发送的是某条输入消息仍存在的不确定度。</a:t>
            </a:r>
          </a:p>
          <a:p>
            <a:endParaRPr lang="en-US" altLang="zh-CN" sz="1100" dirty="0" smtClean="0"/>
          </a:p>
          <a:p>
            <a:r>
              <a:rPr lang="zh-CN" altLang="zh-CN" sz="2400" dirty="0" smtClean="0"/>
              <a:t>上述不确定度只是信源、信宿的一对输入、输出消息间的关系。</a:t>
            </a:r>
            <a:r>
              <a:rPr lang="zh-CN" altLang="zh-CN" sz="2400" dirty="0" smtClean="0">
                <a:solidFill>
                  <a:srgbClr val="0000FF"/>
                </a:solidFill>
              </a:rPr>
              <a:t>信源的</a:t>
            </a:r>
            <a:r>
              <a:rPr lang="zh-CN" altLang="zh-CN" sz="2400" i="1" dirty="0" smtClean="0">
                <a:solidFill>
                  <a:srgbClr val="0000FF"/>
                </a:solidFill>
              </a:rPr>
              <a:t>n</a:t>
            </a:r>
            <a:r>
              <a:rPr lang="zh-CN" altLang="zh-CN" sz="2400" dirty="0" smtClean="0">
                <a:solidFill>
                  <a:srgbClr val="0000FF"/>
                </a:solidFill>
              </a:rPr>
              <a:t>种可能消息与信宿的</a:t>
            </a:r>
            <a:r>
              <a:rPr lang="zh-CN" altLang="zh-CN" sz="2400" i="1" dirty="0" smtClean="0">
                <a:solidFill>
                  <a:srgbClr val="0000FF"/>
                </a:solidFill>
              </a:rPr>
              <a:t>m</a:t>
            </a:r>
            <a:r>
              <a:rPr lang="zh-CN" altLang="zh-CN" sz="2400" dirty="0" smtClean="0">
                <a:solidFill>
                  <a:srgbClr val="0000FF"/>
                </a:solidFill>
              </a:rPr>
              <a:t>种可能消息</a:t>
            </a:r>
            <a:r>
              <a:rPr lang="zh-CN" altLang="zh-CN" sz="2400" dirty="0" smtClean="0"/>
              <a:t>，每对之间都存在类似的上述关系。将所有这些条件不确定度按联合概率进行加权，即为条件熵。</a:t>
            </a:r>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68</a:t>
            </a:fld>
            <a:endParaRPr lang="en-US"/>
          </a:p>
        </p:txBody>
      </p:sp>
      <p:graphicFrame>
        <p:nvGraphicFramePr>
          <p:cNvPr id="5" name="Object 6"/>
          <p:cNvGraphicFramePr>
            <a:graphicFrameLocks noChangeAspect="1"/>
          </p:cNvGraphicFramePr>
          <p:nvPr>
            <p:extLst>
              <p:ext uri="{D42A27DB-BD31-4B8C-83A1-F6EECF244321}">
                <p14:modId xmlns:p14="http://schemas.microsoft.com/office/powerpoint/2010/main" val="675291272"/>
              </p:ext>
            </p:extLst>
          </p:nvPr>
        </p:nvGraphicFramePr>
        <p:xfrm>
          <a:off x="4860032" y="1772816"/>
          <a:ext cx="3400425" cy="477837"/>
        </p:xfrm>
        <a:graphic>
          <a:graphicData uri="http://schemas.openxmlformats.org/presentationml/2006/ole">
            <mc:AlternateContent xmlns:mc="http://schemas.openxmlformats.org/markup-compatibility/2006">
              <mc:Choice xmlns:v="urn:schemas-microsoft-com:vml" Requires="v">
                <p:oleObj spid="_x0000_s148660" name="Equation" r:id="rId3" imgW="1536480" imgH="215640" progId="Equation.DSMT4">
                  <p:embed/>
                </p:oleObj>
              </mc:Choice>
              <mc:Fallback>
                <p:oleObj name="Equation" r:id="rId3" imgW="1536480" imgH="215640" progId="Equation.DSMT4">
                  <p:embed/>
                  <p:pic>
                    <p:nvPicPr>
                      <p:cNvPr id="0" name=""/>
                      <p:cNvPicPr>
                        <a:picLocks noChangeAspect="1" noChangeArrowheads="1"/>
                      </p:cNvPicPr>
                      <p:nvPr/>
                    </p:nvPicPr>
                    <p:blipFill>
                      <a:blip r:embed="rId4"/>
                      <a:srcRect/>
                      <a:stretch>
                        <a:fillRect/>
                      </a:stretch>
                    </p:blipFill>
                    <p:spPr bwMode="auto">
                      <a:xfrm>
                        <a:off x="4860032" y="1772816"/>
                        <a:ext cx="3400425" cy="4778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31577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anim calcmode="lin" valueType="num">
                                      <p:cBhvr>
                                        <p:cTn id="20" dur="500" fill="hold"/>
                                        <p:tgtEl>
                                          <p:spTgt spid="5"/>
                                        </p:tgtEl>
                                        <p:attrNameLst>
                                          <p:attrName>ppt_x</p:attrName>
                                        </p:attrNameLst>
                                      </p:cBhvr>
                                      <p:tavLst>
                                        <p:tav tm="0">
                                          <p:val>
                                            <p:strVal val="#ppt_x"/>
                                          </p:val>
                                        </p:tav>
                                        <p:tav tm="100000">
                                          <p:val>
                                            <p:strVal val="#ppt_x"/>
                                          </p:val>
                                        </p:tav>
                                      </p:tavLst>
                                    </p:anim>
                                    <p:anim calcmode="lin" valueType="num">
                                      <p:cBhvr>
                                        <p:cTn id="21"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anim calcmode="lin" valueType="num">
                                      <p:cBhvr>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anim calcmode="lin" valueType="num">
                                      <p:cBhvr>
                                        <p:cTn id="3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的物理意义：</a:t>
            </a:r>
            <a:r>
              <a:rPr lang="zh-CN" altLang="en-US" dirty="0" smtClean="0">
                <a:solidFill>
                  <a:srgbClr val="FF0000"/>
                </a:solidFill>
              </a:rPr>
              <a:t>熵损失</a:t>
            </a:r>
            <a:endParaRPr lang="zh-CN" altLang="en-US" dirty="0">
              <a:solidFill>
                <a:srgbClr val="FF0000"/>
              </a:solidFill>
            </a:endParaRPr>
          </a:p>
        </p:txBody>
      </p:sp>
      <p:sp>
        <p:nvSpPr>
          <p:cNvPr id="3" name="内容占位符 2"/>
          <p:cNvSpPr>
            <a:spLocks noGrp="1"/>
          </p:cNvSpPr>
          <p:nvPr>
            <p:ph idx="1"/>
          </p:nvPr>
        </p:nvSpPr>
        <p:spPr/>
        <p:txBody>
          <a:bodyPr>
            <a:normAutofit lnSpcReduction="10000"/>
          </a:bodyPr>
          <a:lstStyle/>
          <a:p>
            <a:r>
              <a:rPr lang="zh-CN" altLang="zh-CN" dirty="0"/>
              <a:t>在收到信宿</a:t>
            </a:r>
            <a:r>
              <a:rPr lang="zh-CN" altLang="zh-CN" i="1" dirty="0"/>
              <a:t>Y</a:t>
            </a:r>
            <a:r>
              <a:rPr lang="zh-CN" altLang="zh-CN" dirty="0"/>
              <a:t>（整体）的条件下，对信源</a:t>
            </a:r>
            <a:r>
              <a:rPr lang="zh-CN" altLang="zh-CN" i="1" dirty="0"/>
              <a:t>X </a:t>
            </a:r>
            <a:r>
              <a:rPr lang="zh-CN" altLang="zh-CN" dirty="0"/>
              <a:t>（整体）仍存在的平均不确定度。</a:t>
            </a:r>
          </a:p>
          <a:p>
            <a:r>
              <a:rPr lang="zh-CN" altLang="zh-CN" dirty="0">
                <a:solidFill>
                  <a:srgbClr val="C00000"/>
                </a:solidFill>
              </a:rPr>
              <a:t>问题</a:t>
            </a:r>
            <a:r>
              <a:rPr lang="zh-CN" altLang="zh-CN" dirty="0"/>
              <a:t>：若信道理想</a:t>
            </a:r>
            <a:r>
              <a:rPr lang="zh-CN" altLang="zh-CN" dirty="0" smtClean="0"/>
              <a:t>，</a:t>
            </a:r>
            <a:r>
              <a:rPr lang="en-US" altLang="zh-CN" dirty="0" smtClean="0"/>
              <a:t>                        </a:t>
            </a:r>
            <a:r>
              <a:rPr lang="zh-CN" altLang="zh-CN" dirty="0" smtClean="0"/>
              <a:t>信宿</a:t>
            </a:r>
            <a:r>
              <a:rPr lang="zh-CN" altLang="zh-CN" dirty="0"/>
              <a:t>收到的</a:t>
            </a:r>
            <a:r>
              <a:rPr lang="zh-CN" altLang="zh-CN" dirty="0" smtClean="0"/>
              <a:t>信息</a:t>
            </a:r>
            <a:r>
              <a:rPr lang="en-US" altLang="zh-CN" dirty="0" smtClean="0"/>
              <a:t>=?</a:t>
            </a:r>
          </a:p>
          <a:p>
            <a:r>
              <a:rPr lang="zh-CN" altLang="zh-CN" dirty="0">
                <a:solidFill>
                  <a:srgbClr val="C00000"/>
                </a:solidFill>
              </a:rPr>
              <a:t>回答</a:t>
            </a:r>
            <a:r>
              <a:rPr lang="zh-CN" altLang="zh-CN" dirty="0"/>
              <a:t>：若信道理想</a:t>
            </a:r>
            <a:r>
              <a:rPr lang="zh-CN" altLang="zh-CN" dirty="0" smtClean="0"/>
              <a:t>，</a:t>
            </a:r>
            <a:endParaRPr lang="en-US" altLang="zh-CN" dirty="0"/>
          </a:p>
          <a:p>
            <a:pPr marL="0" indent="0">
              <a:buNone/>
            </a:pPr>
            <a:r>
              <a:rPr lang="en-US" altLang="zh-CN" dirty="0" smtClean="0"/>
              <a:t>              </a:t>
            </a:r>
            <a:r>
              <a:rPr lang="zh-CN" altLang="zh-CN" dirty="0" smtClean="0"/>
              <a:t>信宿</a:t>
            </a:r>
            <a:r>
              <a:rPr lang="zh-CN" altLang="zh-CN" dirty="0"/>
              <a:t>收到的</a:t>
            </a:r>
            <a:r>
              <a:rPr lang="zh-CN" altLang="zh-CN" dirty="0" smtClean="0"/>
              <a:t>信息</a:t>
            </a:r>
            <a:r>
              <a:rPr lang="en-US" altLang="zh-CN" dirty="0" smtClean="0"/>
              <a:t> = </a:t>
            </a:r>
            <a:r>
              <a:rPr lang="en-US" altLang="zh-CN" i="1" dirty="0" smtClean="0"/>
              <a:t>H(X)</a:t>
            </a:r>
          </a:p>
          <a:p>
            <a:r>
              <a:rPr lang="zh-CN" altLang="zh-CN" dirty="0">
                <a:solidFill>
                  <a:srgbClr val="C00000"/>
                </a:solidFill>
              </a:rPr>
              <a:t>问题</a:t>
            </a:r>
            <a:r>
              <a:rPr lang="zh-CN" altLang="zh-CN" dirty="0" smtClean="0"/>
              <a:t>：</a:t>
            </a:r>
            <a:r>
              <a:rPr lang="zh-CN" altLang="zh-CN" dirty="0"/>
              <a:t>对实际</a:t>
            </a:r>
            <a:r>
              <a:rPr lang="zh-CN" altLang="zh-CN" dirty="0" smtClean="0"/>
              <a:t>信道</a:t>
            </a:r>
            <a:r>
              <a:rPr lang="zh-CN" altLang="zh-CN" dirty="0"/>
              <a:t>，</a:t>
            </a:r>
            <a:r>
              <a:rPr lang="en-US" altLang="zh-CN" dirty="0"/>
              <a:t>                        </a:t>
            </a:r>
            <a:r>
              <a:rPr lang="zh-CN" altLang="zh-CN" dirty="0"/>
              <a:t>信宿收到的信息</a:t>
            </a:r>
            <a:r>
              <a:rPr lang="en-US" altLang="zh-CN" dirty="0" smtClean="0"/>
              <a:t>=?</a:t>
            </a:r>
          </a:p>
          <a:p>
            <a:r>
              <a:rPr lang="zh-CN" altLang="zh-CN" dirty="0">
                <a:solidFill>
                  <a:srgbClr val="C00000"/>
                </a:solidFill>
              </a:rPr>
              <a:t>回答</a:t>
            </a:r>
            <a:r>
              <a:rPr lang="zh-CN" altLang="zh-CN" dirty="0" smtClean="0"/>
              <a:t>：</a:t>
            </a:r>
            <a:r>
              <a:rPr lang="zh-CN" altLang="zh-CN" dirty="0"/>
              <a:t>对实际信道</a:t>
            </a:r>
            <a:r>
              <a:rPr lang="zh-CN" altLang="zh-CN" dirty="0" smtClean="0"/>
              <a:t>，</a:t>
            </a:r>
            <a:endParaRPr lang="en-US" altLang="zh-CN" dirty="0" smtClean="0"/>
          </a:p>
          <a:p>
            <a:pPr marL="0" indent="0">
              <a:buNone/>
            </a:pPr>
            <a:r>
              <a:rPr lang="en-US" altLang="zh-CN" dirty="0" smtClean="0"/>
              <a:t>             </a:t>
            </a:r>
            <a:r>
              <a:rPr lang="zh-CN" altLang="zh-CN" dirty="0" smtClean="0"/>
              <a:t>信宿</a:t>
            </a:r>
            <a:r>
              <a:rPr lang="zh-CN" altLang="zh-CN" dirty="0"/>
              <a:t>收到的</a:t>
            </a:r>
            <a:r>
              <a:rPr lang="zh-CN" altLang="zh-CN" dirty="0" smtClean="0"/>
              <a:t>信息</a:t>
            </a:r>
            <a:endParaRPr lang="en-US" altLang="zh-CN" dirty="0" smtClean="0"/>
          </a:p>
          <a:p>
            <a:r>
              <a:rPr lang="zh-CN" altLang="en-US" dirty="0" smtClean="0">
                <a:solidFill>
                  <a:srgbClr val="FFC000"/>
                </a:solidFill>
              </a:rPr>
              <a:t>                  </a:t>
            </a:r>
            <a:r>
              <a:rPr lang="zh-CN" altLang="en-US" dirty="0" smtClean="0">
                <a:solidFill>
                  <a:srgbClr val="0000FF"/>
                </a:solidFill>
              </a:rPr>
              <a:t>的</a:t>
            </a:r>
            <a:r>
              <a:rPr lang="zh-CN" altLang="en-US" dirty="0">
                <a:solidFill>
                  <a:srgbClr val="0000FF"/>
                </a:solidFill>
              </a:rPr>
              <a:t>物理</a:t>
            </a:r>
            <a:r>
              <a:rPr lang="zh-CN" altLang="en-US" dirty="0" smtClean="0">
                <a:solidFill>
                  <a:srgbClr val="0000FF"/>
                </a:solidFill>
              </a:rPr>
              <a:t>意义：</a:t>
            </a:r>
            <a:r>
              <a:rPr lang="zh-CN" altLang="zh-CN" dirty="0" smtClean="0">
                <a:solidFill>
                  <a:srgbClr val="0000FF"/>
                </a:solidFill>
              </a:rPr>
              <a:t>在</a:t>
            </a:r>
            <a:r>
              <a:rPr lang="zh-CN" altLang="zh-CN" dirty="0">
                <a:solidFill>
                  <a:srgbClr val="0000FF"/>
                </a:solidFill>
              </a:rPr>
              <a:t>收到信宿</a:t>
            </a:r>
            <a:r>
              <a:rPr lang="zh-CN" altLang="zh-CN" i="1" dirty="0">
                <a:solidFill>
                  <a:srgbClr val="0000FF"/>
                </a:solidFill>
              </a:rPr>
              <a:t>Y</a:t>
            </a:r>
            <a:r>
              <a:rPr lang="zh-CN" altLang="zh-CN" dirty="0">
                <a:solidFill>
                  <a:srgbClr val="0000FF"/>
                </a:solidFill>
              </a:rPr>
              <a:t>（整体）的条件下，对信源</a:t>
            </a:r>
            <a:r>
              <a:rPr lang="zh-CN" altLang="zh-CN" i="1" dirty="0">
                <a:solidFill>
                  <a:srgbClr val="0000FF"/>
                </a:solidFill>
              </a:rPr>
              <a:t>X </a:t>
            </a:r>
            <a:r>
              <a:rPr lang="zh-CN" altLang="zh-CN" dirty="0">
                <a:solidFill>
                  <a:srgbClr val="0000FF"/>
                </a:solidFill>
              </a:rPr>
              <a:t>（整体）仍存在的平均</a:t>
            </a:r>
            <a:r>
              <a:rPr lang="zh-CN" altLang="zh-CN" dirty="0" smtClean="0">
                <a:solidFill>
                  <a:srgbClr val="0000FF"/>
                </a:solidFill>
              </a:rPr>
              <a:t>不确定度</a:t>
            </a:r>
            <a:r>
              <a:rPr lang="zh-CN" altLang="en-US" dirty="0" smtClean="0">
                <a:solidFill>
                  <a:srgbClr val="0000FF"/>
                </a:solidFill>
              </a:rPr>
              <a:t>，即</a:t>
            </a:r>
            <a:r>
              <a:rPr lang="zh-CN" altLang="en-US" dirty="0" smtClean="0">
                <a:solidFill>
                  <a:srgbClr val="FF0000"/>
                </a:solidFill>
              </a:rPr>
              <a:t>熵损失</a:t>
            </a:r>
            <a:r>
              <a:rPr lang="zh-CN" altLang="en-US" dirty="0" smtClean="0">
                <a:solidFill>
                  <a:srgbClr val="FFC000"/>
                </a:solidFill>
              </a:rPr>
              <a:t>。</a:t>
            </a:r>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69</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1272624131"/>
              </p:ext>
            </p:extLst>
          </p:nvPr>
        </p:nvGraphicFramePr>
        <p:xfrm>
          <a:off x="610401" y="260648"/>
          <a:ext cx="2161399" cy="893911"/>
        </p:xfrm>
        <a:graphic>
          <a:graphicData uri="http://schemas.openxmlformats.org/presentationml/2006/ole">
            <mc:AlternateContent xmlns:mc="http://schemas.openxmlformats.org/markup-compatibility/2006">
              <mc:Choice xmlns:v="urn:schemas-microsoft-com:vml" Requires="v">
                <p:oleObj spid="_x0000_s224666" name="Equation" r:id="rId3" imgW="583920" imgH="241200" progId="Equation.DSMT4">
                  <p:embed/>
                </p:oleObj>
              </mc:Choice>
              <mc:Fallback>
                <p:oleObj name="Equation" r:id="rId3" imgW="58392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01" y="260648"/>
                        <a:ext cx="2161399" cy="8939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66932531"/>
              </p:ext>
            </p:extLst>
          </p:nvPr>
        </p:nvGraphicFramePr>
        <p:xfrm>
          <a:off x="3790131" y="2060848"/>
          <a:ext cx="1645965" cy="489788"/>
        </p:xfrm>
        <a:graphic>
          <a:graphicData uri="http://schemas.openxmlformats.org/presentationml/2006/ole">
            <mc:AlternateContent xmlns:mc="http://schemas.openxmlformats.org/markup-compatibility/2006">
              <mc:Choice xmlns:v="urn:schemas-microsoft-com:vml" Requires="v">
                <p:oleObj spid="_x0000_s224667" name="Equation" r:id="rId5" imgW="812520" imgH="241200" progId="Equation.DSMT4">
                  <p:embed/>
                </p:oleObj>
              </mc:Choice>
              <mc:Fallback>
                <p:oleObj name="Equation" r:id="rId5" imgW="812520" imgH="241200" progId="Equation.DSMT4">
                  <p:embed/>
                  <p:pic>
                    <p:nvPicPr>
                      <p:cNvPr id="0" name=""/>
                      <p:cNvPicPr>
                        <a:picLocks noChangeAspect="1" noChangeArrowheads="1"/>
                      </p:cNvPicPr>
                      <p:nvPr/>
                    </p:nvPicPr>
                    <p:blipFill>
                      <a:blip r:embed="rId6"/>
                      <a:srcRect/>
                      <a:stretch>
                        <a:fillRect/>
                      </a:stretch>
                    </p:blipFill>
                    <p:spPr bwMode="auto">
                      <a:xfrm>
                        <a:off x="3790131" y="2060848"/>
                        <a:ext cx="1645965" cy="489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3245878294"/>
              </p:ext>
            </p:extLst>
          </p:nvPr>
        </p:nvGraphicFramePr>
        <p:xfrm>
          <a:off x="3669857" y="2530996"/>
          <a:ext cx="3206399" cy="504056"/>
        </p:xfrm>
        <a:graphic>
          <a:graphicData uri="http://schemas.openxmlformats.org/presentationml/2006/ole">
            <mc:AlternateContent xmlns:mc="http://schemas.openxmlformats.org/markup-compatibility/2006">
              <mc:Choice xmlns:v="urn:schemas-microsoft-com:vml" Requires="v">
                <p:oleObj spid="_x0000_s224668" name="Equation" r:id="rId7" imgW="1536480" imgH="241200" progId="Equation.DSMT4">
                  <p:embed/>
                </p:oleObj>
              </mc:Choice>
              <mc:Fallback>
                <p:oleObj name="Equation" r:id="rId7" imgW="1536480" imgH="241200" progId="Equation.DSMT4">
                  <p:embed/>
                  <p:pic>
                    <p:nvPicPr>
                      <p:cNvPr id="0" name=""/>
                      <p:cNvPicPr>
                        <a:picLocks noChangeAspect="1" noChangeArrowheads="1"/>
                      </p:cNvPicPr>
                      <p:nvPr/>
                    </p:nvPicPr>
                    <p:blipFill>
                      <a:blip r:embed="rId8"/>
                      <a:srcRect/>
                      <a:stretch>
                        <a:fillRect/>
                      </a:stretch>
                    </p:blipFill>
                    <p:spPr bwMode="auto">
                      <a:xfrm>
                        <a:off x="3669857" y="2530996"/>
                        <a:ext cx="3206399"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06388432"/>
              </p:ext>
            </p:extLst>
          </p:nvPr>
        </p:nvGraphicFramePr>
        <p:xfrm>
          <a:off x="3645843" y="3660130"/>
          <a:ext cx="1646237" cy="488950"/>
        </p:xfrm>
        <a:graphic>
          <a:graphicData uri="http://schemas.openxmlformats.org/presentationml/2006/ole">
            <mc:AlternateContent xmlns:mc="http://schemas.openxmlformats.org/markup-compatibility/2006">
              <mc:Choice xmlns:v="urn:schemas-microsoft-com:vml" Requires="v">
                <p:oleObj spid="_x0000_s224669" name="Equation" r:id="rId9" imgW="812520" imgH="241200" progId="Equation.DSMT4">
                  <p:embed/>
                </p:oleObj>
              </mc:Choice>
              <mc:Fallback>
                <p:oleObj name="Equation" r:id="rId9" imgW="812520" imgH="241200" progId="Equation.DSMT4">
                  <p:embed/>
                  <p:pic>
                    <p:nvPicPr>
                      <p:cNvPr id="0" name=""/>
                      <p:cNvPicPr>
                        <a:picLocks noChangeAspect="1" noChangeArrowheads="1"/>
                      </p:cNvPicPr>
                      <p:nvPr/>
                    </p:nvPicPr>
                    <p:blipFill>
                      <a:blip r:embed="rId10"/>
                      <a:srcRect/>
                      <a:stretch>
                        <a:fillRect/>
                      </a:stretch>
                    </p:blipFill>
                    <p:spPr bwMode="auto">
                      <a:xfrm>
                        <a:off x="3645843" y="3660130"/>
                        <a:ext cx="16462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71976281"/>
              </p:ext>
            </p:extLst>
          </p:nvPr>
        </p:nvGraphicFramePr>
        <p:xfrm>
          <a:off x="3717851" y="4236194"/>
          <a:ext cx="1646237" cy="488950"/>
        </p:xfrm>
        <a:graphic>
          <a:graphicData uri="http://schemas.openxmlformats.org/presentationml/2006/ole">
            <mc:AlternateContent xmlns:mc="http://schemas.openxmlformats.org/markup-compatibility/2006">
              <mc:Choice xmlns:v="urn:schemas-microsoft-com:vml" Requires="v">
                <p:oleObj spid="_x0000_s224670" name="Equation" r:id="rId11" imgW="812520" imgH="241200" progId="Equation.DSMT4">
                  <p:embed/>
                </p:oleObj>
              </mc:Choice>
              <mc:Fallback>
                <p:oleObj name="Equation" r:id="rId11" imgW="812520" imgH="241200" progId="Equation.DSMT4">
                  <p:embed/>
                  <p:pic>
                    <p:nvPicPr>
                      <p:cNvPr id="0" name=""/>
                      <p:cNvPicPr>
                        <a:picLocks noChangeAspect="1" noChangeArrowheads="1"/>
                      </p:cNvPicPr>
                      <p:nvPr/>
                    </p:nvPicPr>
                    <p:blipFill>
                      <a:blip r:embed="rId12"/>
                      <a:srcRect/>
                      <a:stretch>
                        <a:fillRect/>
                      </a:stretch>
                    </p:blipFill>
                    <p:spPr bwMode="auto">
                      <a:xfrm>
                        <a:off x="3717851" y="4236194"/>
                        <a:ext cx="16462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573818765"/>
              </p:ext>
            </p:extLst>
          </p:nvPr>
        </p:nvGraphicFramePr>
        <p:xfrm>
          <a:off x="4001417" y="4783367"/>
          <a:ext cx="3738935" cy="517841"/>
        </p:xfrm>
        <a:graphic>
          <a:graphicData uri="http://schemas.openxmlformats.org/presentationml/2006/ole">
            <mc:AlternateContent xmlns:mc="http://schemas.openxmlformats.org/markup-compatibility/2006">
              <mc:Choice xmlns:v="urn:schemas-microsoft-com:vml" Requires="v">
                <p:oleObj spid="_x0000_s224671" name="Equation" r:id="rId13" imgW="1739880" imgH="241200" progId="Equation.DSMT4">
                  <p:embed/>
                </p:oleObj>
              </mc:Choice>
              <mc:Fallback>
                <p:oleObj name="Equation" r:id="rId13" imgW="1739880" imgH="241200" progId="Equation.DSMT4">
                  <p:embed/>
                  <p:pic>
                    <p:nvPicPr>
                      <p:cNvPr id="0" name=""/>
                      <p:cNvPicPr>
                        <a:picLocks noChangeAspect="1" noChangeArrowheads="1"/>
                      </p:cNvPicPr>
                      <p:nvPr/>
                    </p:nvPicPr>
                    <p:blipFill>
                      <a:blip r:embed="rId14"/>
                      <a:srcRect/>
                      <a:stretch>
                        <a:fillRect/>
                      </a:stretch>
                    </p:blipFill>
                    <p:spPr bwMode="auto">
                      <a:xfrm>
                        <a:off x="4001417" y="4783367"/>
                        <a:ext cx="3738935" cy="5178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78197919"/>
              </p:ext>
            </p:extLst>
          </p:nvPr>
        </p:nvGraphicFramePr>
        <p:xfrm>
          <a:off x="903785" y="5298880"/>
          <a:ext cx="1224136" cy="506384"/>
        </p:xfrm>
        <a:graphic>
          <a:graphicData uri="http://schemas.openxmlformats.org/presentationml/2006/ole">
            <mc:AlternateContent xmlns:mc="http://schemas.openxmlformats.org/markup-compatibility/2006">
              <mc:Choice xmlns:v="urn:schemas-microsoft-com:vml" Requires="v">
                <p:oleObj spid="_x0000_s224672" name="Equation" r:id="rId15" imgW="583920" imgH="241200" progId="Equation.DSMT4">
                  <p:embed/>
                </p:oleObj>
              </mc:Choice>
              <mc:Fallback>
                <p:oleObj name="Equation" r:id="rId15" imgW="583920" imgH="241200" progId="Equation.DSMT4">
                  <p:embed/>
                  <p:pic>
                    <p:nvPicPr>
                      <p:cNvPr id="0" name=""/>
                      <p:cNvPicPr>
                        <a:picLocks noChangeAspect="1" noChangeArrowheads="1"/>
                      </p:cNvPicPr>
                      <p:nvPr/>
                    </p:nvPicPr>
                    <p:blipFill>
                      <a:blip r:embed="rId16"/>
                      <a:srcRect/>
                      <a:stretch>
                        <a:fillRect/>
                      </a:stretch>
                    </p:blipFill>
                    <p:spPr bwMode="auto">
                      <a:xfrm>
                        <a:off x="903785" y="5298880"/>
                        <a:ext cx="1224136" cy="506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组合 13"/>
          <p:cNvGrpSpPr/>
          <p:nvPr/>
        </p:nvGrpSpPr>
        <p:grpSpPr>
          <a:xfrm>
            <a:off x="395536" y="6093296"/>
            <a:ext cx="8208912" cy="648072"/>
            <a:chOff x="395536" y="6093296"/>
            <a:chExt cx="8208912" cy="648072"/>
          </a:xfrm>
        </p:grpSpPr>
        <p:sp>
          <p:nvSpPr>
            <p:cNvPr id="12" name="矩形 11"/>
            <p:cNvSpPr/>
            <p:nvPr/>
          </p:nvSpPr>
          <p:spPr>
            <a:xfrm>
              <a:off x="395536" y="6093296"/>
              <a:ext cx="8208912" cy="64807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b="1" dirty="0" smtClean="0">
                  <a:solidFill>
                    <a:schemeClr val="tx1"/>
                  </a:solidFill>
                  <a:latin typeface="+mj-ea"/>
                  <a:ea typeface="+mj-ea"/>
                </a:rPr>
                <a:t>思考：              的物理意义又是什么呢？（后续</a:t>
              </a:r>
              <a:r>
                <a:rPr lang="en-US" altLang="zh-CN" sz="2400" b="1" dirty="0" smtClean="0">
                  <a:solidFill>
                    <a:schemeClr val="tx1"/>
                  </a:solidFill>
                  <a:latin typeface="+mj-ea"/>
                  <a:ea typeface="+mj-ea"/>
                </a:rPr>
                <a:t>2.1.3</a:t>
              </a:r>
              <a:r>
                <a:rPr lang="zh-CN" altLang="en-US" sz="2400" b="1" dirty="0" smtClean="0">
                  <a:solidFill>
                    <a:schemeClr val="tx1"/>
                  </a:solidFill>
                  <a:latin typeface="+mj-ea"/>
                  <a:ea typeface="+mj-ea"/>
                </a:rPr>
                <a:t>介绍）</a:t>
              </a:r>
              <a:endParaRPr lang="zh-CN" altLang="en-US" sz="2400" b="1" dirty="0">
                <a:solidFill>
                  <a:schemeClr val="tx1"/>
                </a:solidFill>
                <a:latin typeface="+mj-ea"/>
                <a:ea typeface="+mj-ea"/>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4123668507"/>
                </p:ext>
              </p:extLst>
            </p:nvPr>
          </p:nvGraphicFramePr>
          <p:xfrm>
            <a:off x="1390948" y="6185557"/>
            <a:ext cx="1184275" cy="488950"/>
          </p:xfrm>
          <a:graphic>
            <a:graphicData uri="http://schemas.openxmlformats.org/presentationml/2006/ole">
              <mc:AlternateContent xmlns:mc="http://schemas.openxmlformats.org/markup-compatibility/2006">
                <mc:Choice xmlns:v="urn:schemas-microsoft-com:vml" Requires="v">
                  <p:oleObj spid="_x0000_s224673" name="Equation" r:id="rId17" imgW="583920" imgH="241200" progId="Equation.DSMT4">
                    <p:embed/>
                  </p:oleObj>
                </mc:Choice>
                <mc:Fallback>
                  <p:oleObj name="Equation" r:id="rId17" imgW="583920" imgH="2412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0948" y="6185557"/>
                          <a:ext cx="118427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1131667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anim calcmode="lin" valueType="num">
                                      <p:cBhvr>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500"/>
                                        <p:tgtEl>
                                          <p:spTgt spid="3">
                                            <p:txEl>
                                              <p:pRg st="3" end="3"/>
                                            </p:txEl>
                                          </p:spTgt>
                                        </p:tgtEl>
                                      </p:cBhvr>
                                    </p:animEffect>
                                    <p:anim calcmode="lin" valueType="num">
                                      <p:cBhvr>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500"/>
                                        <p:tgtEl>
                                          <p:spTgt spid="3">
                                            <p:txEl>
                                              <p:pRg st="4" end="4"/>
                                            </p:txEl>
                                          </p:spTgt>
                                        </p:tgtEl>
                                      </p:cBhvr>
                                    </p:animEffect>
                                    <p:anim calcmode="lin" valueType="num">
                                      <p:cBhvr>
                                        <p:cTn id="4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500" fill="hold"/>
                                        <p:tgtEl>
                                          <p:spTgt spid="3">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anim calcmode="lin" valueType="num">
                                      <p:cBhvr>
                                        <p:cTn id="47" dur="500" fill="hold"/>
                                        <p:tgtEl>
                                          <p:spTgt spid="8"/>
                                        </p:tgtEl>
                                        <p:attrNameLst>
                                          <p:attrName>ppt_x</p:attrName>
                                        </p:attrNameLst>
                                      </p:cBhvr>
                                      <p:tavLst>
                                        <p:tav tm="0">
                                          <p:val>
                                            <p:strVal val="#ppt_x"/>
                                          </p:val>
                                        </p:tav>
                                        <p:tav tm="100000">
                                          <p:val>
                                            <p:strVal val="#ppt_x"/>
                                          </p:val>
                                        </p:tav>
                                      </p:tavLst>
                                    </p:anim>
                                    <p:anim calcmode="lin" valueType="num">
                                      <p:cBhvr>
                                        <p:cTn id="48"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anim calcmode="lin" valueType="num">
                                      <p:cBhvr>
                                        <p:cTn id="5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5" dur="500" fill="hold"/>
                                        <p:tgtEl>
                                          <p:spTgt spid="3">
                                            <p:txEl>
                                              <p:pRg st="5" end="5"/>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
                                            <p:txEl>
                                              <p:pRg st="6" end="6"/>
                                            </p:txEl>
                                          </p:spTgt>
                                        </p:tgtEl>
                                        <p:attrNameLst>
                                          <p:attrName>style.visibility</p:attrName>
                                        </p:attrNameLst>
                                      </p:cBhvr>
                                      <p:to>
                                        <p:strVal val="visible"/>
                                      </p:to>
                                    </p:set>
                                    <p:animEffect transition="in" filter="fade">
                                      <p:cBhvr>
                                        <p:cTn id="58" dur="500"/>
                                        <p:tgtEl>
                                          <p:spTgt spid="3">
                                            <p:txEl>
                                              <p:pRg st="6" end="6"/>
                                            </p:txEl>
                                          </p:spTgt>
                                        </p:tgtEl>
                                      </p:cBhvr>
                                    </p:animEffect>
                                    <p:anim calcmode="lin" valueType="num">
                                      <p:cBhvr>
                                        <p:cTn id="5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60" dur="500" fill="hold"/>
                                        <p:tgtEl>
                                          <p:spTgt spid="3">
                                            <p:txEl>
                                              <p:pRg st="6" end="6"/>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500"/>
                                        <p:tgtEl>
                                          <p:spTgt spid="10"/>
                                        </p:tgtEl>
                                      </p:cBhvr>
                                    </p:animEffect>
                                    <p:anim calcmode="lin" valueType="num">
                                      <p:cBhvr>
                                        <p:cTn id="64" dur="500" fill="hold"/>
                                        <p:tgtEl>
                                          <p:spTgt spid="10"/>
                                        </p:tgtEl>
                                        <p:attrNameLst>
                                          <p:attrName>ppt_x</p:attrName>
                                        </p:attrNameLst>
                                      </p:cBhvr>
                                      <p:tavLst>
                                        <p:tav tm="0">
                                          <p:val>
                                            <p:strVal val="#ppt_x"/>
                                          </p:val>
                                        </p:tav>
                                        <p:tav tm="100000">
                                          <p:val>
                                            <p:strVal val="#ppt_x"/>
                                          </p:val>
                                        </p:tav>
                                      </p:tavLst>
                                    </p:anim>
                                    <p:anim calcmode="lin" valueType="num">
                                      <p:cBhvr>
                                        <p:cTn id="65" dur="500" fill="hold"/>
                                        <p:tgtEl>
                                          <p:spTgt spid="1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anim calcmode="lin" valueType="num">
                                      <p:cBhvr>
                                        <p:cTn id="69" dur="500" fill="hold"/>
                                        <p:tgtEl>
                                          <p:spTgt spid="9"/>
                                        </p:tgtEl>
                                        <p:attrNameLst>
                                          <p:attrName>ppt_x</p:attrName>
                                        </p:attrNameLst>
                                      </p:cBhvr>
                                      <p:tavLst>
                                        <p:tav tm="0">
                                          <p:val>
                                            <p:strVal val="#ppt_x"/>
                                          </p:val>
                                        </p:tav>
                                        <p:tav tm="100000">
                                          <p:val>
                                            <p:strVal val="#ppt_x"/>
                                          </p:val>
                                        </p:tav>
                                      </p:tavLst>
                                    </p:anim>
                                    <p:anim calcmode="lin" valueType="num">
                                      <p:cBhvr>
                                        <p:cTn id="7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
                                            <p:txEl>
                                              <p:pRg st="7" end="7"/>
                                            </p:txEl>
                                          </p:spTgt>
                                        </p:tgtEl>
                                        <p:attrNameLst>
                                          <p:attrName>style.visibility</p:attrName>
                                        </p:attrNameLst>
                                      </p:cBhvr>
                                      <p:to>
                                        <p:strVal val="visible"/>
                                      </p:to>
                                    </p:set>
                                    <p:animEffect transition="in" filter="fade">
                                      <p:cBhvr>
                                        <p:cTn id="75" dur="500"/>
                                        <p:tgtEl>
                                          <p:spTgt spid="3">
                                            <p:txEl>
                                              <p:pRg st="7" end="7"/>
                                            </p:txEl>
                                          </p:spTgt>
                                        </p:tgtEl>
                                      </p:cBhvr>
                                    </p:animEffect>
                                    <p:anim calcmode="lin" valueType="num">
                                      <p:cBhvr>
                                        <p:cTn id="7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77" dur="500" fill="hold"/>
                                        <p:tgtEl>
                                          <p:spTgt spid="3">
                                            <p:txEl>
                                              <p:pRg st="7" end="7"/>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500"/>
                                        <p:tgtEl>
                                          <p:spTgt spid="11"/>
                                        </p:tgtEl>
                                      </p:cBhvr>
                                    </p:animEffect>
                                    <p:anim calcmode="lin" valueType="num">
                                      <p:cBhvr>
                                        <p:cTn id="81" dur="500" fill="hold"/>
                                        <p:tgtEl>
                                          <p:spTgt spid="11"/>
                                        </p:tgtEl>
                                        <p:attrNameLst>
                                          <p:attrName>ppt_x</p:attrName>
                                        </p:attrNameLst>
                                      </p:cBhvr>
                                      <p:tavLst>
                                        <p:tav tm="0">
                                          <p:val>
                                            <p:strVal val="#ppt_x"/>
                                          </p:val>
                                        </p:tav>
                                        <p:tav tm="100000">
                                          <p:val>
                                            <p:strVal val="#ppt_x"/>
                                          </p:val>
                                        </p:tav>
                                      </p:tavLst>
                                    </p:anim>
                                    <p:anim calcmode="lin" valueType="num">
                                      <p:cBhvr>
                                        <p:cTn id="8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anim calcmode="lin" valueType="num">
                                      <p:cBhvr>
                                        <p:cTn id="88" dur="500" fill="hold"/>
                                        <p:tgtEl>
                                          <p:spTgt spid="14"/>
                                        </p:tgtEl>
                                        <p:attrNameLst>
                                          <p:attrName>ppt_x</p:attrName>
                                        </p:attrNameLst>
                                      </p:cBhvr>
                                      <p:tavLst>
                                        <p:tav tm="0">
                                          <p:val>
                                            <p:strVal val="#ppt_x"/>
                                          </p:val>
                                        </p:tav>
                                        <p:tav tm="100000">
                                          <p:val>
                                            <p:strVal val="#ppt_x"/>
                                          </p:val>
                                        </p:tav>
                                      </p:tavLst>
                                    </p:anim>
                                    <p:anim calcmode="lin" valueType="num">
                                      <p:cBhvr>
                                        <p:cTn id="8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smtClean="0"/>
              <a:t>信源的数学模型</a:t>
            </a:r>
            <a:endParaRPr lang="zh-CN" altLang="en-US" dirty="0"/>
          </a:p>
        </p:txBody>
      </p:sp>
      <p:sp>
        <p:nvSpPr>
          <p:cNvPr id="52227" name="Rectangle 3"/>
          <p:cNvSpPr>
            <a:spLocks noGrp="1" noChangeArrowheads="1"/>
          </p:cNvSpPr>
          <p:nvPr>
            <p:ph type="body" idx="1"/>
          </p:nvPr>
        </p:nvSpPr>
        <p:spPr/>
        <p:txBody>
          <a:bodyPr>
            <a:normAutofit fontScale="92500" lnSpcReduction="10000"/>
          </a:bodyPr>
          <a:lstStyle/>
          <a:p>
            <a:r>
              <a:rPr lang="zh-CN" altLang="en-US" dirty="0" smtClean="0">
                <a:solidFill>
                  <a:srgbClr val="0000FF"/>
                </a:solidFill>
              </a:rPr>
              <a:t>问题转化：研究信源 </a:t>
            </a:r>
            <a:r>
              <a:rPr lang="en-US" altLang="zh-CN" dirty="0" smtClean="0">
                <a:solidFill>
                  <a:srgbClr val="0000FF"/>
                </a:solidFill>
                <a:sym typeface="Wingdings" pitchFamily="2" charset="2"/>
              </a:rPr>
              <a:t> </a:t>
            </a:r>
            <a:r>
              <a:rPr lang="zh-CN" altLang="en-US" dirty="0" smtClean="0">
                <a:solidFill>
                  <a:srgbClr val="0000FF"/>
                </a:solidFill>
                <a:sym typeface="Wingdings" pitchFamily="2" charset="2"/>
              </a:rPr>
              <a:t>研究信源的具体输出：</a:t>
            </a:r>
            <a:r>
              <a:rPr lang="zh-CN" altLang="en-US" dirty="0" smtClean="0">
                <a:solidFill>
                  <a:srgbClr val="FF0000"/>
                </a:solidFill>
                <a:sym typeface="Wingdings" pitchFamily="2" charset="2"/>
              </a:rPr>
              <a:t>消息</a:t>
            </a:r>
            <a:endParaRPr lang="en-US" altLang="zh-CN" dirty="0" smtClean="0">
              <a:solidFill>
                <a:srgbClr val="FF0000"/>
              </a:solidFill>
            </a:endParaRPr>
          </a:p>
          <a:p>
            <a:pPr>
              <a:lnSpc>
                <a:spcPct val="150000"/>
              </a:lnSpc>
            </a:pPr>
            <a:r>
              <a:rPr lang="zh-CN" altLang="en-US" dirty="0" smtClean="0">
                <a:latin typeface="微软雅黑" pitchFamily="34" charset="-122"/>
              </a:rPr>
              <a:t>信源建模工具：</a:t>
            </a:r>
            <a:endParaRPr lang="en-US" altLang="zh-CN" dirty="0" smtClean="0">
              <a:latin typeface="微软雅黑" pitchFamily="34" charset="-122"/>
            </a:endParaRPr>
          </a:p>
          <a:p>
            <a:pPr>
              <a:lnSpc>
                <a:spcPct val="150000"/>
              </a:lnSpc>
              <a:buNone/>
            </a:pPr>
            <a:r>
              <a:rPr lang="zh-CN" altLang="en-US" dirty="0" smtClean="0"/>
              <a:t>           信源发出消息，消息载荷信息，具有不确定性， </a:t>
            </a:r>
            <a:r>
              <a:rPr lang="zh-CN" altLang="en-US" dirty="0" smtClean="0">
                <a:latin typeface="微软雅黑" pitchFamily="34" charset="-122"/>
              </a:rPr>
              <a:t>因此，描述信源消息或对信源建模，</a:t>
            </a:r>
            <a:r>
              <a:rPr lang="zh-CN" altLang="en-US" dirty="0" smtClean="0">
                <a:solidFill>
                  <a:srgbClr val="0000FF"/>
                </a:solidFill>
                <a:latin typeface="微软雅黑" pitchFamily="34" charset="-122"/>
              </a:rPr>
              <a:t>随机过程</a:t>
            </a:r>
            <a:r>
              <a:rPr lang="zh-CN" altLang="en-US" dirty="0" smtClean="0">
                <a:latin typeface="微软雅黑" pitchFamily="34" charset="-122"/>
              </a:rPr>
              <a:t>是一个有效的工具，随机过程的特性依赖于信源的特性。</a:t>
            </a:r>
            <a:endParaRPr lang="en-US" altLang="zh-CN" dirty="0" smtClean="0">
              <a:latin typeface="微软雅黑" pitchFamily="34" charset="-122"/>
            </a:endParaRPr>
          </a:p>
          <a:p>
            <a:pPr>
              <a:lnSpc>
                <a:spcPct val="150000"/>
              </a:lnSpc>
              <a:buNone/>
            </a:pPr>
            <a:r>
              <a:rPr lang="en-US" altLang="zh-CN" dirty="0" smtClean="0">
                <a:latin typeface="微软雅黑" pitchFamily="34" charset="-122"/>
              </a:rPr>
              <a:t>   </a:t>
            </a:r>
            <a:r>
              <a:rPr lang="zh-CN" altLang="en-US" dirty="0" smtClean="0">
                <a:latin typeface="微软雅黑" pitchFamily="34" charset="-122"/>
              </a:rPr>
              <a:t>方法：      </a:t>
            </a:r>
            <a:endParaRPr lang="en-US" altLang="zh-CN" dirty="0" smtClean="0">
              <a:latin typeface="微软雅黑" pitchFamily="34" charset="-122"/>
            </a:endParaRPr>
          </a:p>
          <a:p>
            <a:pPr algn="ctr">
              <a:lnSpc>
                <a:spcPct val="150000"/>
              </a:lnSpc>
              <a:buNone/>
            </a:pPr>
            <a:r>
              <a:rPr lang="zh-CN" altLang="en-US" dirty="0" smtClean="0">
                <a:solidFill>
                  <a:srgbClr val="FF0000"/>
                </a:solidFill>
                <a:latin typeface="微软雅黑" pitchFamily="34" charset="-122"/>
              </a:rPr>
              <a:t>信源输出的消息：如汉字</a:t>
            </a:r>
            <a:r>
              <a:rPr lang="en-US" altLang="zh-CN" dirty="0" smtClean="0">
                <a:solidFill>
                  <a:srgbClr val="FF0000"/>
                </a:solidFill>
                <a:latin typeface="微软雅黑" pitchFamily="34" charset="-122"/>
              </a:rPr>
              <a:t>/</a:t>
            </a:r>
            <a:r>
              <a:rPr lang="zh-CN" altLang="en-US" dirty="0" smtClean="0">
                <a:solidFill>
                  <a:srgbClr val="FF0000"/>
                </a:solidFill>
                <a:latin typeface="微软雅黑" pitchFamily="34" charset="-122"/>
              </a:rPr>
              <a:t>符号</a:t>
            </a:r>
            <a:r>
              <a:rPr lang="en-US" altLang="zh-CN" dirty="0" smtClean="0">
                <a:solidFill>
                  <a:srgbClr val="FF0000"/>
                </a:solidFill>
                <a:latin typeface="微软雅黑" pitchFamily="34" charset="-122"/>
              </a:rPr>
              <a:t>/</a:t>
            </a:r>
            <a:r>
              <a:rPr lang="zh-CN" altLang="en-US" dirty="0" smtClean="0">
                <a:solidFill>
                  <a:srgbClr val="FF0000"/>
                </a:solidFill>
                <a:latin typeface="微软雅黑" pitchFamily="34" charset="-122"/>
              </a:rPr>
              <a:t>语音等</a:t>
            </a:r>
            <a:endParaRPr lang="en-US" altLang="zh-CN" dirty="0" smtClean="0">
              <a:solidFill>
                <a:srgbClr val="FF0000"/>
              </a:solidFill>
              <a:latin typeface="微软雅黑" pitchFamily="34" charset="-122"/>
            </a:endParaRPr>
          </a:p>
          <a:p>
            <a:pPr algn="ctr">
              <a:lnSpc>
                <a:spcPct val="150000"/>
              </a:lnSpc>
              <a:buNone/>
            </a:pPr>
            <a:r>
              <a:rPr lang="zh-CN" altLang="en-US" dirty="0" smtClean="0">
                <a:solidFill>
                  <a:srgbClr val="0000FF"/>
                </a:solidFill>
                <a:latin typeface="微软雅黑" pitchFamily="34" charset="-122"/>
              </a:rPr>
              <a:t>随机变量或随机序列（矢量）</a:t>
            </a:r>
            <a:r>
              <a:rPr lang="zh-CN" altLang="en-US" dirty="0" smtClean="0">
                <a:latin typeface="微软雅黑" pitchFamily="34" charset="-122"/>
              </a:rPr>
              <a:t>或</a:t>
            </a:r>
            <a:r>
              <a:rPr lang="zh-CN" altLang="en-US" dirty="0" smtClean="0">
                <a:solidFill>
                  <a:srgbClr val="0000FF"/>
                </a:solidFill>
                <a:latin typeface="微软雅黑" pitchFamily="34" charset="-122"/>
              </a:rPr>
              <a:t>概率空间</a:t>
            </a:r>
          </a:p>
        </p:txBody>
      </p:sp>
      <p:sp>
        <p:nvSpPr>
          <p:cNvPr id="6" name="灯片编号占位符 5"/>
          <p:cNvSpPr>
            <a:spLocks noGrp="1"/>
          </p:cNvSpPr>
          <p:nvPr>
            <p:ph type="sldNum" sz="quarter" idx="12"/>
          </p:nvPr>
        </p:nvSpPr>
        <p:spPr/>
        <p:txBody>
          <a:bodyPr/>
          <a:lstStyle/>
          <a:p>
            <a:fld id="{858C0056-E30E-4473-A77F-67B42650294B}" type="slidenum">
              <a:rPr lang="en-US" altLang="zh-CN" smtClean="0"/>
              <a:pPr/>
              <a:t>7</a:t>
            </a:fld>
            <a:endParaRPr lang="en-US" altLang="zh-CN"/>
          </a:p>
        </p:txBody>
      </p:sp>
      <p:cxnSp>
        <p:nvCxnSpPr>
          <p:cNvPr id="8" name="直接连接符 7"/>
          <p:cNvCxnSpPr/>
          <p:nvPr/>
        </p:nvCxnSpPr>
        <p:spPr>
          <a:xfrm>
            <a:off x="3563888" y="1628800"/>
            <a:ext cx="3600400" cy="0"/>
          </a:xfrm>
          <a:prstGeom prst="line">
            <a:avLst/>
          </a:prstGeom>
        </p:spPr>
        <p:style>
          <a:lnRef idx="2">
            <a:schemeClr val="accent3"/>
          </a:lnRef>
          <a:fillRef idx="0">
            <a:schemeClr val="accent3"/>
          </a:fillRef>
          <a:effectRef idx="1">
            <a:schemeClr val="accent3"/>
          </a:effectRef>
          <a:fontRef idx="minor">
            <a:schemeClr val="tx1"/>
          </a:fontRef>
        </p:style>
      </p:cxnSp>
      <p:sp>
        <p:nvSpPr>
          <p:cNvPr id="9" name="矩形 8"/>
          <p:cNvSpPr/>
          <p:nvPr/>
        </p:nvSpPr>
        <p:spPr>
          <a:xfrm>
            <a:off x="6660232" y="1556792"/>
            <a:ext cx="1723549" cy="461665"/>
          </a:xfrm>
          <a:prstGeom prst="rect">
            <a:avLst/>
          </a:prstGeom>
        </p:spPr>
        <p:txBody>
          <a:bodyPr wrap="none">
            <a:spAutoFit/>
          </a:bodyPr>
          <a:lstStyle/>
          <a:p>
            <a:r>
              <a:rPr lang="zh-CN" altLang="en-US" sz="2400" b="1" dirty="0" smtClean="0">
                <a:solidFill>
                  <a:srgbClr val="FF0000"/>
                </a:solidFill>
              </a:rPr>
              <a:t>如何描述</a:t>
            </a:r>
            <a:r>
              <a:rPr lang="zh-CN" altLang="en-US" sz="2400" b="1" dirty="0" smtClean="0">
                <a:solidFill>
                  <a:srgbClr val="FF0000"/>
                </a:solidFill>
                <a:latin typeface="华文彩云" pitchFamily="2" charset="-122"/>
                <a:ea typeface="华文彩云" pitchFamily="2" charset="-122"/>
              </a:rPr>
              <a:t>？</a:t>
            </a:r>
            <a:endParaRPr lang="zh-CN" altLang="en-US" sz="2400" b="1" dirty="0">
              <a:solidFill>
                <a:srgbClr val="FF0000"/>
              </a:solidFill>
              <a:latin typeface="华文彩云" pitchFamily="2" charset="-122"/>
              <a:ea typeface="华文彩云" pitchFamily="2" charset="-122"/>
            </a:endParaRPr>
          </a:p>
        </p:txBody>
      </p:sp>
      <p:sp>
        <p:nvSpPr>
          <p:cNvPr id="10" name="下箭头 9"/>
          <p:cNvSpPr/>
          <p:nvPr/>
        </p:nvSpPr>
        <p:spPr>
          <a:xfrm rot="10800000">
            <a:off x="4067944" y="5157192"/>
            <a:ext cx="576064" cy="360040"/>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 name="下箭头 10"/>
          <p:cNvSpPr/>
          <p:nvPr/>
        </p:nvSpPr>
        <p:spPr>
          <a:xfrm rot="9380616">
            <a:off x="3149457" y="1528052"/>
            <a:ext cx="504056" cy="3129467"/>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4870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2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22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22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信</a:t>
            </a:r>
            <a:r>
              <a:rPr lang="zh-CN" altLang="en-US" dirty="0" smtClean="0"/>
              <a:t>源</a:t>
            </a:r>
            <a:r>
              <a:rPr lang="zh-CN" altLang="zh-CN" dirty="0" smtClean="0"/>
              <a:t>熵、联合熵和条件熵间的关系</a:t>
            </a:r>
            <a:endParaRPr lang="zh-CN" altLang="en-US" dirty="0"/>
          </a:p>
        </p:txBody>
      </p:sp>
      <p:sp>
        <p:nvSpPr>
          <p:cNvPr id="7" name="内容占位符 6"/>
          <p:cNvSpPr>
            <a:spLocks noGrp="1"/>
          </p:cNvSpPr>
          <p:nvPr>
            <p:ph idx="1"/>
          </p:nvPr>
        </p:nvSpPr>
        <p:spPr/>
        <p:txBody>
          <a:bodyPr>
            <a:normAutofit/>
          </a:bodyPr>
          <a:lstStyle/>
          <a:p>
            <a:r>
              <a:rPr lang="zh-CN" altLang="zh-CN" sz="2400" dirty="0"/>
              <a:t>自信息量、联合自信息量、条件自信息量间的关系</a:t>
            </a:r>
            <a:r>
              <a:rPr lang="zh-CN" altLang="zh-CN" sz="2400" dirty="0" smtClean="0"/>
              <a:t>：</a:t>
            </a:r>
            <a:endParaRPr lang="en-US" altLang="zh-CN" sz="2400" dirty="0" smtClean="0"/>
          </a:p>
          <a:p>
            <a:pPr lvl="1"/>
            <a:endParaRPr lang="en-US" altLang="zh-CN" sz="2000" dirty="0"/>
          </a:p>
          <a:p>
            <a:pPr lvl="1"/>
            <a:endParaRPr lang="en-US" altLang="zh-CN" sz="2000" dirty="0" smtClean="0"/>
          </a:p>
          <a:p>
            <a:pPr lvl="1"/>
            <a:endParaRPr lang="en-US" altLang="zh-CN" sz="2000" dirty="0" smtClean="0"/>
          </a:p>
          <a:p>
            <a:r>
              <a:rPr lang="zh-CN" altLang="en-US" sz="2400" dirty="0" smtClean="0">
                <a:solidFill>
                  <a:srgbClr val="C00000"/>
                </a:solidFill>
              </a:rPr>
              <a:t>猜测：</a:t>
            </a:r>
            <a:r>
              <a:rPr lang="zh-CN" altLang="zh-CN" sz="2400" dirty="0">
                <a:solidFill>
                  <a:srgbClr val="C00000"/>
                </a:solidFill>
              </a:rPr>
              <a:t>三种熵间</a:t>
            </a:r>
            <a:r>
              <a:rPr lang="zh-CN" altLang="zh-CN" sz="2400" dirty="0" smtClean="0">
                <a:solidFill>
                  <a:srgbClr val="C00000"/>
                </a:solidFill>
              </a:rPr>
              <a:t>关系</a:t>
            </a:r>
            <a:endParaRPr lang="en-US" altLang="zh-CN" sz="2400" dirty="0" smtClean="0">
              <a:solidFill>
                <a:srgbClr val="C00000"/>
              </a:solidFill>
            </a:endParaRPr>
          </a:p>
          <a:p>
            <a:pPr lvl="1"/>
            <a:endParaRPr lang="en-US" altLang="zh-CN" sz="2000" dirty="0" smtClean="0">
              <a:solidFill>
                <a:srgbClr val="FFFF00"/>
              </a:solidFill>
            </a:endParaRPr>
          </a:p>
          <a:p>
            <a:pPr lvl="1"/>
            <a:endParaRPr lang="en-US" altLang="zh-CN" sz="2000" dirty="0">
              <a:solidFill>
                <a:srgbClr val="FFFF00"/>
              </a:solidFill>
            </a:endParaRPr>
          </a:p>
          <a:p>
            <a:pPr lvl="1"/>
            <a:endParaRPr lang="en-US" altLang="zh-CN" sz="2000" dirty="0" smtClean="0">
              <a:solidFill>
                <a:srgbClr val="FFFF00"/>
              </a:solidFill>
            </a:endParaRPr>
          </a:p>
          <a:p>
            <a:r>
              <a:rPr lang="zh-CN" altLang="en-US" sz="2400" dirty="0" smtClean="0"/>
              <a:t>证明</a:t>
            </a:r>
            <a:r>
              <a:rPr lang="zh-CN" altLang="en-US" sz="2400" dirty="0"/>
              <a:t>？</a:t>
            </a:r>
            <a:endParaRPr lang="en-US" altLang="zh-CN" sz="2400" dirty="0" smtClean="0"/>
          </a:p>
          <a:p>
            <a:endParaRPr lang="zh-CN" altLang="zh-CN" sz="2400" dirty="0"/>
          </a:p>
          <a:p>
            <a:pPr lvl="1"/>
            <a:endParaRPr lang="zh-CN" altLang="en-US" sz="20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70</a:t>
            </a:fld>
            <a:endParaRPr lang="en-US"/>
          </a:p>
        </p:txBody>
      </p:sp>
      <p:graphicFrame>
        <p:nvGraphicFramePr>
          <p:cNvPr id="8" name="对象 7"/>
          <p:cNvGraphicFramePr>
            <a:graphicFrameLocks noChangeAspect="1"/>
          </p:cNvGraphicFramePr>
          <p:nvPr>
            <p:extLst>
              <p:ext uri="{D42A27DB-BD31-4B8C-83A1-F6EECF244321}">
                <p14:modId xmlns:p14="http://schemas.microsoft.com/office/powerpoint/2010/main" val="924221216"/>
              </p:ext>
            </p:extLst>
          </p:nvPr>
        </p:nvGraphicFramePr>
        <p:xfrm>
          <a:off x="2051720" y="1716383"/>
          <a:ext cx="3433093" cy="1136553"/>
        </p:xfrm>
        <a:graphic>
          <a:graphicData uri="http://schemas.openxmlformats.org/presentationml/2006/ole">
            <mc:AlternateContent xmlns:mc="http://schemas.openxmlformats.org/markup-compatibility/2006">
              <mc:Choice xmlns:v="urn:schemas-microsoft-com:vml" Requires="v">
                <p:oleObj spid="_x0000_s121192" name="Equation" r:id="rId3" imgW="1688760" imgH="558720" progId="Equation.DSMT4">
                  <p:embed/>
                </p:oleObj>
              </mc:Choice>
              <mc:Fallback>
                <p:oleObj name="Equation" r:id="rId3" imgW="1688760" imgH="558720" progId="Equation.DSMT4">
                  <p:embed/>
                  <p:pic>
                    <p:nvPicPr>
                      <p:cNvPr id="0" name=""/>
                      <p:cNvPicPr>
                        <a:picLocks noChangeAspect="1" noChangeArrowheads="1"/>
                      </p:cNvPicPr>
                      <p:nvPr/>
                    </p:nvPicPr>
                    <p:blipFill>
                      <a:blip r:embed="rId4"/>
                      <a:srcRect/>
                      <a:stretch>
                        <a:fillRect/>
                      </a:stretch>
                    </p:blipFill>
                    <p:spPr bwMode="auto">
                      <a:xfrm>
                        <a:off x="2051720" y="1716383"/>
                        <a:ext cx="3433093" cy="11365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16325311"/>
              </p:ext>
            </p:extLst>
          </p:nvPr>
        </p:nvGraphicFramePr>
        <p:xfrm>
          <a:off x="1979712" y="3832965"/>
          <a:ext cx="3574504" cy="1036195"/>
        </p:xfrm>
        <a:graphic>
          <a:graphicData uri="http://schemas.openxmlformats.org/presentationml/2006/ole">
            <mc:AlternateContent xmlns:mc="http://schemas.openxmlformats.org/markup-compatibility/2006">
              <mc:Choice xmlns:v="urn:schemas-microsoft-com:vml" Requires="v">
                <p:oleObj spid="_x0000_s121193" name="Equation" r:id="rId5" imgW="1752480" imgH="507960" progId="Equation.DSMT4">
                  <p:embed/>
                </p:oleObj>
              </mc:Choice>
              <mc:Fallback>
                <p:oleObj name="Equation" r:id="rId5" imgW="1752480" imgH="507960" progId="Equation.DSMT4">
                  <p:embed/>
                  <p:pic>
                    <p:nvPicPr>
                      <p:cNvPr id="0" name=""/>
                      <p:cNvPicPr>
                        <a:picLocks noChangeAspect="1" noChangeArrowheads="1"/>
                      </p:cNvPicPr>
                      <p:nvPr/>
                    </p:nvPicPr>
                    <p:blipFill>
                      <a:blip r:embed="rId6"/>
                      <a:srcRect/>
                      <a:stretch>
                        <a:fillRect/>
                      </a:stretch>
                    </p:blipFill>
                    <p:spPr bwMode="auto">
                      <a:xfrm>
                        <a:off x="1979712" y="3832965"/>
                        <a:ext cx="3574504" cy="1036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8358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anim calcmode="lin" valueType="num">
                                      <p:cBhvr>
                                        <p:cTn id="2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5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animEffect transition="in" filter="fade">
                                      <p:cBhvr>
                                        <p:cTn id="33" dur="500"/>
                                        <p:tgtEl>
                                          <p:spTgt spid="7">
                                            <p:txEl>
                                              <p:pRg st="8" end="8"/>
                                            </p:txEl>
                                          </p:spTgt>
                                        </p:tgtEl>
                                      </p:cBhvr>
                                    </p:animEffect>
                                    <p:anim calcmode="lin" valueType="num">
                                      <p:cBhvr>
                                        <p:cTn id="34"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35" dur="5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三种熵的关系</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smtClean="0"/>
              <a:t>证明：</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zh-CN" dirty="0" smtClean="0"/>
              <a:t>类似</a:t>
            </a:r>
            <a:r>
              <a:rPr lang="zh-CN" altLang="zh-CN" dirty="0"/>
              <a:t>地，可证明出：</a:t>
            </a:r>
          </a:p>
          <a:p>
            <a:endParaRPr lang="en-US" altLang="zh-CN" dirty="0" smtClean="0"/>
          </a:p>
        </p:txBody>
      </p:sp>
      <p:graphicFrame>
        <p:nvGraphicFramePr>
          <p:cNvPr id="5" name="对象 4"/>
          <p:cNvGraphicFramePr>
            <a:graphicFrameLocks noChangeAspect="1"/>
          </p:cNvGraphicFramePr>
          <p:nvPr>
            <p:extLst>
              <p:ext uri="{D42A27DB-BD31-4B8C-83A1-F6EECF244321}">
                <p14:modId xmlns:p14="http://schemas.microsoft.com/office/powerpoint/2010/main" val="328876939"/>
              </p:ext>
            </p:extLst>
          </p:nvPr>
        </p:nvGraphicFramePr>
        <p:xfrm>
          <a:off x="1331640" y="1268760"/>
          <a:ext cx="6984776" cy="4499378"/>
        </p:xfrm>
        <a:graphic>
          <a:graphicData uri="http://schemas.openxmlformats.org/presentationml/2006/ole">
            <mc:AlternateContent xmlns:mc="http://schemas.openxmlformats.org/markup-compatibility/2006">
              <mc:Choice xmlns:v="urn:schemas-microsoft-com:vml" Requires="v">
                <p:oleObj spid="_x0000_s122218" name="Equation" r:id="rId3" imgW="3987720" imgH="2565360" progId="Equation.DSMT4">
                  <p:embed/>
                </p:oleObj>
              </mc:Choice>
              <mc:Fallback>
                <p:oleObj name="Equation" r:id="rId3" imgW="3987720" imgH="2565360" progId="Equation.DSMT4">
                  <p:embed/>
                  <p:pic>
                    <p:nvPicPr>
                      <p:cNvPr id="0" name=""/>
                      <p:cNvPicPr>
                        <a:picLocks noChangeAspect="1" noChangeArrowheads="1"/>
                      </p:cNvPicPr>
                      <p:nvPr/>
                    </p:nvPicPr>
                    <p:blipFill>
                      <a:blip r:embed="rId4"/>
                      <a:srcRect/>
                      <a:stretch>
                        <a:fillRect/>
                      </a:stretch>
                    </p:blipFill>
                    <p:spPr bwMode="auto">
                      <a:xfrm>
                        <a:off x="1331640" y="1268760"/>
                        <a:ext cx="6984776" cy="449937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等腰三角形 5"/>
          <p:cNvSpPr/>
          <p:nvPr/>
        </p:nvSpPr>
        <p:spPr>
          <a:xfrm>
            <a:off x="5076056" y="5431266"/>
            <a:ext cx="288032" cy="240027"/>
          </a:xfrm>
          <a:prstGeom prst="triangl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885617396"/>
              </p:ext>
            </p:extLst>
          </p:nvPr>
        </p:nvGraphicFramePr>
        <p:xfrm>
          <a:off x="2005013" y="6146800"/>
          <a:ext cx="2709578" cy="378544"/>
        </p:xfrm>
        <a:graphic>
          <a:graphicData uri="http://schemas.openxmlformats.org/presentationml/2006/ole">
            <mc:AlternateContent xmlns:mc="http://schemas.openxmlformats.org/markup-compatibility/2006">
              <mc:Choice xmlns:v="urn:schemas-microsoft-com:vml" Requires="v">
                <p:oleObj spid="_x0000_s122219" name="Equation" r:id="rId5" imgW="1726920" imgH="241200" progId="Equation.DSMT4">
                  <p:embed/>
                </p:oleObj>
              </mc:Choice>
              <mc:Fallback>
                <p:oleObj name="Equation" r:id="rId5" imgW="1726920" imgH="241200" progId="Equation.DSMT4">
                  <p:embed/>
                  <p:pic>
                    <p:nvPicPr>
                      <p:cNvPr id="0" name=""/>
                      <p:cNvPicPr>
                        <a:picLocks noChangeAspect="1" noChangeArrowheads="1"/>
                      </p:cNvPicPr>
                      <p:nvPr/>
                    </p:nvPicPr>
                    <p:blipFill>
                      <a:blip r:embed="rId6"/>
                      <a:srcRect/>
                      <a:stretch>
                        <a:fillRect/>
                      </a:stretch>
                    </p:blipFill>
                    <p:spPr bwMode="auto">
                      <a:xfrm>
                        <a:off x="2005013" y="6146800"/>
                        <a:ext cx="2709578" cy="3785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7"/>
          <p:cNvSpPr>
            <a:spLocks noGrp="1"/>
          </p:cNvSpPr>
          <p:nvPr>
            <p:ph type="sldNum" sz="quarter" idx="12"/>
          </p:nvPr>
        </p:nvSpPr>
        <p:spPr/>
        <p:txBody>
          <a:bodyPr/>
          <a:lstStyle/>
          <a:p>
            <a:fld id="{E31375A4-56A4-47D6-9801-1991572033F7}" type="slidenum">
              <a:rPr lang="en-US" smtClean="0"/>
              <a:pPr/>
              <a:t>71</a:t>
            </a:fld>
            <a:endParaRPr lang="en-US"/>
          </a:p>
        </p:txBody>
      </p:sp>
      <p:cxnSp>
        <p:nvCxnSpPr>
          <p:cNvPr id="11" name="直接连接符 10"/>
          <p:cNvCxnSpPr/>
          <p:nvPr/>
        </p:nvCxnSpPr>
        <p:spPr>
          <a:xfrm>
            <a:off x="4572000" y="1916832"/>
            <a:ext cx="720080"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直接连接符 11"/>
          <p:cNvCxnSpPr/>
          <p:nvPr/>
        </p:nvCxnSpPr>
        <p:spPr>
          <a:xfrm>
            <a:off x="4572000" y="2708920"/>
            <a:ext cx="1584176"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直接连接符 14"/>
          <p:cNvCxnSpPr/>
          <p:nvPr/>
        </p:nvCxnSpPr>
        <p:spPr>
          <a:xfrm>
            <a:off x="5364088" y="3645024"/>
            <a:ext cx="2808312"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7" name="直接箭头连接符 16"/>
          <p:cNvCxnSpPr/>
          <p:nvPr/>
        </p:nvCxnSpPr>
        <p:spPr>
          <a:xfrm flipH="1">
            <a:off x="6084168" y="3645024"/>
            <a:ext cx="144016" cy="28803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aphicFrame>
        <p:nvGraphicFramePr>
          <p:cNvPr id="9" name="图示 8"/>
          <p:cNvGraphicFramePr/>
          <p:nvPr>
            <p:extLst>
              <p:ext uri="{D42A27DB-BD31-4B8C-83A1-F6EECF244321}">
                <p14:modId xmlns:p14="http://schemas.microsoft.com/office/powerpoint/2010/main" val="3305012279"/>
              </p:ext>
            </p:extLst>
          </p:nvPr>
        </p:nvGraphicFramePr>
        <p:xfrm>
          <a:off x="4679504" y="1268760"/>
          <a:ext cx="4464496" cy="36724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56759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9"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a:t>
            </a:r>
            <a:r>
              <a:rPr lang="zh-CN" altLang="en-US" dirty="0" smtClean="0"/>
              <a:t>种熵关系的推广</a:t>
            </a:r>
            <a:endParaRPr lang="zh-CN" altLang="en-US" dirty="0"/>
          </a:p>
        </p:txBody>
      </p:sp>
      <p:sp>
        <p:nvSpPr>
          <p:cNvPr id="3" name="内容占位符 2"/>
          <p:cNvSpPr>
            <a:spLocks noGrp="1"/>
          </p:cNvSpPr>
          <p:nvPr>
            <p:ph idx="1"/>
          </p:nvPr>
        </p:nvSpPr>
        <p:spPr/>
        <p:txBody>
          <a:bodyPr>
            <a:noAutofit/>
          </a:bodyPr>
          <a:lstStyle/>
          <a:p>
            <a:r>
              <a:rPr lang="zh-CN" altLang="en-US" sz="2400" dirty="0" smtClean="0"/>
              <a:t>三种熵的关系：</a:t>
            </a:r>
            <a:endParaRPr lang="en-US" altLang="zh-CN" sz="2400" dirty="0" smtClean="0"/>
          </a:p>
          <a:p>
            <a:endParaRPr lang="en-US" altLang="zh-CN" sz="2400" dirty="0"/>
          </a:p>
          <a:p>
            <a:r>
              <a:rPr lang="zh-CN" altLang="en-US" sz="2400" dirty="0" smtClean="0">
                <a:solidFill>
                  <a:srgbClr val="0000FF"/>
                </a:solidFill>
              </a:rPr>
              <a:t>推广</a:t>
            </a:r>
            <a:r>
              <a:rPr lang="en-US" altLang="zh-CN" sz="2400" dirty="0" smtClean="0">
                <a:solidFill>
                  <a:srgbClr val="0000FF"/>
                </a:solidFill>
              </a:rPr>
              <a:t>1</a:t>
            </a:r>
            <a:r>
              <a:rPr lang="zh-CN" altLang="en-US" sz="2400" dirty="0" smtClean="0">
                <a:solidFill>
                  <a:srgbClr val="0000FF"/>
                </a:solidFill>
              </a:rPr>
              <a:t>：</a:t>
            </a:r>
            <a:endParaRPr lang="en-US" altLang="zh-CN" sz="2400" dirty="0" smtClean="0">
              <a:solidFill>
                <a:srgbClr val="0000FF"/>
              </a:solidFill>
            </a:endParaRPr>
          </a:p>
          <a:p>
            <a:pPr lvl="1"/>
            <a:r>
              <a:rPr lang="zh-CN" altLang="en-US" sz="2000" dirty="0" smtClean="0"/>
              <a:t>当</a:t>
            </a:r>
            <a:r>
              <a:rPr lang="en-US" altLang="zh-CN" sz="2000" dirty="0" smtClean="0"/>
              <a:t>X</a:t>
            </a:r>
            <a:r>
              <a:rPr lang="zh-CN" altLang="en-US" sz="2000" dirty="0" smtClean="0"/>
              <a:t>和</a:t>
            </a:r>
            <a:r>
              <a:rPr lang="en-US" altLang="zh-CN" sz="2000" dirty="0" smtClean="0"/>
              <a:t>Y</a:t>
            </a:r>
            <a:r>
              <a:rPr lang="zh-CN" altLang="en-US" sz="2000" dirty="0" smtClean="0"/>
              <a:t>相互独立：</a:t>
            </a:r>
            <a:endParaRPr lang="en-US" altLang="zh-CN" sz="2000" dirty="0" smtClean="0"/>
          </a:p>
          <a:p>
            <a:pPr lvl="1"/>
            <a:r>
              <a:rPr lang="zh-CN" altLang="en-US" sz="2000" dirty="0" smtClean="0"/>
              <a:t>类似于信息量，当</a:t>
            </a:r>
            <a:r>
              <a:rPr lang="en-US" altLang="zh-CN" sz="2000" dirty="0"/>
              <a:t> </a:t>
            </a:r>
            <a:r>
              <a:rPr lang="en-US" altLang="zh-CN" sz="2000" dirty="0" smtClean="0"/>
              <a:t>     </a:t>
            </a:r>
            <a:r>
              <a:rPr lang="zh-CN" altLang="en-US" sz="2000" dirty="0" smtClean="0"/>
              <a:t>和       独立时：</a:t>
            </a:r>
            <a:endParaRPr lang="en-US" altLang="zh-CN" sz="2000" dirty="0" smtClean="0"/>
          </a:p>
          <a:p>
            <a:r>
              <a:rPr lang="zh-CN" altLang="en-US" sz="2400" dirty="0" smtClean="0">
                <a:solidFill>
                  <a:srgbClr val="0000FF"/>
                </a:solidFill>
              </a:rPr>
              <a:t>推广</a:t>
            </a:r>
            <a:r>
              <a:rPr lang="en-US" altLang="zh-CN" sz="2400" dirty="0" smtClean="0">
                <a:solidFill>
                  <a:srgbClr val="0000FF"/>
                </a:solidFill>
              </a:rPr>
              <a:t>2:</a:t>
            </a:r>
            <a:r>
              <a:rPr lang="en-US" altLang="zh-CN" sz="2400" dirty="0" smtClean="0"/>
              <a:t>  </a:t>
            </a:r>
            <a:r>
              <a:rPr lang="zh-CN" altLang="en-US" sz="2400" dirty="0" smtClean="0"/>
              <a:t>推广至多个随机变量</a:t>
            </a:r>
            <a:endParaRPr lang="en-US" altLang="zh-CN" sz="2400" dirty="0" smtClean="0"/>
          </a:p>
          <a:p>
            <a:endParaRPr lang="en-US" altLang="zh-CN" sz="2400" dirty="0"/>
          </a:p>
          <a:p>
            <a:endParaRPr lang="en-US" altLang="zh-CN" sz="2400" dirty="0" smtClean="0"/>
          </a:p>
          <a:p>
            <a:pPr lvl="1"/>
            <a:r>
              <a:rPr lang="zh-CN" altLang="en-US" sz="2000" dirty="0" smtClean="0"/>
              <a:t>当上述变量都相互独立时：</a:t>
            </a:r>
            <a:endParaRPr lang="en-US" altLang="zh-CN" sz="20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72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035416083"/>
              </p:ext>
            </p:extLst>
          </p:nvPr>
        </p:nvGraphicFramePr>
        <p:xfrm>
          <a:off x="3059832" y="1340768"/>
          <a:ext cx="3575050" cy="1036638"/>
        </p:xfrm>
        <a:graphic>
          <a:graphicData uri="http://schemas.openxmlformats.org/presentationml/2006/ole">
            <mc:AlternateContent xmlns:mc="http://schemas.openxmlformats.org/markup-compatibility/2006">
              <mc:Choice xmlns:v="urn:schemas-microsoft-com:vml" Requires="v">
                <p:oleObj spid="_x0000_s238830" name="Equation" r:id="rId3" imgW="1752480" imgH="507960" progId="Equation.DSMT4">
                  <p:embed/>
                </p:oleObj>
              </mc:Choice>
              <mc:Fallback>
                <p:oleObj name="Equation" r:id="rId3" imgW="1752480" imgH="507960" progId="Equation.DSMT4">
                  <p:embed/>
                  <p:pic>
                    <p:nvPicPr>
                      <p:cNvPr id="0" name=""/>
                      <p:cNvPicPr>
                        <a:picLocks noChangeAspect="1" noChangeArrowheads="1"/>
                      </p:cNvPicPr>
                      <p:nvPr/>
                    </p:nvPicPr>
                    <p:blipFill>
                      <a:blip r:embed="rId4"/>
                      <a:srcRect/>
                      <a:stretch>
                        <a:fillRect/>
                      </a:stretch>
                    </p:blipFill>
                    <p:spPr bwMode="auto">
                      <a:xfrm>
                        <a:off x="3059832" y="1340768"/>
                        <a:ext cx="3575050" cy="1036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582087349"/>
              </p:ext>
            </p:extLst>
          </p:nvPr>
        </p:nvGraphicFramePr>
        <p:xfrm>
          <a:off x="3491880" y="2870647"/>
          <a:ext cx="3211512" cy="414337"/>
        </p:xfrm>
        <a:graphic>
          <a:graphicData uri="http://schemas.openxmlformats.org/presentationml/2006/ole">
            <mc:AlternateContent xmlns:mc="http://schemas.openxmlformats.org/markup-compatibility/2006">
              <mc:Choice xmlns:v="urn:schemas-microsoft-com:vml" Requires="v">
                <p:oleObj spid="_x0000_s238831" name="Equation" r:id="rId5" imgW="1574640" imgH="203040" progId="Equation.DSMT4">
                  <p:embed/>
                </p:oleObj>
              </mc:Choice>
              <mc:Fallback>
                <p:oleObj name="Equation" r:id="rId5" imgW="1574640" imgH="203040" progId="Equation.DSMT4">
                  <p:embed/>
                  <p:pic>
                    <p:nvPicPr>
                      <p:cNvPr id="0" name=""/>
                      <p:cNvPicPr>
                        <a:picLocks noChangeAspect="1" noChangeArrowheads="1"/>
                      </p:cNvPicPr>
                      <p:nvPr/>
                    </p:nvPicPr>
                    <p:blipFill>
                      <a:blip r:embed="rId6"/>
                      <a:srcRect/>
                      <a:stretch>
                        <a:fillRect/>
                      </a:stretch>
                    </p:blipFill>
                    <p:spPr bwMode="auto">
                      <a:xfrm>
                        <a:off x="3491880" y="2870647"/>
                        <a:ext cx="3211512" cy="414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4"/>
          <p:cNvGraphicFramePr>
            <a:graphicFrameLocks noChangeAspect="1"/>
          </p:cNvGraphicFramePr>
          <p:nvPr>
            <p:extLst>
              <p:ext uri="{D42A27DB-BD31-4B8C-83A1-F6EECF244321}">
                <p14:modId xmlns:p14="http://schemas.microsoft.com/office/powerpoint/2010/main" val="1855289946"/>
              </p:ext>
            </p:extLst>
          </p:nvPr>
        </p:nvGraphicFramePr>
        <p:xfrm>
          <a:off x="3275856" y="3284984"/>
          <a:ext cx="363538" cy="503238"/>
        </p:xfrm>
        <a:graphic>
          <a:graphicData uri="http://schemas.openxmlformats.org/presentationml/2006/ole">
            <mc:AlternateContent xmlns:mc="http://schemas.openxmlformats.org/markup-compatibility/2006">
              <mc:Choice xmlns:v="urn:schemas-microsoft-com:vml" Requires="v">
                <p:oleObj spid="_x0000_s238832" name="Equation" r:id="rId7" imgW="164880" imgH="228600" progId="Equation.DSMT4">
                  <p:embed/>
                </p:oleObj>
              </mc:Choice>
              <mc:Fallback>
                <p:oleObj name="Equation" r:id="rId7" imgW="164880" imgH="228600" progId="Equation.DSMT4">
                  <p:embed/>
                  <p:pic>
                    <p:nvPicPr>
                      <p:cNvPr id="0" name=""/>
                      <p:cNvPicPr>
                        <a:picLocks noChangeAspect="1" noChangeArrowheads="1"/>
                      </p:cNvPicPr>
                      <p:nvPr/>
                    </p:nvPicPr>
                    <p:blipFill>
                      <a:blip r:embed="rId8"/>
                      <a:srcRect/>
                      <a:stretch>
                        <a:fillRect/>
                      </a:stretch>
                    </p:blipFill>
                    <p:spPr bwMode="auto">
                      <a:xfrm>
                        <a:off x="3275856" y="3284984"/>
                        <a:ext cx="363538"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3256059686"/>
              </p:ext>
            </p:extLst>
          </p:nvPr>
        </p:nvGraphicFramePr>
        <p:xfrm>
          <a:off x="3995936" y="3212976"/>
          <a:ext cx="392113" cy="531813"/>
        </p:xfrm>
        <a:graphic>
          <a:graphicData uri="http://schemas.openxmlformats.org/presentationml/2006/ole">
            <mc:AlternateContent xmlns:mc="http://schemas.openxmlformats.org/markup-compatibility/2006">
              <mc:Choice xmlns:v="urn:schemas-microsoft-com:vml" Requires="v">
                <p:oleObj spid="_x0000_s238833" name="Equation" r:id="rId9" imgW="177480" imgH="241200" progId="Equation.DSMT4">
                  <p:embed/>
                </p:oleObj>
              </mc:Choice>
              <mc:Fallback>
                <p:oleObj name="Equation" r:id="rId9" imgW="177480" imgH="241200" progId="Equation.DSMT4">
                  <p:embed/>
                  <p:pic>
                    <p:nvPicPr>
                      <p:cNvPr id="0" name=""/>
                      <p:cNvPicPr>
                        <a:picLocks noChangeAspect="1" noChangeArrowheads="1"/>
                      </p:cNvPicPr>
                      <p:nvPr/>
                    </p:nvPicPr>
                    <p:blipFill>
                      <a:blip r:embed="rId10"/>
                      <a:srcRect/>
                      <a:stretch>
                        <a:fillRect/>
                      </a:stretch>
                    </p:blipFill>
                    <p:spPr bwMode="auto">
                      <a:xfrm>
                        <a:off x="3995936" y="3212976"/>
                        <a:ext cx="392113" cy="5318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2948190395"/>
              </p:ext>
            </p:extLst>
          </p:nvPr>
        </p:nvGraphicFramePr>
        <p:xfrm>
          <a:off x="5580112" y="3284984"/>
          <a:ext cx="3096344" cy="503288"/>
        </p:xfrm>
        <a:graphic>
          <a:graphicData uri="http://schemas.openxmlformats.org/presentationml/2006/ole">
            <mc:AlternateContent xmlns:mc="http://schemas.openxmlformats.org/markup-compatibility/2006">
              <mc:Choice xmlns:v="urn:schemas-microsoft-com:vml" Requires="v">
                <p:oleObj spid="_x0000_s238834" name="Equation" r:id="rId11" imgW="1485720" imgH="241200" progId="Equation.DSMT4">
                  <p:embed/>
                </p:oleObj>
              </mc:Choice>
              <mc:Fallback>
                <p:oleObj name="Equation" r:id="rId11" imgW="1485720" imgH="241200" progId="Equation.DSMT4">
                  <p:embed/>
                  <p:pic>
                    <p:nvPicPr>
                      <p:cNvPr id="0" name=""/>
                      <p:cNvPicPr>
                        <a:picLocks noChangeAspect="1" noChangeArrowheads="1"/>
                      </p:cNvPicPr>
                      <p:nvPr/>
                    </p:nvPicPr>
                    <p:blipFill>
                      <a:blip r:embed="rId12"/>
                      <a:srcRect/>
                      <a:stretch>
                        <a:fillRect/>
                      </a:stretch>
                    </p:blipFill>
                    <p:spPr bwMode="auto">
                      <a:xfrm>
                        <a:off x="5580112" y="3284984"/>
                        <a:ext cx="3096344" cy="5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934664824"/>
              </p:ext>
            </p:extLst>
          </p:nvPr>
        </p:nvGraphicFramePr>
        <p:xfrm>
          <a:off x="1187624" y="4365104"/>
          <a:ext cx="6664970" cy="1011494"/>
        </p:xfrm>
        <a:graphic>
          <a:graphicData uri="http://schemas.openxmlformats.org/presentationml/2006/ole">
            <mc:AlternateContent xmlns:mc="http://schemas.openxmlformats.org/markup-compatibility/2006">
              <mc:Choice xmlns:v="urn:schemas-microsoft-com:vml" Requires="v">
                <p:oleObj spid="_x0000_s238835" name="Equation" r:id="rId13" imgW="3352680" imgH="507960" progId="Equation.DSMT4">
                  <p:embed/>
                </p:oleObj>
              </mc:Choice>
              <mc:Fallback>
                <p:oleObj name="Equation" r:id="rId13" imgW="3352680" imgH="507960" progId="Equation.DSMT4">
                  <p:embed/>
                  <p:pic>
                    <p:nvPicPr>
                      <p:cNvPr id="0" name=""/>
                      <p:cNvPicPr>
                        <a:picLocks noChangeAspect="1" noChangeArrowheads="1"/>
                      </p:cNvPicPr>
                      <p:nvPr/>
                    </p:nvPicPr>
                    <p:blipFill>
                      <a:blip r:embed="rId14"/>
                      <a:srcRect/>
                      <a:stretch>
                        <a:fillRect/>
                      </a:stretch>
                    </p:blipFill>
                    <p:spPr bwMode="auto">
                      <a:xfrm>
                        <a:off x="1187624" y="4365104"/>
                        <a:ext cx="6664970" cy="10114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052810166"/>
              </p:ext>
            </p:extLst>
          </p:nvPr>
        </p:nvGraphicFramePr>
        <p:xfrm>
          <a:off x="1043608" y="6093296"/>
          <a:ext cx="6120680" cy="470593"/>
        </p:xfrm>
        <a:graphic>
          <a:graphicData uri="http://schemas.openxmlformats.org/presentationml/2006/ole">
            <mc:AlternateContent xmlns:mc="http://schemas.openxmlformats.org/markup-compatibility/2006">
              <mc:Choice xmlns:v="urn:schemas-microsoft-com:vml" Requires="v">
                <p:oleObj spid="_x0000_s238836" name="Equation" r:id="rId15" imgW="2971800" imgH="228600" progId="Equation.DSMT4">
                  <p:embed/>
                </p:oleObj>
              </mc:Choice>
              <mc:Fallback>
                <p:oleObj name="Equation" r:id="rId15" imgW="2971800" imgH="228600" progId="Equation.DSMT4">
                  <p:embed/>
                  <p:pic>
                    <p:nvPicPr>
                      <p:cNvPr id="0" name=""/>
                      <p:cNvPicPr>
                        <a:picLocks noChangeAspect="1" noChangeArrowheads="1"/>
                      </p:cNvPicPr>
                      <p:nvPr/>
                    </p:nvPicPr>
                    <p:blipFill>
                      <a:blip r:embed="rId16"/>
                      <a:srcRect/>
                      <a:stretch>
                        <a:fillRect/>
                      </a:stretch>
                    </p:blipFill>
                    <p:spPr bwMode="auto">
                      <a:xfrm>
                        <a:off x="1043608" y="6093296"/>
                        <a:ext cx="6120680" cy="4705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01521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22" presetClass="entr" presetSubtype="8"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olidFill>
                  <a:srgbClr val="FFC000"/>
                </a:solidFill>
              </a:rPr>
              <a:t>练习</a:t>
            </a:r>
          </a:p>
        </p:txBody>
      </p:sp>
      <p:sp>
        <p:nvSpPr>
          <p:cNvPr id="5" name="内容占位符 4"/>
          <p:cNvSpPr>
            <a:spLocks noGrp="1"/>
          </p:cNvSpPr>
          <p:nvPr>
            <p:ph idx="1"/>
          </p:nvPr>
        </p:nvSpPr>
        <p:spPr/>
        <p:txBody>
          <a:bodyPr>
            <a:normAutofit/>
          </a:bodyPr>
          <a:lstStyle/>
          <a:p>
            <a:pPr>
              <a:lnSpc>
                <a:spcPct val="120000"/>
              </a:lnSpc>
            </a:pPr>
            <a:r>
              <a:rPr lang="zh-CN" altLang="zh-CN" sz="2400" dirty="0"/>
              <a:t>随机变量</a:t>
            </a:r>
            <a:r>
              <a:rPr lang="zh-CN" altLang="zh-CN" sz="2400" i="1" dirty="0"/>
              <a:t>X</a:t>
            </a:r>
            <a:r>
              <a:rPr lang="zh-CN" altLang="zh-CN" sz="2400" dirty="0"/>
              <a:t>、</a:t>
            </a:r>
            <a:r>
              <a:rPr lang="zh-CN" altLang="zh-CN" sz="2400" i="1" dirty="0"/>
              <a:t>Y </a:t>
            </a:r>
            <a:r>
              <a:rPr lang="zh-CN" altLang="zh-CN" sz="2400" dirty="0"/>
              <a:t>的联合概率分布如下表所示</a:t>
            </a:r>
            <a:r>
              <a:rPr lang="zh-CN" altLang="zh-CN" sz="2400" dirty="0" smtClean="0"/>
              <a:t>，求</a:t>
            </a:r>
            <a:r>
              <a:rPr lang="zh-CN" altLang="zh-CN" sz="2400" dirty="0"/>
              <a:t>联合熵              和条件熵               </a:t>
            </a:r>
            <a:r>
              <a:rPr lang="en-US" altLang="zh-CN" sz="2400" dirty="0" smtClean="0"/>
              <a:t> </a:t>
            </a:r>
            <a:r>
              <a:rPr lang="zh-CN" altLang="zh-CN" sz="2400" dirty="0" smtClean="0"/>
              <a:t>、              。</a:t>
            </a:r>
            <a:endParaRPr lang="en-US" altLang="zh-CN" sz="2400" dirty="0" smtClean="0"/>
          </a:p>
          <a:p>
            <a:pPr>
              <a:lnSpc>
                <a:spcPct val="120000"/>
              </a:lnSpc>
            </a:pPr>
            <a:r>
              <a:rPr lang="zh-CN" altLang="en-US" sz="2400" dirty="0" smtClean="0"/>
              <a:t>解：</a:t>
            </a:r>
            <a:r>
              <a:rPr lang="zh-CN" altLang="zh-CN" sz="2400" dirty="0" smtClean="0"/>
              <a:t>先</a:t>
            </a:r>
            <a:r>
              <a:rPr lang="zh-CN" altLang="zh-CN" sz="2400" dirty="0"/>
              <a:t>求联合</a:t>
            </a:r>
            <a:r>
              <a:rPr lang="zh-CN" altLang="zh-CN" sz="2400" dirty="0" smtClean="0"/>
              <a:t>熵</a:t>
            </a:r>
            <a:r>
              <a:rPr lang="zh-CN" altLang="en-US" sz="2400" dirty="0" smtClean="0"/>
              <a:t>：</a:t>
            </a:r>
            <a:endParaRPr lang="en-US" altLang="zh-CN" sz="2000" dirty="0" smtClean="0"/>
          </a:p>
          <a:p>
            <a:pPr lvl="1">
              <a:lnSpc>
                <a:spcPct val="120000"/>
              </a:lnSpc>
            </a:pPr>
            <a:endParaRPr lang="en-US" altLang="zh-CN" sz="2000" dirty="0"/>
          </a:p>
          <a:p>
            <a:pPr lvl="1">
              <a:lnSpc>
                <a:spcPct val="120000"/>
              </a:lnSpc>
            </a:pPr>
            <a:endParaRPr lang="en-US" altLang="zh-CN" sz="2000" dirty="0" smtClean="0"/>
          </a:p>
          <a:p>
            <a:pPr lvl="1">
              <a:lnSpc>
                <a:spcPct val="120000"/>
              </a:lnSpc>
            </a:pPr>
            <a:endParaRPr lang="en-US" altLang="zh-CN" sz="2000" dirty="0"/>
          </a:p>
          <a:p>
            <a:pPr lvl="1">
              <a:lnSpc>
                <a:spcPct val="120000"/>
              </a:lnSpc>
              <a:buNone/>
            </a:pPr>
            <a:endParaRPr lang="en-US" altLang="zh-CN" sz="2000" dirty="0" smtClean="0"/>
          </a:p>
          <a:p>
            <a:pPr lvl="1">
              <a:lnSpc>
                <a:spcPct val="120000"/>
              </a:lnSpc>
              <a:buNone/>
            </a:pPr>
            <a:r>
              <a:rPr lang="zh-CN" altLang="en-US" sz="2400" dirty="0" smtClean="0"/>
              <a:t>再求条件熵：</a:t>
            </a:r>
            <a:endParaRPr lang="zh-CN" altLang="zh-CN" sz="2400" dirty="0"/>
          </a:p>
          <a:p>
            <a:pPr lvl="1">
              <a:lnSpc>
                <a:spcPct val="120000"/>
              </a:lnSpc>
            </a:pPr>
            <a:endParaRPr lang="zh-CN" altLang="zh-CN" sz="2000" dirty="0"/>
          </a:p>
          <a:p>
            <a:endParaRPr lang="zh-CN" altLang="en-US" sz="2400" dirty="0"/>
          </a:p>
        </p:txBody>
      </p:sp>
      <p:graphicFrame>
        <p:nvGraphicFramePr>
          <p:cNvPr id="6" name="对象 5"/>
          <p:cNvGraphicFramePr>
            <a:graphicFrameLocks noChangeAspect="1"/>
          </p:cNvGraphicFramePr>
          <p:nvPr>
            <p:extLst>
              <p:ext uri="{D42A27DB-BD31-4B8C-83A1-F6EECF244321}">
                <p14:modId xmlns:p14="http://schemas.microsoft.com/office/powerpoint/2010/main" val="2000917996"/>
              </p:ext>
            </p:extLst>
          </p:nvPr>
        </p:nvGraphicFramePr>
        <p:xfrm>
          <a:off x="2195513" y="1700213"/>
          <a:ext cx="1217612" cy="504825"/>
        </p:xfrm>
        <a:graphic>
          <a:graphicData uri="http://schemas.openxmlformats.org/presentationml/2006/ole">
            <mc:AlternateContent xmlns:mc="http://schemas.openxmlformats.org/markup-compatibility/2006">
              <mc:Choice xmlns:v="urn:schemas-microsoft-com:vml" Requires="v">
                <p:oleObj spid="_x0000_s237813" name="Equation" r:id="rId3" imgW="583920" imgH="241200" progId="Equation.DSMT4">
                  <p:embed/>
                </p:oleObj>
              </mc:Choice>
              <mc:Fallback>
                <p:oleObj name="Equation" r:id="rId3" imgW="583920" imgH="241200" progId="Equation.DSMT4">
                  <p:embed/>
                  <p:pic>
                    <p:nvPicPr>
                      <p:cNvPr id="0" name=""/>
                      <p:cNvPicPr>
                        <a:picLocks noChangeAspect="1" noChangeArrowheads="1"/>
                      </p:cNvPicPr>
                      <p:nvPr/>
                    </p:nvPicPr>
                    <p:blipFill>
                      <a:blip r:embed="rId4"/>
                      <a:srcRect/>
                      <a:stretch>
                        <a:fillRect/>
                      </a:stretch>
                    </p:blipFill>
                    <p:spPr bwMode="auto">
                      <a:xfrm>
                        <a:off x="2195513" y="1700213"/>
                        <a:ext cx="1217612"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64306191"/>
              </p:ext>
            </p:extLst>
          </p:nvPr>
        </p:nvGraphicFramePr>
        <p:xfrm>
          <a:off x="3779912" y="1700808"/>
          <a:ext cx="1110086" cy="459110"/>
        </p:xfrm>
        <a:graphic>
          <a:graphicData uri="http://schemas.openxmlformats.org/presentationml/2006/ole">
            <mc:AlternateContent xmlns:mc="http://schemas.openxmlformats.org/markup-compatibility/2006">
              <mc:Choice xmlns:v="urn:schemas-microsoft-com:vml" Requires="v">
                <p:oleObj spid="_x0000_s237814" name="Equation" r:id="rId5" imgW="583920" imgH="241200" progId="Equation.DSMT4">
                  <p:embed/>
                </p:oleObj>
              </mc:Choice>
              <mc:Fallback>
                <p:oleObj name="Equation" r:id="rId5" imgW="583920" imgH="241200" progId="Equation.DSMT4">
                  <p:embed/>
                  <p:pic>
                    <p:nvPicPr>
                      <p:cNvPr id="0" name=""/>
                      <p:cNvPicPr>
                        <a:picLocks noChangeAspect="1" noChangeArrowheads="1"/>
                      </p:cNvPicPr>
                      <p:nvPr/>
                    </p:nvPicPr>
                    <p:blipFill>
                      <a:blip r:embed="rId6"/>
                      <a:srcRect/>
                      <a:stretch>
                        <a:fillRect/>
                      </a:stretch>
                    </p:blipFill>
                    <p:spPr bwMode="auto">
                      <a:xfrm>
                        <a:off x="3779912" y="1700808"/>
                        <a:ext cx="1110086" cy="459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37055634"/>
              </p:ext>
            </p:extLst>
          </p:nvPr>
        </p:nvGraphicFramePr>
        <p:xfrm>
          <a:off x="8100392" y="1308089"/>
          <a:ext cx="1029147" cy="392719"/>
        </p:xfrm>
        <a:graphic>
          <a:graphicData uri="http://schemas.openxmlformats.org/presentationml/2006/ole">
            <mc:AlternateContent xmlns:mc="http://schemas.openxmlformats.org/markup-compatibility/2006">
              <mc:Choice xmlns:v="urn:schemas-microsoft-com:vml" Requires="v">
                <p:oleObj spid="_x0000_s237815" name="Equation" r:id="rId7" imgW="533160" imgH="203040" progId="Equation.DSMT4">
                  <p:embed/>
                </p:oleObj>
              </mc:Choice>
              <mc:Fallback>
                <p:oleObj name="Equation" r:id="rId7" imgW="533160" imgH="203040" progId="Equation.DSMT4">
                  <p:embed/>
                  <p:pic>
                    <p:nvPicPr>
                      <p:cNvPr id="0" name=""/>
                      <p:cNvPicPr>
                        <a:picLocks noChangeAspect="1" noChangeArrowheads="1"/>
                      </p:cNvPicPr>
                      <p:nvPr/>
                    </p:nvPicPr>
                    <p:blipFill>
                      <a:blip r:embed="rId8"/>
                      <a:srcRect/>
                      <a:stretch>
                        <a:fillRect/>
                      </a:stretch>
                    </p:blipFill>
                    <p:spPr bwMode="auto">
                      <a:xfrm>
                        <a:off x="8100392" y="1308089"/>
                        <a:ext cx="1029147" cy="3927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34687146"/>
              </p:ext>
            </p:extLst>
          </p:nvPr>
        </p:nvGraphicFramePr>
        <p:xfrm>
          <a:off x="5364088" y="2132856"/>
          <a:ext cx="3098800" cy="2276475"/>
        </p:xfrm>
        <a:graphic>
          <a:graphicData uri="http://schemas.openxmlformats.org/presentationml/2006/ole">
            <mc:AlternateContent xmlns:mc="http://schemas.openxmlformats.org/markup-compatibility/2006">
              <mc:Choice xmlns:v="urn:schemas-microsoft-com:vml" Requires="v">
                <p:oleObj spid="_x0000_s237816" name="Visio" r:id="rId9" imgW="2483726" imgH="1756998" progId="Visio.Drawing.11">
                  <p:embed/>
                </p:oleObj>
              </mc:Choice>
              <mc:Fallback>
                <p:oleObj name="Visio" r:id="rId9" imgW="2483726" imgH="1756998" progId="Visio.Drawing.11">
                  <p:embed/>
                  <p:pic>
                    <p:nvPicPr>
                      <p:cNvPr id="0" name=""/>
                      <p:cNvPicPr>
                        <a:picLocks noChangeAspect="1" noChangeArrowheads="1"/>
                      </p:cNvPicPr>
                      <p:nvPr/>
                    </p:nvPicPr>
                    <p:blipFill>
                      <a:blip r:embed="rId10"/>
                      <a:srcRect/>
                      <a:stretch>
                        <a:fillRect/>
                      </a:stretch>
                    </p:blipFill>
                    <p:spPr bwMode="auto">
                      <a:xfrm>
                        <a:off x="5364088" y="2132856"/>
                        <a:ext cx="3098800" cy="22764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61374735"/>
              </p:ext>
            </p:extLst>
          </p:nvPr>
        </p:nvGraphicFramePr>
        <p:xfrm>
          <a:off x="764084" y="2852936"/>
          <a:ext cx="4744020" cy="1944216"/>
        </p:xfrm>
        <a:graphic>
          <a:graphicData uri="http://schemas.openxmlformats.org/presentationml/2006/ole">
            <mc:AlternateContent xmlns:mc="http://schemas.openxmlformats.org/markup-compatibility/2006">
              <mc:Choice xmlns:v="urn:schemas-microsoft-com:vml" Requires="v">
                <p:oleObj spid="_x0000_s237817" name="Equation" r:id="rId11" imgW="2628720" imgH="1079280" progId="Equation.DSMT4">
                  <p:embed/>
                </p:oleObj>
              </mc:Choice>
              <mc:Fallback>
                <p:oleObj name="Equation" r:id="rId11" imgW="2628720" imgH="1079280" progId="Equation.DSMT4">
                  <p:embed/>
                  <p:pic>
                    <p:nvPicPr>
                      <p:cNvPr id="0" name=""/>
                      <p:cNvPicPr>
                        <a:picLocks noChangeAspect="1" noChangeArrowheads="1"/>
                      </p:cNvPicPr>
                      <p:nvPr/>
                    </p:nvPicPr>
                    <p:blipFill>
                      <a:blip r:embed="rId12"/>
                      <a:srcRect/>
                      <a:stretch>
                        <a:fillRect/>
                      </a:stretch>
                    </p:blipFill>
                    <p:spPr bwMode="auto">
                      <a:xfrm>
                        <a:off x="764084" y="2852936"/>
                        <a:ext cx="4744020" cy="19442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627146570"/>
              </p:ext>
            </p:extLst>
          </p:nvPr>
        </p:nvGraphicFramePr>
        <p:xfrm>
          <a:off x="2915816" y="4797152"/>
          <a:ext cx="4907281" cy="864096"/>
        </p:xfrm>
        <a:graphic>
          <a:graphicData uri="http://schemas.openxmlformats.org/presentationml/2006/ole">
            <mc:AlternateContent xmlns:mc="http://schemas.openxmlformats.org/markup-compatibility/2006">
              <mc:Choice xmlns:v="urn:schemas-microsoft-com:vml" Requires="v">
                <p:oleObj spid="_x0000_s237818" name="Equation" r:id="rId13" imgW="2527200" imgH="444240" progId="Equation.DSMT4">
                  <p:embed/>
                </p:oleObj>
              </mc:Choice>
              <mc:Fallback>
                <p:oleObj name="Equation" r:id="rId13" imgW="2527200" imgH="444240" progId="Equation.DSMT4">
                  <p:embed/>
                  <p:pic>
                    <p:nvPicPr>
                      <p:cNvPr id="0" name=""/>
                      <p:cNvPicPr>
                        <a:picLocks noChangeAspect="1" noChangeArrowheads="1"/>
                      </p:cNvPicPr>
                      <p:nvPr/>
                    </p:nvPicPr>
                    <p:blipFill>
                      <a:blip r:embed="rId14"/>
                      <a:srcRect/>
                      <a:stretch>
                        <a:fillRect/>
                      </a:stretch>
                    </p:blipFill>
                    <p:spPr bwMode="auto">
                      <a:xfrm>
                        <a:off x="2915816" y="4797152"/>
                        <a:ext cx="4907281"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96434667"/>
              </p:ext>
            </p:extLst>
          </p:nvPr>
        </p:nvGraphicFramePr>
        <p:xfrm>
          <a:off x="2915816" y="5661248"/>
          <a:ext cx="4907282" cy="864096"/>
        </p:xfrm>
        <a:graphic>
          <a:graphicData uri="http://schemas.openxmlformats.org/presentationml/2006/ole">
            <mc:AlternateContent xmlns:mc="http://schemas.openxmlformats.org/markup-compatibility/2006">
              <mc:Choice xmlns:v="urn:schemas-microsoft-com:vml" Requires="v">
                <p:oleObj spid="_x0000_s237819" name="Equation" r:id="rId15" imgW="2527200" imgH="444240" progId="Equation.DSMT4">
                  <p:embed/>
                </p:oleObj>
              </mc:Choice>
              <mc:Fallback>
                <p:oleObj name="Equation" r:id="rId15" imgW="2527200" imgH="444240" progId="Equation.DSMT4">
                  <p:embed/>
                  <p:pic>
                    <p:nvPicPr>
                      <p:cNvPr id="0" name=""/>
                      <p:cNvPicPr>
                        <a:picLocks noChangeAspect="1" noChangeArrowheads="1"/>
                      </p:cNvPicPr>
                      <p:nvPr/>
                    </p:nvPicPr>
                    <p:blipFill>
                      <a:blip r:embed="rId16"/>
                      <a:srcRect/>
                      <a:stretch>
                        <a:fillRect/>
                      </a:stretch>
                    </p:blipFill>
                    <p:spPr bwMode="auto">
                      <a:xfrm>
                        <a:off x="2915816" y="5661248"/>
                        <a:ext cx="4907282" cy="8640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灯片编号占位符 12"/>
          <p:cNvSpPr>
            <a:spLocks noGrp="1"/>
          </p:cNvSpPr>
          <p:nvPr>
            <p:ph type="sldNum" sz="quarter" idx="12"/>
          </p:nvPr>
        </p:nvSpPr>
        <p:spPr/>
        <p:txBody>
          <a:bodyPr/>
          <a:lstStyle/>
          <a:p>
            <a:fld id="{E31375A4-56A4-47D6-9801-1991572033F7}" type="slidenum">
              <a:rPr lang="en-US" smtClean="0"/>
              <a:pPr/>
              <a:t>73</a:t>
            </a:fld>
            <a:endParaRPr lang="en-US"/>
          </a:p>
        </p:txBody>
      </p:sp>
      <p:sp>
        <p:nvSpPr>
          <p:cNvPr id="14" name="椭圆 13"/>
          <p:cNvSpPr/>
          <p:nvPr/>
        </p:nvSpPr>
        <p:spPr>
          <a:xfrm>
            <a:off x="6660232" y="4941168"/>
            <a:ext cx="136815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6660232" y="5733256"/>
            <a:ext cx="1368152" cy="648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70765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1000"/>
                                        <p:tgtEl>
                                          <p:spTgt spid="5">
                                            <p:txEl>
                                              <p:pRg st="6" end="6"/>
                                            </p:txEl>
                                          </p:spTgt>
                                        </p:tgtEl>
                                      </p:cBhvr>
                                    </p:animEffect>
                                    <p:anim calcmode="lin" valueType="num">
                                      <p:cBhvr>
                                        <p:cTn id="1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6" end="6"/>
                                            </p:txEl>
                                          </p:spTgt>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1000"/>
                                        <p:tgtEl>
                                          <p:spTgt spid="11"/>
                                        </p:tgtEl>
                                      </p:cBhvr>
                                    </p:animEffect>
                                  </p:childTnLst>
                                </p:cTn>
                              </p:par>
                              <p:par>
                                <p:cTn id="24" presetID="22" presetClass="entr" presetSubtype="8"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60" name="Group 3"/>
          <p:cNvGrpSpPr>
            <a:grpSpLocks/>
          </p:cNvGrpSpPr>
          <p:nvPr/>
        </p:nvGrpSpPr>
        <p:grpSpPr bwMode="auto">
          <a:xfrm>
            <a:off x="530225" y="404664"/>
            <a:ext cx="7570167" cy="792088"/>
            <a:chOff x="0" y="-12"/>
            <a:chExt cx="3656" cy="406"/>
          </a:xfrm>
        </p:grpSpPr>
        <p:sp>
          <p:nvSpPr>
            <p:cNvPr id="70686" name="Rectangle 4"/>
            <p:cNvSpPr>
              <a:spLocks noChangeArrowheads="1"/>
            </p:cNvSpPr>
            <p:nvPr/>
          </p:nvSpPr>
          <p:spPr bwMode="auto">
            <a:xfrm>
              <a:off x="0" y="63"/>
              <a:ext cx="2516" cy="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latin typeface="+mj-ea"/>
                  <a:ea typeface="+mj-ea"/>
                </a:rPr>
                <a:t>计算</a:t>
              </a:r>
              <a:r>
                <a:rPr lang="zh-CN" sz="2400" b="1" dirty="0" smtClean="0">
                  <a:latin typeface="+mj-ea"/>
                  <a:ea typeface="+mj-ea"/>
                </a:rPr>
                <a:t>关键</a:t>
              </a:r>
              <a:r>
                <a:rPr lang="zh-CN" sz="2400" b="1" dirty="0">
                  <a:latin typeface="+mj-ea"/>
                  <a:ea typeface="+mj-ea"/>
                </a:rPr>
                <a:t>：由</a:t>
              </a:r>
            </a:p>
          </p:txBody>
        </p:sp>
        <p:graphicFrame>
          <p:nvGraphicFramePr>
            <p:cNvPr id="70687" name="Object 5"/>
            <p:cNvGraphicFramePr>
              <a:graphicFrameLocks noChangeAspect="1"/>
            </p:cNvGraphicFramePr>
            <p:nvPr>
              <p:extLst>
                <p:ext uri="{D42A27DB-BD31-4B8C-83A1-F6EECF244321}">
                  <p14:modId xmlns:p14="http://schemas.microsoft.com/office/powerpoint/2010/main" val="3068090923"/>
                </p:ext>
              </p:extLst>
            </p:nvPr>
          </p:nvGraphicFramePr>
          <p:xfrm>
            <a:off x="1025" y="-12"/>
            <a:ext cx="2631" cy="406"/>
          </p:xfrm>
          <a:graphic>
            <a:graphicData uri="http://schemas.openxmlformats.org/presentationml/2006/ole">
              <mc:AlternateContent xmlns:mc="http://schemas.openxmlformats.org/markup-compatibility/2006">
                <mc:Choice xmlns:v="urn:schemas-microsoft-com:vml" Requires="v">
                  <p:oleObj spid="_x0000_s210878" name="Equation" r:id="rId3" imgW="1892160" imgH="291960" progId="Equation.DSMT4">
                    <p:embed/>
                  </p:oleObj>
                </mc:Choice>
                <mc:Fallback>
                  <p:oleObj name="Equation" r:id="rId3" imgW="1892160" imgH="291960" progId="Equation.DSMT4">
                    <p:embed/>
                    <p:pic>
                      <p:nvPicPr>
                        <p:cNvPr id="0" name=""/>
                        <p:cNvPicPr>
                          <a:picLocks noChangeAspect="1" noChangeArrowheads="1"/>
                        </p:cNvPicPr>
                        <p:nvPr/>
                      </p:nvPicPr>
                      <p:blipFill>
                        <a:blip r:embed="rId4"/>
                        <a:srcRect/>
                        <a:stretch>
                          <a:fillRect/>
                        </a:stretch>
                      </p:blipFill>
                      <p:spPr bwMode="auto">
                        <a:xfrm>
                          <a:off x="1025" y="-12"/>
                          <a:ext cx="2631" cy="40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0683" name="Object 7"/>
          <p:cNvGraphicFramePr>
            <a:graphicFrameLocks noChangeAspect="1"/>
          </p:cNvGraphicFramePr>
          <p:nvPr>
            <p:extLst>
              <p:ext uri="{D42A27DB-BD31-4B8C-83A1-F6EECF244321}">
                <p14:modId xmlns:p14="http://schemas.microsoft.com/office/powerpoint/2010/main" val="365176228"/>
              </p:ext>
            </p:extLst>
          </p:nvPr>
        </p:nvGraphicFramePr>
        <p:xfrm>
          <a:off x="1259632" y="1124744"/>
          <a:ext cx="6278488" cy="933308"/>
        </p:xfrm>
        <a:graphic>
          <a:graphicData uri="http://schemas.openxmlformats.org/presentationml/2006/ole">
            <mc:AlternateContent xmlns:mc="http://schemas.openxmlformats.org/markup-compatibility/2006">
              <mc:Choice xmlns:v="urn:schemas-microsoft-com:vml" Requires="v">
                <p:oleObj spid="_x0000_s210879" name="Equation" r:id="rId5" imgW="3073320" imgH="457200" progId="Equation.DSMT4">
                  <p:embed/>
                </p:oleObj>
              </mc:Choice>
              <mc:Fallback>
                <p:oleObj name="Equation" r:id="rId5" imgW="3073320" imgH="457200" progId="Equation.DSMT4">
                  <p:embed/>
                  <p:pic>
                    <p:nvPicPr>
                      <p:cNvPr id="0" name=""/>
                      <p:cNvPicPr>
                        <a:picLocks noChangeAspect="1" noChangeArrowheads="1"/>
                      </p:cNvPicPr>
                      <p:nvPr/>
                    </p:nvPicPr>
                    <p:blipFill>
                      <a:blip r:embed="rId6"/>
                      <a:srcRect/>
                      <a:stretch>
                        <a:fillRect/>
                      </a:stretch>
                    </p:blipFill>
                    <p:spPr bwMode="auto">
                      <a:xfrm>
                        <a:off x="1259632" y="1124744"/>
                        <a:ext cx="6278488" cy="933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0670" name="Group 14"/>
          <p:cNvGrpSpPr>
            <a:grpSpLocks/>
          </p:cNvGrpSpPr>
          <p:nvPr/>
        </p:nvGrpSpPr>
        <p:grpSpPr bwMode="auto">
          <a:xfrm>
            <a:off x="530225" y="3297684"/>
            <a:ext cx="7600950" cy="511175"/>
            <a:chOff x="0" y="8"/>
            <a:chExt cx="4788" cy="322"/>
          </a:xfrm>
        </p:grpSpPr>
        <p:sp>
          <p:nvSpPr>
            <p:cNvPr id="5" name="Rectangle 15"/>
            <p:cNvSpPr>
              <a:spLocks noChangeArrowheads="1"/>
            </p:cNvSpPr>
            <p:nvPr/>
          </p:nvSpPr>
          <p:spPr bwMode="auto">
            <a:xfrm>
              <a:off x="0" y="15"/>
              <a:ext cx="47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sz="2400" b="1" dirty="0">
                  <a:latin typeface="+mj-ea"/>
                  <a:ea typeface="+mj-ea"/>
                </a:rPr>
                <a:t>接下来，通过              </a:t>
              </a:r>
              <a:r>
                <a:rPr lang="zh-CN" sz="2400" b="1" dirty="0" smtClean="0">
                  <a:latin typeface="+mj-ea"/>
                  <a:ea typeface="+mj-ea"/>
                </a:rPr>
                <a:t>求解</a:t>
              </a:r>
              <a:r>
                <a:rPr lang="en-US" altLang="zh-CN" sz="2400" b="1" dirty="0" smtClean="0">
                  <a:latin typeface="+mj-ea"/>
                  <a:ea typeface="+mj-ea"/>
                </a:rPr>
                <a:t> </a:t>
              </a:r>
              <a:r>
                <a:rPr lang="zh-CN" sz="2400" b="1" dirty="0" smtClean="0">
                  <a:latin typeface="+mj-ea"/>
                  <a:ea typeface="+mj-ea"/>
                </a:rPr>
                <a:t>         </a:t>
              </a:r>
              <a:r>
                <a:rPr lang="zh-CN" sz="2400" b="1" dirty="0">
                  <a:latin typeface="+mj-ea"/>
                  <a:ea typeface="+mj-ea"/>
                </a:rPr>
                <a:t>和         </a:t>
              </a:r>
              <a:r>
                <a:rPr lang="en-US" altLang="zh-CN" sz="2400" b="1" dirty="0" smtClean="0">
                  <a:latin typeface="+mj-ea"/>
                  <a:ea typeface="+mj-ea"/>
                </a:rPr>
                <a:t> </a:t>
              </a:r>
              <a:r>
                <a:rPr lang="zh-CN" sz="2400" b="1" dirty="0" smtClean="0">
                  <a:latin typeface="+mj-ea"/>
                  <a:ea typeface="+mj-ea"/>
                </a:rPr>
                <a:t>。            </a:t>
              </a:r>
              <a:endParaRPr lang="zh-CN" sz="2400" b="1" dirty="0">
                <a:latin typeface="+mj-ea"/>
                <a:ea typeface="+mj-ea"/>
              </a:endParaRPr>
            </a:p>
          </p:txBody>
        </p:sp>
        <p:graphicFrame>
          <p:nvGraphicFramePr>
            <p:cNvPr id="70677" name="Object 16"/>
            <p:cNvGraphicFramePr>
              <a:graphicFrameLocks noChangeAspect="1"/>
            </p:cNvGraphicFramePr>
            <p:nvPr>
              <p:extLst>
                <p:ext uri="{D42A27DB-BD31-4B8C-83A1-F6EECF244321}">
                  <p14:modId xmlns:p14="http://schemas.microsoft.com/office/powerpoint/2010/main" val="3569063420"/>
                </p:ext>
              </p:extLst>
            </p:nvPr>
          </p:nvGraphicFramePr>
          <p:xfrm>
            <a:off x="1231" y="22"/>
            <a:ext cx="680" cy="308"/>
          </p:xfrm>
          <a:graphic>
            <a:graphicData uri="http://schemas.openxmlformats.org/presentationml/2006/ole">
              <mc:AlternateContent xmlns:mc="http://schemas.openxmlformats.org/markup-compatibility/2006">
                <mc:Choice xmlns:v="urn:schemas-microsoft-com:vml" Requires="v">
                  <p:oleObj spid="_x0000_s210880" name="Equation" r:id="rId7" imgW="533160" imgH="241200" progId="Equation.DSMT4">
                    <p:embed/>
                  </p:oleObj>
                </mc:Choice>
                <mc:Fallback>
                  <p:oleObj name="Equation" r:id="rId7" imgW="533160" imgH="241200" progId="Equation.DSMT4">
                    <p:embed/>
                    <p:pic>
                      <p:nvPicPr>
                        <p:cNvPr id="0" name=""/>
                        <p:cNvPicPr>
                          <a:picLocks noChangeAspect="1" noChangeArrowheads="1"/>
                        </p:cNvPicPr>
                        <p:nvPr/>
                      </p:nvPicPr>
                      <p:blipFill>
                        <a:blip r:embed="rId8"/>
                        <a:srcRect/>
                        <a:stretch>
                          <a:fillRect/>
                        </a:stretch>
                      </p:blipFill>
                      <p:spPr bwMode="auto">
                        <a:xfrm>
                          <a:off x="1231" y="22"/>
                          <a:ext cx="680"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78" name="Object 17"/>
            <p:cNvGraphicFramePr>
              <a:graphicFrameLocks noChangeAspect="1"/>
            </p:cNvGraphicFramePr>
            <p:nvPr>
              <p:extLst>
                <p:ext uri="{D42A27DB-BD31-4B8C-83A1-F6EECF244321}">
                  <p14:modId xmlns:p14="http://schemas.microsoft.com/office/powerpoint/2010/main" val="646437180"/>
                </p:ext>
              </p:extLst>
            </p:nvPr>
          </p:nvGraphicFramePr>
          <p:xfrm>
            <a:off x="2395" y="8"/>
            <a:ext cx="514" cy="298"/>
          </p:xfrm>
          <a:graphic>
            <a:graphicData uri="http://schemas.openxmlformats.org/presentationml/2006/ole">
              <mc:AlternateContent xmlns:mc="http://schemas.openxmlformats.org/markup-compatibility/2006">
                <mc:Choice xmlns:v="urn:schemas-microsoft-com:vml" Requires="v">
                  <p:oleObj spid="_x0000_s210881" name="Equation" r:id="rId9" imgW="393480" imgH="228600" progId="Equation.DSMT4">
                    <p:embed/>
                  </p:oleObj>
                </mc:Choice>
                <mc:Fallback>
                  <p:oleObj name="Equation" r:id="rId9" imgW="393480" imgH="228600" progId="Equation.DSMT4">
                    <p:embed/>
                    <p:pic>
                      <p:nvPicPr>
                        <p:cNvPr id="0" name=""/>
                        <p:cNvPicPr>
                          <a:picLocks noChangeAspect="1" noChangeArrowheads="1"/>
                        </p:cNvPicPr>
                        <p:nvPr/>
                      </p:nvPicPr>
                      <p:blipFill>
                        <a:blip r:embed="rId10"/>
                        <a:srcRect/>
                        <a:stretch>
                          <a:fillRect/>
                        </a:stretch>
                      </p:blipFill>
                      <p:spPr bwMode="auto">
                        <a:xfrm>
                          <a:off x="2395" y="8"/>
                          <a:ext cx="514" cy="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79" name="Object 18"/>
            <p:cNvGraphicFramePr>
              <a:graphicFrameLocks noChangeAspect="1"/>
            </p:cNvGraphicFramePr>
            <p:nvPr>
              <p:extLst>
                <p:ext uri="{D42A27DB-BD31-4B8C-83A1-F6EECF244321}">
                  <p14:modId xmlns:p14="http://schemas.microsoft.com/office/powerpoint/2010/main" val="615842123"/>
                </p:ext>
              </p:extLst>
            </p:nvPr>
          </p:nvGraphicFramePr>
          <p:xfrm>
            <a:off x="3133" y="8"/>
            <a:ext cx="502" cy="298"/>
          </p:xfrm>
          <a:graphic>
            <a:graphicData uri="http://schemas.openxmlformats.org/presentationml/2006/ole">
              <mc:AlternateContent xmlns:mc="http://schemas.openxmlformats.org/markup-compatibility/2006">
                <mc:Choice xmlns:v="urn:schemas-microsoft-com:vml" Requires="v">
                  <p:oleObj spid="_x0000_s210882" name="Equation" r:id="rId11" imgW="406080" imgH="241200" progId="Equation.DSMT4">
                    <p:embed/>
                  </p:oleObj>
                </mc:Choice>
                <mc:Fallback>
                  <p:oleObj name="Equation" r:id="rId11" imgW="406080" imgH="241200" progId="Equation.DSMT4">
                    <p:embed/>
                    <p:pic>
                      <p:nvPicPr>
                        <p:cNvPr id="0" name=""/>
                        <p:cNvPicPr>
                          <a:picLocks noChangeAspect="1" noChangeArrowheads="1"/>
                        </p:cNvPicPr>
                        <p:nvPr/>
                      </p:nvPicPr>
                      <p:blipFill>
                        <a:blip r:embed="rId12"/>
                        <a:srcRect/>
                        <a:stretch>
                          <a:fillRect/>
                        </a:stretch>
                      </p:blipFill>
                      <p:spPr bwMode="auto">
                        <a:xfrm>
                          <a:off x="3133" y="8"/>
                          <a:ext cx="502" cy="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0676" name="Group 20"/>
          <p:cNvGrpSpPr>
            <a:grpSpLocks noChangeAspect="1"/>
          </p:cNvGrpSpPr>
          <p:nvPr/>
        </p:nvGrpSpPr>
        <p:grpSpPr bwMode="auto">
          <a:xfrm>
            <a:off x="660400" y="4248991"/>
            <a:ext cx="4946652" cy="2276476"/>
            <a:chOff x="0" y="0"/>
            <a:chExt cx="3116" cy="1434"/>
          </a:xfrm>
        </p:grpSpPr>
        <p:graphicFrame>
          <p:nvGraphicFramePr>
            <p:cNvPr id="70673" name="Object 21"/>
            <p:cNvGraphicFramePr>
              <a:graphicFrameLocks noChangeAspect="1"/>
            </p:cNvGraphicFramePr>
            <p:nvPr>
              <p:extLst>
                <p:ext uri="{D42A27DB-BD31-4B8C-83A1-F6EECF244321}">
                  <p14:modId xmlns:p14="http://schemas.microsoft.com/office/powerpoint/2010/main" val="3596289670"/>
                </p:ext>
              </p:extLst>
            </p:nvPr>
          </p:nvGraphicFramePr>
          <p:xfrm>
            <a:off x="0" y="0"/>
            <a:ext cx="1952" cy="1434"/>
          </p:xfrm>
          <a:graphic>
            <a:graphicData uri="http://schemas.openxmlformats.org/presentationml/2006/ole">
              <mc:AlternateContent xmlns:mc="http://schemas.openxmlformats.org/markup-compatibility/2006">
                <mc:Choice xmlns:v="urn:schemas-microsoft-com:vml" Requires="v">
                  <p:oleObj spid="_x0000_s210883" name="Visio" r:id="rId13" imgW="2483496" imgH="1756890" progId="Visio.Drawing.11">
                    <p:embed/>
                  </p:oleObj>
                </mc:Choice>
                <mc:Fallback>
                  <p:oleObj name="Visio" r:id="rId13" imgW="2483496" imgH="1756890" progId="Visio.Drawing.11">
                    <p:embed/>
                    <p:pic>
                      <p:nvPicPr>
                        <p:cNvPr id="0" name=""/>
                        <p:cNvPicPr>
                          <a:picLocks noChangeAspect="1" noChangeArrowheads="1"/>
                        </p:cNvPicPr>
                        <p:nvPr/>
                      </p:nvPicPr>
                      <p:blipFill>
                        <a:blip r:embed="rId14"/>
                        <a:srcRect/>
                        <a:stretch>
                          <a:fillRect/>
                        </a:stretch>
                      </p:blipFill>
                      <p:spPr bwMode="auto">
                        <a:xfrm>
                          <a:off x="0" y="0"/>
                          <a:ext cx="1952" cy="1434"/>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74" name="Object 22"/>
            <p:cNvGraphicFramePr>
              <a:graphicFrameLocks noChangeAspect="1"/>
            </p:cNvGraphicFramePr>
            <p:nvPr>
              <p:extLst>
                <p:ext uri="{D42A27DB-BD31-4B8C-83A1-F6EECF244321}">
                  <p14:modId xmlns:p14="http://schemas.microsoft.com/office/powerpoint/2010/main" val="493358617"/>
                </p:ext>
              </p:extLst>
            </p:nvPr>
          </p:nvGraphicFramePr>
          <p:xfrm>
            <a:off x="2084" y="613"/>
            <a:ext cx="1032" cy="277"/>
          </p:xfrm>
          <a:graphic>
            <a:graphicData uri="http://schemas.openxmlformats.org/presentationml/2006/ole">
              <mc:AlternateContent xmlns:mc="http://schemas.openxmlformats.org/markup-compatibility/2006">
                <mc:Choice xmlns:v="urn:schemas-microsoft-com:vml" Requires="v">
                  <p:oleObj spid="_x0000_s210884" name="Equation" r:id="rId15" imgW="850680" imgH="228600" progId="Equation.DSMT4">
                    <p:embed/>
                  </p:oleObj>
                </mc:Choice>
                <mc:Fallback>
                  <p:oleObj name="Equation" r:id="rId15" imgW="850680" imgH="228600" progId="Equation.DSMT4">
                    <p:embed/>
                    <p:pic>
                      <p:nvPicPr>
                        <p:cNvPr id="0" name=""/>
                        <p:cNvPicPr>
                          <a:picLocks noChangeAspect="1" noChangeArrowheads="1"/>
                        </p:cNvPicPr>
                        <p:nvPr/>
                      </p:nvPicPr>
                      <p:blipFill>
                        <a:blip r:embed="rId16"/>
                        <a:srcRect/>
                        <a:stretch>
                          <a:fillRect/>
                        </a:stretch>
                      </p:blipFill>
                      <p:spPr bwMode="auto">
                        <a:xfrm>
                          <a:off x="2084" y="613"/>
                          <a:ext cx="1032" cy="2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23"/>
            <p:cNvGraphicFramePr>
              <a:graphicFrameLocks noChangeAspect="1"/>
            </p:cNvGraphicFramePr>
            <p:nvPr>
              <p:extLst>
                <p:ext uri="{D42A27DB-BD31-4B8C-83A1-F6EECF244321}">
                  <p14:modId xmlns:p14="http://schemas.microsoft.com/office/powerpoint/2010/main" val="3213859721"/>
                </p:ext>
              </p:extLst>
            </p:nvPr>
          </p:nvGraphicFramePr>
          <p:xfrm>
            <a:off x="2101" y="1040"/>
            <a:ext cx="996" cy="272"/>
          </p:xfrm>
          <a:graphic>
            <a:graphicData uri="http://schemas.openxmlformats.org/presentationml/2006/ole">
              <mc:AlternateContent xmlns:mc="http://schemas.openxmlformats.org/markup-compatibility/2006">
                <mc:Choice xmlns:v="urn:schemas-microsoft-com:vml" Requires="v">
                  <p:oleObj spid="_x0000_s210885" name="Equation" r:id="rId17" imgW="838080" imgH="228600" progId="Equation.DSMT4">
                    <p:embed/>
                  </p:oleObj>
                </mc:Choice>
                <mc:Fallback>
                  <p:oleObj name="Equation" r:id="rId17" imgW="838080" imgH="228600" progId="Equation.DSMT4">
                    <p:embed/>
                    <p:pic>
                      <p:nvPicPr>
                        <p:cNvPr id="0" name=""/>
                        <p:cNvPicPr>
                          <a:picLocks noChangeAspect="1" noChangeArrowheads="1"/>
                        </p:cNvPicPr>
                        <p:nvPr/>
                      </p:nvPicPr>
                      <p:blipFill>
                        <a:blip r:embed="rId18"/>
                        <a:srcRect/>
                        <a:stretch>
                          <a:fillRect/>
                        </a:stretch>
                      </p:blipFill>
                      <p:spPr bwMode="auto">
                        <a:xfrm>
                          <a:off x="2101" y="1040"/>
                          <a:ext cx="996" cy="2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70681" name="Group 25"/>
          <p:cNvGrpSpPr>
            <a:grpSpLocks noChangeAspect="1"/>
          </p:cNvGrpSpPr>
          <p:nvPr/>
        </p:nvGrpSpPr>
        <p:grpSpPr bwMode="auto">
          <a:xfrm>
            <a:off x="611188" y="3933056"/>
            <a:ext cx="4184650" cy="503238"/>
            <a:chOff x="75" y="-33"/>
            <a:chExt cx="2636" cy="317"/>
          </a:xfrm>
        </p:grpSpPr>
        <p:graphicFrame>
          <p:nvGraphicFramePr>
            <p:cNvPr id="70671" name="Object 26"/>
            <p:cNvGraphicFramePr>
              <a:graphicFrameLocks noChangeAspect="1"/>
            </p:cNvGraphicFramePr>
            <p:nvPr>
              <p:extLst>
                <p:ext uri="{D42A27DB-BD31-4B8C-83A1-F6EECF244321}">
                  <p14:modId xmlns:p14="http://schemas.microsoft.com/office/powerpoint/2010/main" val="2970950828"/>
                </p:ext>
              </p:extLst>
            </p:nvPr>
          </p:nvGraphicFramePr>
          <p:xfrm>
            <a:off x="75" y="-33"/>
            <a:ext cx="1141" cy="317"/>
          </p:xfrm>
          <a:graphic>
            <a:graphicData uri="http://schemas.openxmlformats.org/presentationml/2006/ole">
              <mc:AlternateContent xmlns:mc="http://schemas.openxmlformats.org/markup-compatibility/2006">
                <mc:Choice xmlns:v="urn:schemas-microsoft-com:vml" Requires="v">
                  <p:oleObj spid="_x0000_s210886" name="Equation" r:id="rId19" imgW="825480" imgH="228600" progId="Equation.DSMT4">
                    <p:embed/>
                  </p:oleObj>
                </mc:Choice>
                <mc:Fallback>
                  <p:oleObj name="Equation" r:id="rId19" imgW="825480" imgH="228600" progId="Equation.DSMT4">
                    <p:embed/>
                    <p:pic>
                      <p:nvPicPr>
                        <p:cNvPr id="0" name=""/>
                        <p:cNvPicPr>
                          <a:picLocks noChangeAspect="1" noChangeArrowheads="1"/>
                        </p:cNvPicPr>
                        <p:nvPr/>
                      </p:nvPicPr>
                      <p:blipFill>
                        <a:blip r:embed="rId20"/>
                        <a:srcRect/>
                        <a:stretch>
                          <a:fillRect/>
                        </a:stretch>
                      </p:blipFill>
                      <p:spPr bwMode="auto">
                        <a:xfrm>
                          <a:off x="75" y="-33"/>
                          <a:ext cx="1141" cy="31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72" name="Object 27"/>
            <p:cNvGraphicFramePr>
              <a:graphicFrameLocks noChangeAspect="1"/>
            </p:cNvGraphicFramePr>
            <p:nvPr>
              <p:extLst>
                <p:ext uri="{D42A27DB-BD31-4B8C-83A1-F6EECF244321}">
                  <p14:modId xmlns:p14="http://schemas.microsoft.com/office/powerpoint/2010/main" val="451221003"/>
                </p:ext>
              </p:extLst>
            </p:nvPr>
          </p:nvGraphicFramePr>
          <p:xfrm>
            <a:off x="1605" y="-33"/>
            <a:ext cx="1106" cy="316"/>
          </p:xfrm>
          <a:graphic>
            <a:graphicData uri="http://schemas.openxmlformats.org/presentationml/2006/ole">
              <mc:AlternateContent xmlns:mc="http://schemas.openxmlformats.org/markup-compatibility/2006">
                <mc:Choice xmlns:v="urn:schemas-microsoft-com:vml" Requires="v">
                  <p:oleObj spid="_x0000_s210887" name="Equation" r:id="rId21" imgW="799920" imgH="228600" progId="Equation.DSMT4">
                    <p:embed/>
                  </p:oleObj>
                </mc:Choice>
                <mc:Fallback>
                  <p:oleObj name="Equation" r:id="rId21" imgW="799920" imgH="228600" progId="Equation.DSMT4">
                    <p:embed/>
                    <p:pic>
                      <p:nvPicPr>
                        <p:cNvPr id="0" name=""/>
                        <p:cNvPicPr>
                          <a:picLocks noChangeAspect="1" noChangeArrowheads="1"/>
                        </p:cNvPicPr>
                        <p:nvPr/>
                      </p:nvPicPr>
                      <p:blipFill>
                        <a:blip r:embed="rId22"/>
                        <a:srcRect/>
                        <a:stretch>
                          <a:fillRect/>
                        </a:stretch>
                      </p:blipFill>
                      <p:spPr bwMode="auto">
                        <a:xfrm>
                          <a:off x="1605" y="-33"/>
                          <a:ext cx="1106" cy="31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2" name="Object 7"/>
          <p:cNvGraphicFramePr>
            <a:graphicFrameLocks noChangeAspect="1"/>
          </p:cNvGraphicFramePr>
          <p:nvPr>
            <p:extLst>
              <p:ext uri="{D42A27DB-BD31-4B8C-83A1-F6EECF244321}">
                <p14:modId xmlns:p14="http://schemas.microsoft.com/office/powerpoint/2010/main" val="317664067"/>
              </p:ext>
            </p:extLst>
          </p:nvPr>
        </p:nvGraphicFramePr>
        <p:xfrm>
          <a:off x="1217613" y="2120900"/>
          <a:ext cx="6303962" cy="958850"/>
        </p:xfrm>
        <a:graphic>
          <a:graphicData uri="http://schemas.openxmlformats.org/presentationml/2006/ole">
            <mc:AlternateContent xmlns:mc="http://schemas.openxmlformats.org/markup-compatibility/2006">
              <mc:Choice xmlns:v="urn:schemas-microsoft-com:vml" Requires="v">
                <p:oleObj spid="_x0000_s210888" name="Equation" r:id="rId23" imgW="3085920" imgH="469800" progId="Equation.DSMT4">
                  <p:embed/>
                </p:oleObj>
              </mc:Choice>
              <mc:Fallback>
                <p:oleObj name="Equation" r:id="rId23" imgW="3085920" imgH="469800" progId="Equation.DSMT4">
                  <p:embed/>
                  <p:pic>
                    <p:nvPicPr>
                      <p:cNvPr id="0" name=""/>
                      <p:cNvPicPr>
                        <a:picLocks noChangeAspect="1" noChangeArrowheads="1"/>
                      </p:cNvPicPr>
                      <p:nvPr/>
                    </p:nvPicPr>
                    <p:blipFill>
                      <a:blip r:embed="rId24"/>
                      <a:srcRect/>
                      <a:stretch>
                        <a:fillRect/>
                      </a:stretch>
                    </p:blipFill>
                    <p:spPr bwMode="auto">
                      <a:xfrm>
                        <a:off x="1217613" y="2120900"/>
                        <a:ext cx="6303962"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灯片编号占位符 7"/>
          <p:cNvSpPr>
            <a:spLocks noGrp="1"/>
          </p:cNvSpPr>
          <p:nvPr>
            <p:ph type="sldNum" sz="quarter" idx="12"/>
          </p:nvPr>
        </p:nvSpPr>
        <p:spPr/>
        <p:txBody>
          <a:bodyPr/>
          <a:lstStyle/>
          <a:p>
            <a:fld id="{E31375A4-56A4-47D6-9801-1991572033F7}" type="slidenum">
              <a:rPr lang="en-US" smtClean="0"/>
              <a:pPr/>
              <a:t>74</a:t>
            </a:fld>
            <a:endParaRPr lang="en-US"/>
          </a:p>
        </p:txBody>
      </p:sp>
      <p:sp>
        <p:nvSpPr>
          <p:cNvPr id="20" name="矩形 19"/>
          <p:cNvSpPr/>
          <p:nvPr/>
        </p:nvSpPr>
        <p:spPr>
          <a:xfrm>
            <a:off x="467544" y="332656"/>
            <a:ext cx="7776864" cy="7920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8813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0670"/>
                                        </p:tgtEl>
                                        <p:attrNameLst>
                                          <p:attrName>style.visibility</p:attrName>
                                        </p:attrNameLst>
                                      </p:cBhvr>
                                      <p:to>
                                        <p:strVal val="visible"/>
                                      </p:to>
                                    </p:set>
                                    <p:animEffect transition="in" filter="wipe(left)">
                                      <p:cBhvr>
                                        <p:cTn id="7" dur="1000"/>
                                        <p:tgtEl>
                                          <p:spTgt spid="706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0676"/>
                                        </p:tgtEl>
                                        <p:attrNameLst>
                                          <p:attrName>style.visibility</p:attrName>
                                        </p:attrNameLst>
                                      </p:cBhvr>
                                      <p:to>
                                        <p:strVal val="visible"/>
                                      </p:to>
                                    </p:set>
                                    <p:animEffect transition="in" filter="wipe(left)">
                                      <p:cBhvr>
                                        <p:cTn id="12" dur="1000"/>
                                        <p:tgtEl>
                                          <p:spTgt spid="706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0681"/>
                                        </p:tgtEl>
                                        <p:attrNameLst>
                                          <p:attrName>style.visibility</p:attrName>
                                        </p:attrNameLst>
                                      </p:cBhvr>
                                      <p:to>
                                        <p:strVal val="visible"/>
                                      </p:to>
                                    </p:set>
                                    <p:animEffect transition="in" filter="wipe(left)">
                                      <p:cBhvr>
                                        <p:cTn id="17" dur="1000"/>
                                        <p:tgtEl>
                                          <p:spTgt spid="70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ChangeArrowheads="1"/>
          </p:cNvSpPr>
          <p:nvPr/>
        </p:nvSpPr>
        <p:spPr bwMode="auto">
          <a:xfrm>
            <a:off x="567221" y="548680"/>
            <a:ext cx="6140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400" dirty="0"/>
              <a:t>接下来，代入相应数据，可得：</a:t>
            </a:r>
          </a:p>
        </p:txBody>
      </p:sp>
      <p:grpSp>
        <p:nvGrpSpPr>
          <p:cNvPr id="2" name="Group 3"/>
          <p:cNvGrpSpPr>
            <a:grpSpLocks noChangeAspect="1"/>
          </p:cNvGrpSpPr>
          <p:nvPr/>
        </p:nvGrpSpPr>
        <p:grpSpPr bwMode="auto">
          <a:xfrm>
            <a:off x="1090613" y="1222375"/>
            <a:ext cx="6122987" cy="1544638"/>
            <a:chOff x="34" y="0"/>
            <a:chExt cx="3857" cy="973"/>
          </a:xfrm>
        </p:grpSpPr>
        <p:graphicFrame>
          <p:nvGraphicFramePr>
            <p:cNvPr id="71701" name="Object 4"/>
            <p:cNvGraphicFramePr>
              <a:graphicFrameLocks noChangeAspect="1"/>
            </p:cNvGraphicFramePr>
            <p:nvPr>
              <p:extLst>
                <p:ext uri="{D42A27DB-BD31-4B8C-83A1-F6EECF244321}">
                  <p14:modId xmlns:p14="http://schemas.microsoft.com/office/powerpoint/2010/main" val="698666962"/>
                </p:ext>
              </p:extLst>
            </p:nvPr>
          </p:nvGraphicFramePr>
          <p:xfrm>
            <a:off x="34" y="0"/>
            <a:ext cx="1753" cy="566"/>
          </p:xfrm>
          <a:graphic>
            <a:graphicData uri="http://schemas.openxmlformats.org/presentationml/2006/ole">
              <mc:AlternateContent xmlns:mc="http://schemas.openxmlformats.org/markup-compatibility/2006">
                <mc:Choice xmlns:v="urn:schemas-microsoft-com:vml" Requires="v">
                  <p:oleObj spid="_x0000_s216832" name="Equation" r:id="rId3" imgW="1257120" imgH="406080" progId="Equation.DSMT4">
                    <p:embed/>
                  </p:oleObj>
                </mc:Choice>
                <mc:Fallback>
                  <p:oleObj name="Equation" r:id="rId3" imgW="1257120" imgH="406080" progId="Equation.DSMT4">
                    <p:embed/>
                    <p:pic>
                      <p:nvPicPr>
                        <p:cNvPr id="0" name=""/>
                        <p:cNvPicPr>
                          <a:picLocks noChangeAspect="1" noChangeArrowheads="1"/>
                        </p:cNvPicPr>
                        <p:nvPr/>
                      </p:nvPicPr>
                      <p:blipFill>
                        <a:blip r:embed="rId4"/>
                        <a:srcRect/>
                        <a:stretch>
                          <a:fillRect/>
                        </a:stretch>
                      </p:blipFill>
                      <p:spPr bwMode="auto">
                        <a:xfrm>
                          <a:off x="34" y="0"/>
                          <a:ext cx="1753" cy="56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02" name="Object 5"/>
            <p:cNvGraphicFramePr>
              <a:graphicFrameLocks noChangeAspect="1"/>
            </p:cNvGraphicFramePr>
            <p:nvPr>
              <p:extLst>
                <p:ext uri="{D42A27DB-BD31-4B8C-83A1-F6EECF244321}">
                  <p14:modId xmlns:p14="http://schemas.microsoft.com/office/powerpoint/2010/main" val="2716547573"/>
                </p:ext>
              </p:extLst>
            </p:nvPr>
          </p:nvGraphicFramePr>
          <p:xfrm>
            <a:off x="2156" y="0"/>
            <a:ext cx="1735" cy="566"/>
          </p:xfrm>
          <a:graphic>
            <a:graphicData uri="http://schemas.openxmlformats.org/presentationml/2006/ole">
              <mc:AlternateContent xmlns:mc="http://schemas.openxmlformats.org/markup-compatibility/2006">
                <mc:Choice xmlns:v="urn:schemas-microsoft-com:vml" Requires="v">
                  <p:oleObj spid="_x0000_s216833" name="Equation" r:id="rId5" imgW="1244520" imgH="406080" progId="Equation.DSMT4">
                    <p:embed/>
                  </p:oleObj>
                </mc:Choice>
                <mc:Fallback>
                  <p:oleObj name="Equation" r:id="rId5" imgW="1244520" imgH="406080" progId="Equation.DSMT4">
                    <p:embed/>
                    <p:pic>
                      <p:nvPicPr>
                        <p:cNvPr id="0" name=""/>
                        <p:cNvPicPr>
                          <a:picLocks noChangeAspect="1" noChangeArrowheads="1"/>
                        </p:cNvPicPr>
                        <p:nvPr/>
                      </p:nvPicPr>
                      <p:blipFill>
                        <a:blip r:embed="rId6"/>
                        <a:srcRect/>
                        <a:stretch>
                          <a:fillRect/>
                        </a:stretch>
                      </p:blipFill>
                      <p:spPr bwMode="auto">
                        <a:xfrm>
                          <a:off x="2156" y="0"/>
                          <a:ext cx="1735" cy="56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03" name="Object 6"/>
            <p:cNvGraphicFramePr>
              <a:graphicFrameLocks noChangeAspect="1"/>
            </p:cNvGraphicFramePr>
            <p:nvPr>
              <p:extLst>
                <p:ext uri="{D42A27DB-BD31-4B8C-83A1-F6EECF244321}">
                  <p14:modId xmlns:p14="http://schemas.microsoft.com/office/powerpoint/2010/main" val="1235145765"/>
                </p:ext>
              </p:extLst>
            </p:nvPr>
          </p:nvGraphicFramePr>
          <p:xfrm>
            <a:off x="69" y="637"/>
            <a:ext cx="1681" cy="336"/>
          </p:xfrm>
          <a:graphic>
            <a:graphicData uri="http://schemas.openxmlformats.org/presentationml/2006/ole">
              <mc:AlternateContent xmlns:mc="http://schemas.openxmlformats.org/markup-compatibility/2006">
                <mc:Choice xmlns:v="urn:schemas-microsoft-com:vml" Requires="v">
                  <p:oleObj spid="_x0000_s216834" name="Equation" r:id="rId7" imgW="1206360" imgH="241200" progId="Equation.DSMT4">
                    <p:embed/>
                  </p:oleObj>
                </mc:Choice>
                <mc:Fallback>
                  <p:oleObj name="Equation" r:id="rId7" imgW="1206360" imgH="241200" progId="Equation.DSMT4">
                    <p:embed/>
                    <p:pic>
                      <p:nvPicPr>
                        <p:cNvPr id="0" name=""/>
                        <p:cNvPicPr>
                          <a:picLocks noChangeAspect="1" noChangeArrowheads="1"/>
                        </p:cNvPicPr>
                        <p:nvPr/>
                      </p:nvPicPr>
                      <p:blipFill>
                        <a:blip r:embed="rId8"/>
                        <a:srcRect/>
                        <a:stretch>
                          <a:fillRect/>
                        </a:stretch>
                      </p:blipFill>
                      <p:spPr bwMode="auto">
                        <a:xfrm>
                          <a:off x="69" y="637"/>
                          <a:ext cx="1681"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04" name="Object 7"/>
            <p:cNvGraphicFramePr>
              <a:graphicFrameLocks noChangeAspect="1"/>
            </p:cNvGraphicFramePr>
            <p:nvPr>
              <p:extLst>
                <p:ext uri="{D42A27DB-BD31-4B8C-83A1-F6EECF244321}">
                  <p14:modId xmlns:p14="http://schemas.microsoft.com/office/powerpoint/2010/main" val="2725542930"/>
                </p:ext>
              </p:extLst>
            </p:nvPr>
          </p:nvGraphicFramePr>
          <p:xfrm>
            <a:off x="2156" y="637"/>
            <a:ext cx="1681" cy="336"/>
          </p:xfrm>
          <a:graphic>
            <a:graphicData uri="http://schemas.openxmlformats.org/presentationml/2006/ole">
              <mc:AlternateContent xmlns:mc="http://schemas.openxmlformats.org/markup-compatibility/2006">
                <mc:Choice xmlns:v="urn:schemas-microsoft-com:vml" Requires="v">
                  <p:oleObj spid="_x0000_s216835" name="Equation" r:id="rId9" imgW="1206360" imgH="241200" progId="Equation.DSMT4">
                    <p:embed/>
                  </p:oleObj>
                </mc:Choice>
                <mc:Fallback>
                  <p:oleObj name="Equation" r:id="rId9" imgW="1206360" imgH="241200" progId="Equation.DSMT4">
                    <p:embed/>
                    <p:pic>
                      <p:nvPicPr>
                        <p:cNvPr id="0" name=""/>
                        <p:cNvPicPr>
                          <a:picLocks noChangeAspect="1" noChangeArrowheads="1"/>
                        </p:cNvPicPr>
                        <p:nvPr/>
                      </p:nvPicPr>
                      <p:blipFill>
                        <a:blip r:embed="rId10"/>
                        <a:srcRect/>
                        <a:stretch>
                          <a:fillRect/>
                        </a:stretch>
                      </p:blipFill>
                      <p:spPr bwMode="auto">
                        <a:xfrm>
                          <a:off x="2156" y="637"/>
                          <a:ext cx="1681"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71688" name="Object 8"/>
          <p:cNvGraphicFramePr>
            <a:graphicFrameLocks noChangeAspect="1"/>
          </p:cNvGraphicFramePr>
          <p:nvPr>
            <p:extLst>
              <p:ext uri="{D42A27DB-BD31-4B8C-83A1-F6EECF244321}">
                <p14:modId xmlns:p14="http://schemas.microsoft.com/office/powerpoint/2010/main" val="4099913508"/>
              </p:ext>
            </p:extLst>
          </p:nvPr>
        </p:nvGraphicFramePr>
        <p:xfrm>
          <a:off x="1187624" y="4581128"/>
          <a:ext cx="5906914" cy="833291"/>
        </p:xfrm>
        <a:graphic>
          <a:graphicData uri="http://schemas.openxmlformats.org/presentationml/2006/ole">
            <mc:AlternateContent xmlns:mc="http://schemas.openxmlformats.org/markup-compatibility/2006">
              <mc:Choice xmlns:v="urn:schemas-microsoft-com:vml" Requires="v">
                <p:oleObj spid="_x0000_s216836" name="Equation" r:id="rId11" imgW="2882880" imgH="406080" progId="Equation.DSMT4">
                  <p:embed/>
                </p:oleObj>
              </mc:Choice>
              <mc:Fallback>
                <p:oleObj name="Equation" r:id="rId11" imgW="2882880" imgH="406080" progId="Equation.DSMT4">
                  <p:embed/>
                  <p:pic>
                    <p:nvPicPr>
                      <p:cNvPr id="0" name=""/>
                      <p:cNvPicPr>
                        <a:picLocks noChangeAspect="1" noChangeArrowheads="1"/>
                      </p:cNvPicPr>
                      <p:nvPr/>
                    </p:nvPicPr>
                    <p:blipFill>
                      <a:blip r:embed="rId12"/>
                      <a:srcRect/>
                      <a:stretch>
                        <a:fillRect/>
                      </a:stretch>
                    </p:blipFill>
                    <p:spPr bwMode="auto">
                      <a:xfrm>
                        <a:off x="1187624" y="4581128"/>
                        <a:ext cx="5906914" cy="833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9" name="Object 9"/>
          <p:cNvGraphicFramePr>
            <a:graphicFrameLocks noChangeAspect="1"/>
          </p:cNvGraphicFramePr>
          <p:nvPr>
            <p:extLst>
              <p:ext uri="{D42A27DB-BD31-4B8C-83A1-F6EECF244321}">
                <p14:modId xmlns:p14="http://schemas.microsoft.com/office/powerpoint/2010/main" val="513958677"/>
              </p:ext>
            </p:extLst>
          </p:nvPr>
        </p:nvGraphicFramePr>
        <p:xfrm>
          <a:off x="1108075" y="5391150"/>
          <a:ext cx="5684838" cy="846138"/>
        </p:xfrm>
        <a:graphic>
          <a:graphicData uri="http://schemas.openxmlformats.org/presentationml/2006/ole">
            <mc:AlternateContent xmlns:mc="http://schemas.openxmlformats.org/markup-compatibility/2006">
              <mc:Choice xmlns:v="urn:schemas-microsoft-com:vml" Requires="v">
                <p:oleObj spid="_x0000_s216837" name="Equation" r:id="rId13" imgW="2730240" imgH="406080" progId="Equation.DSMT4">
                  <p:embed/>
                </p:oleObj>
              </mc:Choice>
              <mc:Fallback>
                <p:oleObj name="Equation" r:id="rId13" imgW="2730240" imgH="406080" progId="Equation.DSMT4">
                  <p:embed/>
                  <p:pic>
                    <p:nvPicPr>
                      <p:cNvPr id="0" name=""/>
                      <p:cNvPicPr>
                        <a:picLocks noChangeAspect="1" noChangeArrowheads="1"/>
                      </p:cNvPicPr>
                      <p:nvPr/>
                    </p:nvPicPr>
                    <p:blipFill>
                      <a:blip r:embed="rId14"/>
                      <a:srcRect/>
                      <a:stretch>
                        <a:fillRect/>
                      </a:stretch>
                    </p:blipFill>
                    <p:spPr bwMode="auto">
                      <a:xfrm>
                        <a:off x="1108075" y="5391150"/>
                        <a:ext cx="5684838"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00" name="Rectangle 12"/>
          <p:cNvSpPr>
            <a:spLocks noChangeArrowheads="1"/>
          </p:cNvSpPr>
          <p:nvPr/>
        </p:nvSpPr>
        <p:spPr bwMode="auto">
          <a:xfrm>
            <a:off x="6811743" y="5636966"/>
            <a:ext cx="168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t>比特</a:t>
            </a:r>
            <a:r>
              <a:rPr lang="zh-CN" altLang="zh-CN" sz="2000" b="1" dirty="0"/>
              <a:t>/</a:t>
            </a:r>
            <a:r>
              <a:rPr lang="zh-CN" sz="2000" b="1" dirty="0"/>
              <a:t>符号</a:t>
            </a:r>
          </a:p>
        </p:txBody>
      </p:sp>
      <p:sp>
        <p:nvSpPr>
          <p:cNvPr id="71698" name="Rectangle 15"/>
          <p:cNvSpPr>
            <a:spLocks noChangeArrowheads="1"/>
          </p:cNvSpPr>
          <p:nvPr/>
        </p:nvSpPr>
        <p:spPr bwMode="auto">
          <a:xfrm>
            <a:off x="7092280" y="4797152"/>
            <a:ext cx="13220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sz="2000" b="1" dirty="0"/>
              <a:t>比特</a:t>
            </a:r>
            <a:r>
              <a:rPr lang="zh-CN" altLang="zh-CN" sz="2000" b="1" dirty="0"/>
              <a:t>/</a:t>
            </a:r>
            <a:r>
              <a:rPr lang="zh-CN" sz="2000" b="1" dirty="0"/>
              <a:t>符号</a:t>
            </a:r>
          </a:p>
        </p:txBody>
      </p:sp>
      <p:grpSp>
        <p:nvGrpSpPr>
          <p:cNvPr id="71691" name="Group 18"/>
          <p:cNvGrpSpPr>
            <a:grpSpLocks noChangeAspect="1"/>
          </p:cNvGrpSpPr>
          <p:nvPr/>
        </p:nvGrpSpPr>
        <p:grpSpPr bwMode="auto">
          <a:xfrm>
            <a:off x="1139825" y="2833688"/>
            <a:ext cx="6122988" cy="1544638"/>
            <a:chOff x="34" y="0"/>
            <a:chExt cx="3857" cy="973"/>
          </a:xfrm>
        </p:grpSpPr>
        <p:graphicFrame>
          <p:nvGraphicFramePr>
            <p:cNvPr id="5" name="Object 19"/>
            <p:cNvGraphicFramePr>
              <a:graphicFrameLocks noChangeAspect="1"/>
            </p:cNvGraphicFramePr>
            <p:nvPr>
              <p:extLst>
                <p:ext uri="{D42A27DB-BD31-4B8C-83A1-F6EECF244321}">
                  <p14:modId xmlns:p14="http://schemas.microsoft.com/office/powerpoint/2010/main" val="2711650505"/>
                </p:ext>
              </p:extLst>
            </p:nvPr>
          </p:nvGraphicFramePr>
          <p:xfrm>
            <a:off x="34" y="0"/>
            <a:ext cx="1753" cy="566"/>
          </p:xfrm>
          <a:graphic>
            <a:graphicData uri="http://schemas.openxmlformats.org/presentationml/2006/ole">
              <mc:AlternateContent xmlns:mc="http://schemas.openxmlformats.org/markup-compatibility/2006">
                <mc:Choice xmlns:v="urn:schemas-microsoft-com:vml" Requires="v">
                  <p:oleObj spid="_x0000_s216838" name="Equation" r:id="rId15" imgW="1257120" imgH="406080" progId="Equation.DSMT4">
                    <p:embed/>
                  </p:oleObj>
                </mc:Choice>
                <mc:Fallback>
                  <p:oleObj name="Equation" r:id="rId15" imgW="1257120" imgH="406080" progId="Equation.DSMT4">
                    <p:embed/>
                    <p:pic>
                      <p:nvPicPr>
                        <p:cNvPr id="0" name=""/>
                        <p:cNvPicPr>
                          <a:picLocks noChangeAspect="1" noChangeArrowheads="1"/>
                        </p:cNvPicPr>
                        <p:nvPr/>
                      </p:nvPicPr>
                      <p:blipFill>
                        <a:blip r:embed="rId16"/>
                        <a:srcRect/>
                        <a:stretch>
                          <a:fillRect/>
                        </a:stretch>
                      </p:blipFill>
                      <p:spPr bwMode="auto">
                        <a:xfrm>
                          <a:off x="34" y="0"/>
                          <a:ext cx="1753" cy="56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4" name="Object 20"/>
            <p:cNvGraphicFramePr>
              <a:graphicFrameLocks noChangeAspect="1"/>
            </p:cNvGraphicFramePr>
            <p:nvPr>
              <p:extLst>
                <p:ext uri="{D42A27DB-BD31-4B8C-83A1-F6EECF244321}">
                  <p14:modId xmlns:p14="http://schemas.microsoft.com/office/powerpoint/2010/main" val="942968728"/>
                </p:ext>
              </p:extLst>
            </p:nvPr>
          </p:nvGraphicFramePr>
          <p:xfrm>
            <a:off x="2156" y="0"/>
            <a:ext cx="1735" cy="566"/>
          </p:xfrm>
          <a:graphic>
            <a:graphicData uri="http://schemas.openxmlformats.org/presentationml/2006/ole">
              <mc:AlternateContent xmlns:mc="http://schemas.openxmlformats.org/markup-compatibility/2006">
                <mc:Choice xmlns:v="urn:schemas-microsoft-com:vml" Requires="v">
                  <p:oleObj spid="_x0000_s216839" name="Equation" r:id="rId17" imgW="1244520" imgH="406080" progId="Equation.DSMT4">
                    <p:embed/>
                  </p:oleObj>
                </mc:Choice>
                <mc:Fallback>
                  <p:oleObj name="Equation" r:id="rId17" imgW="1244520" imgH="406080" progId="Equation.DSMT4">
                    <p:embed/>
                    <p:pic>
                      <p:nvPicPr>
                        <p:cNvPr id="0" name=""/>
                        <p:cNvPicPr>
                          <a:picLocks noChangeAspect="1" noChangeArrowheads="1"/>
                        </p:cNvPicPr>
                        <p:nvPr/>
                      </p:nvPicPr>
                      <p:blipFill>
                        <a:blip r:embed="rId18"/>
                        <a:srcRect/>
                        <a:stretch>
                          <a:fillRect/>
                        </a:stretch>
                      </p:blipFill>
                      <p:spPr bwMode="auto">
                        <a:xfrm>
                          <a:off x="2156" y="0"/>
                          <a:ext cx="1735" cy="56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5" name="Object 21"/>
            <p:cNvGraphicFramePr>
              <a:graphicFrameLocks noChangeAspect="1"/>
            </p:cNvGraphicFramePr>
            <p:nvPr>
              <p:extLst>
                <p:ext uri="{D42A27DB-BD31-4B8C-83A1-F6EECF244321}">
                  <p14:modId xmlns:p14="http://schemas.microsoft.com/office/powerpoint/2010/main" val="952680582"/>
                </p:ext>
              </p:extLst>
            </p:nvPr>
          </p:nvGraphicFramePr>
          <p:xfrm>
            <a:off x="69" y="637"/>
            <a:ext cx="1681" cy="336"/>
          </p:xfrm>
          <a:graphic>
            <a:graphicData uri="http://schemas.openxmlformats.org/presentationml/2006/ole">
              <mc:AlternateContent xmlns:mc="http://schemas.openxmlformats.org/markup-compatibility/2006">
                <mc:Choice xmlns:v="urn:schemas-microsoft-com:vml" Requires="v">
                  <p:oleObj spid="_x0000_s216840" name="Equation" r:id="rId19" imgW="1206360" imgH="241200" progId="Equation.DSMT4">
                    <p:embed/>
                  </p:oleObj>
                </mc:Choice>
                <mc:Fallback>
                  <p:oleObj name="Equation" r:id="rId19" imgW="1206360" imgH="241200" progId="Equation.DSMT4">
                    <p:embed/>
                    <p:pic>
                      <p:nvPicPr>
                        <p:cNvPr id="0" name=""/>
                        <p:cNvPicPr>
                          <a:picLocks noChangeAspect="1" noChangeArrowheads="1"/>
                        </p:cNvPicPr>
                        <p:nvPr/>
                      </p:nvPicPr>
                      <p:blipFill>
                        <a:blip r:embed="rId20"/>
                        <a:srcRect/>
                        <a:stretch>
                          <a:fillRect/>
                        </a:stretch>
                      </p:blipFill>
                      <p:spPr bwMode="auto">
                        <a:xfrm>
                          <a:off x="69" y="637"/>
                          <a:ext cx="1681"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96" name="Object 22"/>
            <p:cNvGraphicFramePr>
              <a:graphicFrameLocks noChangeAspect="1"/>
            </p:cNvGraphicFramePr>
            <p:nvPr>
              <p:extLst>
                <p:ext uri="{D42A27DB-BD31-4B8C-83A1-F6EECF244321}">
                  <p14:modId xmlns:p14="http://schemas.microsoft.com/office/powerpoint/2010/main" val="4178473626"/>
                </p:ext>
              </p:extLst>
            </p:nvPr>
          </p:nvGraphicFramePr>
          <p:xfrm>
            <a:off x="2156" y="637"/>
            <a:ext cx="1680" cy="336"/>
          </p:xfrm>
          <a:graphic>
            <a:graphicData uri="http://schemas.openxmlformats.org/presentationml/2006/ole">
              <mc:AlternateContent xmlns:mc="http://schemas.openxmlformats.org/markup-compatibility/2006">
                <mc:Choice xmlns:v="urn:schemas-microsoft-com:vml" Requires="v">
                  <p:oleObj spid="_x0000_s216841" name="Equation" r:id="rId21" imgW="1206360" imgH="241200" progId="Equation.DSMT4">
                    <p:embed/>
                  </p:oleObj>
                </mc:Choice>
                <mc:Fallback>
                  <p:oleObj name="Equation" r:id="rId21" imgW="1206360" imgH="241200" progId="Equation.DSMT4">
                    <p:embed/>
                    <p:pic>
                      <p:nvPicPr>
                        <p:cNvPr id="0" name=""/>
                        <p:cNvPicPr>
                          <a:picLocks noChangeAspect="1" noChangeArrowheads="1"/>
                        </p:cNvPicPr>
                        <p:nvPr/>
                      </p:nvPicPr>
                      <p:blipFill>
                        <a:blip r:embed="rId22"/>
                        <a:srcRect/>
                        <a:stretch>
                          <a:fillRect/>
                        </a:stretch>
                      </p:blipFill>
                      <p:spPr bwMode="auto">
                        <a:xfrm>
                          <a:off x="2156" y="637"/>
                          <a:ext cx="1680" cy="33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 name="灯片编号占位符 5"/>
          <p:cNvSpPr>
            <a:spLocks noGrp="1"/>
          </p:cNvSpPr>
          <p:nvPr>
            <p:ph type="sldNum" sz="quarter" idx="12"/>
          </p:nvPr>
        </p:nvSpPr>
        <p:spPr/>
        <p:txBody>
          <a:bodyPr/>
          <a:lstStyle/>
          <a:p>
            <a:fld id="{E31375A4-56A4-47D6-9801-1991572033F7}" type="slidenum">
              <a:rPr lang="en-US" smtClean="0"/>
              <a:pPr/>
              <a:t>75</a:t>
            </a:fld>
            <a:endParaRPr lang="en-US"/>
          </a:p>
        </p:txBody>
      </p:sp>
    </p:spTree>
    <p:extLst>
      <p:ext uri="{BB962C8B-B14F-4D97-AF65-F5344CB8AC3E}">
        <p14:creationId xmlns:p14="http://schemas.microsoft.com/office/powerpoint/2010/main" val="277229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2.1 </a:t>
            </a:r>
            <a:r>
              <a:rPr lang="zh-CN" altLang="en-US" smtClean="0"/>
              <a:t>信息的度量与信源熵</a:t>
            </a:r>
            <a:endParaRPr lang="zh-CN" altLang="en-US" dirty="0"/>
          </a:p>
        </p:txBody>
      </p:sp>
      <p:sp>
        <p:nvSpPr>
          <p:cNvPr id="7" name="内容占位符 6"/>
          <p:cNvSpPr>
            <a:spLocks noGrp="1"/>
          </p:cNvSpPr>
          <p:nvPr>
            <p:ph idx="1"/>
          </p:nvPr>
        </p:nvSpPr>
        <p:spPr/>
        <p:txBody>
          <a:bodyPr/>
          <a:lstStyle/>
          <a:p>
            <a:r>
              <a:rPr lang="en-US" altLang="zh-CN" dirty="0" smtClean="0">
                <a:solidFill>
                  <a:schemeClr val="accent6">
                    <a:lumMod val="50000"/>
                  </a:schemeClr>
                </a:solidFill>
              </a:rPr>
              <a:t>2.1.1 </a:t>
            </a:r>
            <a:r>
              <a:rPr lang="zh-CN" altLang="en-US" dirty="0" smtClean="0">
                <a:solidFill>
                  <a:schemeClr val="accent6">
                    <a:lumMod val="50000"/>
                  </a:schemeClr>
                </a:solidFill>
              </a:rPr>
              <a:t>自信息量</a:t>
            </a:r>
            <a:endParaRPr lang="en-US" altLang="zh-CN" dirty="0" smtClean="0">
              <a:solidFill>
                <a:schemeClr val="accent6">
                  <a:lumMod val="50000"/>
                </a:schemeClr>
              </a:solidFill>
            </a:endParaRPr>
          </a:p>
          <a:p>
            <a:r>
              <a:rPr lang="en-US" altLang="zh-CN" dirty="0" smtClean="0">
                <a:solidFill>
                  <a:srgbClr val="FF0000"/>
                </a:solidFill>
              </a:rPr>
              <a:t>2.1.2 </a:t>
            </a:r>
            <a:r>
              <a:rPr lang="zh-CN" altLang="en-US" dirty="0" smtClean="0">
                <a:solidFill>
                  <a:srgbClr val="FF0000"/>
                </a:solidFill>
              </a:rPr>
              <a:t>平均自信息量与信源熵</a:t>
            </a:r>
            <a:endParaRPr lang="en-US" altLang="zh-CN" dirty="0" smtClean="0">
              <a:solidFill>
                <a:srgbClr val="FF0000"/>
              </a:solidFill>
            </a:endParaRPr>
          </a:p>
          <a:p>
            <a:pPr lvl="1"/>
            <a:r>
              <a:rPr lang="zh-CN" altLang="zh-CN" dirty="0">
                <a:solidFill>
                  <a:schemeClr val="accent6">
                    <a:lumMod val="50000"/>
                  </a:schemeClr>
                </a:solidFill>
              </a:rPr>
              <a:t>平均自信息</a:t>
            </a:r>
            <a:r>
              <a:rPr lang="zh-CN" altLang="zh-CN" dirty="0" smtClean="0">
                <a:solidFill>
                  <a:schemeClr val="accent6">
                    <a:lumMod val="50000"/>
                  </a:schemeClr>
                </a:solidFill>
              </a:rPr>
              <a:t>量</a:t>
            </a:r>
            <a:r>
              <a:rPr lang="zh-CN" altLang="en-US" dirty="0" smtClean="0">
                <a:solidFill>
                  <a:schemeClr val="accent6">
                    <a:lumMod val="50000"/>
                  </a:schemeClr>
                </a:solidFill>
              </a:rPr>
              <a:t>的引出</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信源熵的定义</a:t>
            </a:r>
            <a:endParaRPr lang="en-US" altLang="zh-CN" dirty="0" smtClean="0">
              <a:solidFill>
                <a:schemeClr val="accent6">
                  <a:lumMod val="50000"/>
                </a:schemeClr>
              </a:solidFill>
            </a:endParaRPr>
          </a:p>
          <a:p>
            <a:pPr lvl="1"/>
            <a:r>
              <a:rPr lang="zh-CN" altLang="en-US" dirty="0" smtClean="0">
                <a:solidFill>
                  <a:schemeClr val="accent6">
                    <a:lumMod val="50000"/>
                  </a:schemeClr>
                </a:solidFill>
              </a:rPr>
              <a:t>条件熵与联合熵</a:t>
            </a:r>
            <a:endParaRPr lang="en-US" altLang="zh-CN" dirty="0" smtClean="0">
              <a:solidFill>
                <a:schemeClr val="accent6">
                  <a:lumMod val="50000"/>
                </a:schemeClr>
              </a:solidFill>
            </a:endParaRPr>
          </a:p>
          <a:p>
            <a:pPr lvl="1"/>
            <a:r>
              <a:rPr lang="zh-CN" altLang="en-US" dirty="0" smtClean="0">
                <a:solidFill>
                  <a:srgbClr val="FF0000"/>
                </a:solidFill>
              </a:rPr>
              <a:t>熵的主要性质及定理</a:t>
            </a:r>
            <a:endParaRPr lang="en-US" altLang="zh-CN" dirty="0" smtClean="0">
              <a:solidFill>
                <a:srgbClr val="FF0000"/>
              </a:solidFill>
            </a:endParaRPr>
          </a:p>
          <a:p>
            <a:pPr lvl="1"/>
            <a:r>
              <a:rPr lang="zh-CN" altLang="en-US" dirty="0" smtClean="0"/>
              <a:t>加权熵的概念及基本性质</a:t>
            </a:r>
          </a:p>
          <a:p>
            <a:r>
              <a:rPr lang="en-US" altLang="zh-CN" dirty="0" smtClean="0"/>
              <a:t>2.1.3</a:t>
            </a:r>
            <a:r>
              <a:rPr lang="zh-CN" altLang="en-US" dirty="0"/>
              <a:t>互信息</a:t>
            </a:r>
            <a:r>
              <a:rPr lang="zh-CN" altLang="en-US" dirty="0" smtClean="0"/>
              <a:t>量与平均互信息量</a:t>
            </a:r>
            <a:endParaRPr lang="en-US" altLang="zh-CN" dirty="0" smtClean="0"/>
          </a:p>
          <a:p>
            <a:r>
              <a:rPr lang="en-US" altLang="zh-CN" dirty="0" smtClean="0"/>
              <a:t>2.1.4 </a:t>
            </a:r>
            <a:r>
              <a:rPr lang="zh-CN" altLang="en-US" dirty="0" smtClean="0"/>
              <a:t>各种熵之间的关系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76</a:t>
            </a:fld>
            <a:endParaRPr lang="en-US"/>
          </a:p>
        </p:txBody>
      </p:sp>
    </p:spTree>
    <p:extLst>
      <p:ext uri="{BB962C8B-B14F-4D97-AF65-F5344CB8AC3E}">
        <p14:creationId xmlns:p14="http://schemas.microsoft.com/office/powerpoint/2010/main" val="4205492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normAutofit/>
          </a:bodyPr>
          <a:lstStyle/>
          <a:p>
            <a:r>
              <a:rPr lang="zh-CN" altLang="en-US" dirty="0"/>
              <a:t>熵的主要性质及</a:t>
            </a:r>
            <a:r>
              <a:rPr lang="zh-CN" altLang="en-US" dirty="0" smtClean="0"/>
              <a:t>定理</a:t>
            </a:r>
            <a:endParaRPr lang="zh-CN" altLang="en-US" dirty="0"/>
          </a:p>
        </p:txBody>
      </p:sp>
      <p:sp>
        <p:nvSpPr>
          <p:cNvPr id="13" name="内容占位符 12"/>
          <p:cNvSpPr>
            <a:spLocks noGrp="1"/>
          </p:cNvSpPr>
          <p:nvPr>
            <p:ph idx="1"/>
          </p:nvPr>
        </p:nvSpPr>
        <p:spPr/>
        <p:txBody>
          <a:bodyPr>
            <a:normAutofit lnSpcReduction="10000"/>
          </a:bodyPr>
          <a:lstStyle/>
          <a:p>
            <a:r>
              <a:rPr lang="en-US" altLang="zh-CN" dirty="0" smtClean="0"/>
              <a:t>1. </a:t>
            </a:r>
            <a:r>
              <a:rPr lang="zh-CN" altLang="en-US" dirty="0" smtClean="0"/>
              <a:t>非负性</a:t>
            </a:r>
            <a:endParaRPr lang="en-US" altLang="zh-CN" dirty="0" smtClean="0"/>
          </a:p>
          <a:p>
            <a:r>
              <a:rPr lang="en-US" altLang="zh-CN" dirty="0" smtClean="0"/>
              <a:t>2. </a:t>
            </a:r>
            <a:r>
              <a:rPr lang="zh-CN" altLang="en-US" dirty="0" smtClean="0"/>
              <a:t>对称性</a:t>
            </a:r>
            <a:endParaRPr lang="en-US" altLang="zh-CN" dirty="0" smtClean="0"/>
          </a:p>
          <a:p>
            <a:r>
              <a:rPr lang="en-US" altLang="zh-CN" dirty="0" smtClean="0"/>
              <a:t>3. </a:t>
            </a:r>
            <a:r>
              <a:rPr lang="zh-CN" altLang="en-US" dirty="0" smtClean="0"/>
              <a:t>确定性</a:t>
            </a:r>
            <a:endParaRPr lang="en-US" altLang="zh-CN" dirty="0" smtClean="0"/>
          </a:p>
          <a:p>
            <a:r>
              <a:rPr lang="en-US" altLang="zh-CN" dirty="0" smtClean="0"/>
              <a:t>4. </a:t>
            </a:r>
            <a:r>
              <a:rPr lang="zh-CN" altLang="en-US" dirty="0" smtClean="0"/>
              <a:t>扩展性</a:t>
            </a:r>
            <a:endParaRPr lang="en-US" altLang="zh-CN" dirty="0" smtClean="0"/>
          </a:p>
          <a:p>
            <a:r>
              <a:rPr lang="en-US" altLang="zh-CN" dirty="0" smtClean="0"/>
              <a:t>5. </a:t>
            </a:r>
            <a:r>
              <a:rPr lang="zh-CN" altLang="en-US" dirty="0" smtClean="0"/>
              <a:t>连续性</a:t>
            </a:r>
            <a:endParaRPr lang="en-US" altLang="zh-CN" dirty="0" smtClean="0"/>
          </a:p>
          <a:p>
            <a:r>
              <a:rPr lang="en-US" altLang="zh-CN" dirty="0" smtClean="0"/>
              <a:t>6. </a:t>
            </a:r>
            <a:r>
              <a:rPr lang="zh-CN" altLang="en-US" dirty="0" smtClean="0"/>
              <a:t>极值性</a:t>
            </a:r>
            <a:endParaRPr lang="en-US" altLang="zh-CN" dirty="0" smtClean="0"/>
          </a:p>
          <a:p>
            <a:r>
              <a:rPr lang="en-US" altLang="zh-CN" dirty="0" smtClean="0">
                <a:solidFill>
                  <a:srgbClr val="C00000"/>
                </a:solidFill>
              </a:rPr>
              <a:t>7. </a:t>
            </a:r>
            <a:r>
              <a:rPr lang="zh-CN" altLang="en-US" dirty="0" smtClean="0">
                <a:solidFill>
                  <a:srgbClr val="C00000"/>
                </a:solidFill>
              </a:rPr>
              <a:t>条件熵不大于无条件熵</a:t>
            </a:r>
            <a:endParaRPr lang="en-US" altLang="zh-CN" dirty="0" smtClean="0">
              <a:solidFill>
                <a:srgbClr val="C00000"/>
              </a:solidFill>
            </a:endParaRPr>
          </a:p>
          <a:p>
            <a:r>
              <a:rPr lang="en-US" altLang="zh-CN" dirty="0">
                <a:solidFill>
                  <a:srgbClr val="FF0000"/>
                </a:solidFill>
              </a:rPr>
              <a:t>8</a:t>
            </a:r>
            <a:r>
              <a:rPr lang="en-US" altLang="zh-CN" dirty="0" smtClean="0">
                <a:solidFill>
                  <a:srgbClr val="FF0000"/>
                </a:solidFill>
              </a:rPr>
              <a:t>. </a:t>
            </a:r>
            <a:r>
              <a:rPr lang="zh-CN" altLang="en-US" dirty="0" smtClean="0">
                <a:solidFill>
                  <a:srgbClr val="FF0000"/>
                </a:solidFill>
              </a:rPr>
              <a:t>最大离散熵定理</a:t>
            </a:r>
          </a:p>
          <a:p>
            <a:r>
              <a:rPr lang="en-US" altLang="zh-CN" dirty="0" smtClean="0"/>
              <a:t>9. </a:t>
            </a:r>
            <a:r>
              <a:rPr lang="zh-CN" altLang="en-US" dirty="0" smtClean="0"/>
              <a:t>上凸性</a:t>
            </a:r>
            <a:endParaRPr lang="en-US" altLang="zh-CN" dirty="0" smtClean="0"/>
          </a:p>
        </p:txBody>
      </p:sp>
      <p:sp>
        <p:nvSpPr>
          <p:cNvPr id="4" name="灯片编号占位符 3"/>
          <p:cNvSpPr>
            <a:spLocks noGrp="1"/>
          </p:cNvSpPr>
          <p:nvPr>
            <p:ph type="sldNum" sz="quarter" idx="12"/>
          </p:nvPr>
        </p:nvSpPr>
        <p:spPr/>
        <p:txBody>
          <a:bodyPr/>
          <a:lstStyle/>
          <a:p>
            <a:fld id="{E31375A4-56A4-47D6-9801-1991572033F7}" type="slidenum">
              <a:rPr lang="en-US" smtClean="0"/>
              <a:pPr/>
              <a:t>77</a:t>
            </a:fld>
            <a:endParaRPr lang="en-US"/>
          </a:p>
        </p:txBody>
      </p:sp>
      <p:sp>
        <p:nvSpPr>
          <p:cNvPr id="15" name="TextBox 14"/>
          <p:cNvSpPr txBox="1"/>
          <p:nvPr/>
        </p:nvSpPr>
        <p:spPr>
          <a:xfrm>
            <a:off x="4211960" y="4427820"/>
            <a:ext cx="1872208" cy="40011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zh-CN" altLang="en-US" sz="2000" b="1" dirty="0" smtClean="0">
                <a:solidFill>
                  <a:schemeClr val="bg1"/>
                </a:solidFill>
                <a:latin typeface="+mj-ea"/>
                <a:ea typeface="+mj-ea"/>
              </a:rPr>
              <a:t>书上内容补充</a:t>
            </a:r>
            <a:endParaRPr lang="zh-CN" altLang="en-US" sz="2000" b="1" dirty="0">
              <a:solidFill>
                <a:schemeClr val="bg1"/>
              </a:solidFill>
              <a:latin typeface="+mj-ea"/>
              <a:ea typeface="+mj-ea"/>
            </a:endParaRPr>
          </a:p>
        </p:txBody>
      </p:sp>
    </p:spTree>
    <p:extLst>
      <p:ext uri="{BB962C8B-B14F-4D97-AF65-F5344CB8AC3E}">
        <p14:creationId xmlns:p14="http://schemas.microsoft.com/office/powerpoint/2010/main" val="2106495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非负性与对称性</a:t>
            </a:r>
            <a:endParaRPr lang="zh-CN" altLang="en-US" dirty="0"/>
          </a:p>
        </p:txBody>
      </p:sp>
      <p:sp>
        <p:nvSpPr>
          <p:cNvPr id="3" name="内容占位符 2"/>
          <p:cNvSpPr>
            <a:spLocks noGrp="1"/>
          </p:cNvSpPr>
          <p:nvPr>
            <p:ph idx="1"/>
          </p:nvPr>
        </p:nvSpPr>
        <p:spPr/>
        <p:txBody>
          <a:bodyPr>
            <a:noAutofit/>
          </a:bodyPr>
          <a:lstStyle/>
          <a:p>
            <a:r>
              <a:rPr lang="en-US" altLang="zh-CN" sz="2400" dirty="0" smtClean="0"/>
              <a:t>1. </a:t>
            </a:r>
            <a:r>
              <a:rPr lang="zh-CN" altLang="en-US" sz="2400" dirty="0" smtClean="0"/>
              <a:t>非负性</a:t>
            </a:r>
            <a:endParaRPr lang="en-US" altLang="zh-CN" sz="2400" dirty="0" smtClean="0"/>
          </a:p>
          <a:p>
            <a:pPr lvl="1"/>
            <a:r>
              <a:rPr lang="zh-CN" altLang="en-US" sz="2400" dirty="0" smtClean="0"/>
              <a:t>解释：</a:t>
            </a:r>
            <a:endParaRPr lang="en-US" altLang="zh-CN" sz="2400" dirty="0" smtClean="0"/>
          </a:p>
          <a:p>
            <a:pPr lvl="1"/>
            <a:endParaRPr lang="en-US" altLang="zh-CN" sz="100" dirty="0"/>
          </a:p>
          <a:p>
            <a:r>
              <a:rPr lang="en-US" altLang="zh-CN" sz="2400" dirty="0" smtClean="0"/>
              <a:t>2. </a:t>
            </a:r>
            <a:r>
              <a:rPr lang="zh-CN" altLang="en-US" sz="2400" dirty="0" smtClean="0"/>
              <a:t>对称性</a:t>
            </a:r>
            <a:endParaRPr lang="en-US" altLang="zh-CN" sz="2400" dirty="0" smtClean="0"/>
          </a:p>
          <a:p>
            <a:pPr lvl="1"/>
            <a:r>
              <a:rPr lang="zh-CN" altLang="en-US" sz="2200" dirty="0" smtClean="0"/>
              <a:t>观察两信源：</a:t>
            </a:r>
            <a:endParaRPr lang="en-US" altLang="zh-CN" sz="2200" dirty="0"/>
          </a:p>
          <a:p>
            <a:endParaRPr lang="en-US" altLang="zh-CN" sz="2400" dirty="0" smtClean="0"/>
          </a:p>
          <a:p>
            <a:pPr lvl="1">
              <a:buNone/>
            </a:pPr>
            <a:r>
              <a:rPr lang="zh-CN" altLang="en-US" sz="2200" dirty="0" smtClean="0">
                <a:solidFill>
                  <a:srgbClr val="FF0000"/>
                </a:solidFill>
              </a:rPr>
              <a:t>概率顺序互换</a:t>
            </a:r>
            <a:endParaRPr lang="en-US" altLang="zh-CN" sz="2200" dirty="0">
              <a:solidFill>
                <a:srgbClr val="FF0000"/>
              </a:solidFill>
            </a:endParaRPr>
          </a:p>
          <a:p>
            <a:endParaRPr lang="en-US" altLang="zh-CN" sz="1200" dirty="0" smtClean="0"/>
          </a:p>
          <a:p>
            <a:endParaRPr lang="en-US" altLang="zh-CN" sz="900" dirty="0" smtClean="0"/>
          </a:p>
          <a:p>
            <a:pPr lvl="1"/>
            <a:r>
              <a:rPr lang="zh-CN" altLang="en-US" sz="2800" dirty="0" smtClean="0">
                <a:solidFill>
                  <a:srgbClr val="0000FF"/>
                </a:solidFill>
              </a:rPr>
              <a:t>思考：</a:t>
            </a:r>
            <a:r>
              <a:rPr lang="zh-CN" altLang="en-US" sz="2400" dirty="0" smtClean="0">
                <a:solidFill>
                  <a:srgbClr val="0000FF"/>
                </a:solidFill>
              </a:rPr>
              <a:t>             与              间的关系？</a:t>
            </a:r>
            <a:endParaRPr lang="zh-CN" altLang="en-US" sz="2400"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78</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07429671"/>
              </p:ext>
            </p:extLst>
          </p:nvPr>
        </p:nvGraphicFramePr>
        <p:xfrm>
          <a:off x="2555776" y="1268760"/>
          <a:ext cx="1472856" cy="451827"/>
        </p:xfrm>
        <a:graphic>
          <a:graphicData uri="http://schemas.openxmlformats.org/presentationml/2006/ole">
            <mc:AlternateContent xmlns:mc="http://schemas.openxmlformats.org/markup-compatibility/2006">
              <mc:Choice xmlns:v="urn:schemas-microsoft-com:vml" Requires="v">
                <p:oleObj spid="_x0000_s239847" name="Equation" r:id="rId3" imgW="660240" imgH="203040" progId="Equation.DSMT4">
                  <p:embed/>
                </p:oleObj>
              </mc:Choice>
              <mc:Fallback>
                <p:oleObj name="Equation" r:id="rId3" imgW="660240" imgH="203040" progId="Equation.DSMT4">
                  <p:embed/>
                  <p:pic>
                    <p:nvPicPr>
                      <p:cNvPr id="0" name=""/>
                      <p:cNvPicPr>
                        <a:picLocks noChangeAspect="1" noChangeArrowheads="1"/>
                      </p:cNvPicPr>
                      <p:nvPr/>
                    </p:nvPicPr>
                    <p:blipFill>
                      <a:blip r:embed="rId4"/>
                      <a:srcRect/>
                      <a:stretch>
                        <a:fillRect/>
                      </a:stretch>
                    </p:blipFill>
                    <p:spPr bwMode="auto">
                      <a:xfrm>
                        <a:off x="2555776" y="1268760"/>
                        <a:ext cx="1472856" cy="45182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741050517"/>
              </p:ext>
            </p:extLst>
          </p:nvPr>
        </p:nvGraphicFramePr>
        <p:xfrm>
          <a:off x="2174651" y="1741050"/>
          <a:ext cx="4413573" cy="463814"/>
        </p:xfrm>
        <a:graphic>
          <a:graphicData uri="http://schemas.openxmlformats.org/presentationml/2006/ole">
            <mc:AlternateContent xmlns:mc="http://schemas.openxmlformats.org/markup-compatibility/2006">
              <mc:Choice xmlns:v="urn:schemas-microsoft-com:vml" Requires="v">
                <p:oleObj spid="_x0000_s239848" name="Equation" r:id="rId5" imgW="2171520" imgH="228600" progId="Equation.DSMT4">
                  <p:embed/>
                </p:oleObj>
              </mc:Choice>
              <mc:Fallback>
                <p:oleObj name="Equation" r:id="rId5" imgW="2171520" imgH="228600" progId="Equation.DSMT4">
                  <p:embed/>
                  <p:pic>
                    <p:nvPicPr>
                      <p:cNvPr id="0" name=""/>
                      <p:cNvPicPr>
                        <a:picLocks noChangeAspect="1" noChangeArrowheads="1"/>
                      </p:cNvPicPr>
                      <p:nvPr/>
                    </p:nvPicPr>
                    <p:blipFill>
                      <a:blip r:embed="rId6"/>
                      <a:srcRect/>
                      <a:stretch>
                        <a:fillRect/>
                      </a:stretch>
                    </p:blipFill>
                    <p:spPr bwMode="auto">
                      <a:xfrm>
                        <a:off x="2174651" y="1741050"/>
                        <a:ext cx="4413573" cy="4638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48151616"/>
              </p:ext>
            </p:extLst>
          </p:nvPr>
        </p:nvGraphicFramePr>
        <p:xfrm>
          <a:off x="2923678" y="2924944"/>
          <a:ext cx="5392738" cy="1058862"/>
        </p:xfrm>
        <a:graphic>
          <a:graphicData uri="http://schemas.openxmlformats.org/presentationml/2006/ole">
            <mc:AlternateContent xmlns:mc="http://schemas.openxmlformats.org/markup-compatibility/2006">
              <mc:Choice xmlns:v="urn:schemas-microsoft-com:vml" Requires="v">
                <p:oleObj spid="_x0000_s239849" name="Equation" r:id="rId7" imgW="2476440" imgH="482400" progId="Equation.DSMT4">
                  <p:embed/>
                </p:oleObj>
              </mc:Choice>
              <mc:Fallback>
                <p:oleObj name="Equation" r:id="rId7" imgW="2476440" imgH="482400" progId="Equation.DSMT4">
                  <p:embed/>
                  <p:pic>
                    <p:nvPicPr>
                      <p:cNvPr id="0" name=""/>
                      <p:cNvPicPr>
                        <a:picLocks noChangeAspect="1" noChangeArrowheads="1"/>
                      </p:cNvPicPr>
                      <p:nvPr/>
                    </p:nvPicPr>
                    <p:blipFill>
                      <a:blip r:embed="rId8"/>
                      <a:srcRect/>
                      <a:stretch>
                        <a:fillRect/>
                      </a:stretch>
                    </p:blipFill>
                    <p:spPr bwMode="auto">
                      <a:xfrm>
                        <a:off x="2923678" y="2924944"/>
                        <a:ext cx="5392738" cy="1058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7"/>
          <p:cNvGraphicFramePr>
            <a:graphicFrameLocks noChangeAspect="1"/>
          </p:cNvGraphicFramePr>
          <p:nvPr>
            <p:extLst>
              <p:ext uri="{D42A27DB-BD31-4B8C-83A1-F6EECF244321}">
                <p14:modId xmlns:p14="http://schemas.microsoft.com/office/powerpoint/2010/main" val="2523416825"/>
              </p:ext>
            </p:extLst>
          </p:nvPr>
        </p:nvGraphicFramePr>
        <p:xfrm>
          <a:off x="2339752" y="5301208"/>
          <a:ext cx="936104" cy="444230"/>
        </p:xfrm>
        <a:graphic>
          <a:graphicData uri="http://schemas.openxmlformats.org/presentationml/2006/ole">
            <mc:AlternateContent xmlns:mc="http://schemas.openxmlformats.org/markup-compatibility/2006">
              <mc:Choice xmlns:v="urn:schemas-microsoft-com:vml" Requires="v">
                <p:oleObj spid="_x0000_s239850" name="Equation" r:id="rId9" imgW="482400" imgH="228600" progId="Equation.DSMT4">
                  <p:embed/>
                </p:oleObj>
              </mc:Choice>
              <mc:Fallback>
                <p:oleObj name="Equation" r:id="rId9" imgW="482400" imgH="228600" progId="Equation.DSMT4">
                  <p:embed/>
                  <p:pic>
                    <p:nvPicPr>
                      <p:cNvPr id="0" name=""/>
                      <p:cNvPicPr>
                        <a:picLocks noChangeAspect="1" noChangeArrowheads="1"/>
                      </p:cNvPicPr>
                      <p:nvPr/>
                    </p:nvPicPr>
                    <p:blipFill>
                      <a:blip r:embed="rId10"/>
                      <a:srcRect/>
                      <a:stretch>
                        <a:fillRect/>
                      </a:stretch>
                    </p:blipFill>
                    <p:spPr bwMode="auto">
                      <a:xfrm>
                        <a:off x="2339752" y="5301208"/>
                        <a:ext cx="936104" cy="444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8"/>
          <p:cNvGraphicFramePr>
            <a:graphicFrameLocks noChangeAspect="1"/>
          </p:cNvGraphicFramePr>
          <p:nvPr>
            <p:extLst>
              <p:ext uri="{D42A27DB-BD31-4B8C-83A1-F6EECF244321}">
                <p14:modId xmlns:p14="http://schemas.microsoft.com/office/powerpoint/2010/main" val="1645528629"/>
              </p:ext>
            </p:extLst>
          </p:nvPr>
        </p:nvGraphicFramePr>
        <p:xfrm>
          <a:off x="3923928" y="5301208"/>
          <a:ext cx="936104" cy="444229"/>
        </p:xfrm>
        <a:graphic>
          <a:graphicData uri="http://schemas.openxmlformats.org/presentationml/2006/ole">
            <mc:AlternateContent xmlns:mc="http://schemas.openxmlformats.org/markup-compatibility/2006">
              <mc:Choice xmlns:v="urn:schemas-microsoft-com:vml" Requires="v">
                <p:oleObj spid="_x0000_s239851" name="Equation" r:id="rId11" imgW="482400" imgH="228600" progId="Equation.DSMT4">
                  <p:embed/>
                </p:oleObj>
              </mc:Choice>
              <mc:Fallback>
                <p:oleObj name="Equation" r:id="rId11" imgW="482400" imgH="228600" progId="Equation.DSMT4">
                  <p:embed/>
                  <p:pic>
                    <p:nvPicPr>
                      <p:cNvPr id="0" name=""/>
                      <p:cNvPicPr>
                        <a:picLocks noChangeAspect="1" noChangeArrowheads="1"/>
                      </p:cNvPicPr>
                      <p:nvPr/>
                    </p:nvPicPr>
                    <p:blipFill>
                      <a:blip r:embed="rId12"/>
                      <a:srcRect/>
                      <a:stretch>
                        <a:fillRect/>
                      </a:stretch>
                    </p:blipFill>
                    <p:spPr bwMode="auto">
                      <a:xfrm>
                        <a:off x="3923928" y="5301208"/>
                        <a:ext cx="936104" cy="444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709461068"/>
              </p:ext>
            </p:extLst>
          </p:nvPr>
        </p:nvGraphicFramePr>
        <p:xfrm>
          <a:off x="2555776" y="5877272"/>
          <a:ext cx="2382837" cy="504825"/>
        </p:xfrm>
        <a:graphic>
          <a:graphicData uri="http://schemas.openxmlformats.org/presentationml/2006/ole">
            <mc:AlternateContent xmlns:mc="http://schemas.openxmlformats.org/markup-compatibility/2006">
              <mc:Choice xmlns:v="urn:schemas-microsoft-com:vml" Requires="v">
                <p:oleObj spid="_x0000_s239852" name="Equation" r:id="rId13" imgW="1079280" imgH="228600" progId="Equation.DSMT4">
                  <p:embed/>
                </p:oleObj>
              </mc:Choice>
              <mc:Fallback>
                <p:oleObj name="Equation" r:id="rId13" imgW="1079280" imgH="228600" progId="Equation.DSMT4">
                  <p:embed/>
                  <p:pic>
                    <p:nvPicPr>
                      <p:cNvPr id="0" name=""/>
                      <p:cNvPicPr>
                        <a:picLocks noChangeAspect="1" noChangeArrowheads="1"/>
                      </p:cNvPicPr>
                      <p:nvPr/>
                    </p:nvPicPr>
                    <p:blipFill>
                      <a:blip r:embed="rId14"/>
                      <a:srcRect/>
                      <a:stretch>
                        <a:fillRect/>
                      </a:stretch>
                    </p:blipFill>
                    <p:spPr bwMode="auto">
                      <a:xfrm>
                        <a:off x="2555776" y="5877272"/>
                        <a:ext cx="2382837" cy="504825"/>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82518293"/>
              </p:ext>
            </p:extLst>
          </p:nvPr>
        </p:nvGraphicFramePr>
        <p:xfrm>
          <a:off x="2915816" y="4149080"/>
          <a:ext cx="5421312" cy="1058863"/>
        </p:xfrm>
        <a:graphic>
          <a:graphicData uri="http://schemas.openxmlformats.org/presentationml/2006/ole">
            <mc:AlternateContent xmlns:mc="http://schemas.openxmlformats.org/markup-compatibility/2006">
              <mc:Choice xmlns:v="urn:schemas-microsoft-com:vml" Requires="v">
                <p:oleObj spid="_x0000_s239853" name="Equation" r:id="rId15" imgW="2489040" imgH="482400" progId="Equation.DSMT4">
                  <p:embed/>
                </p:oleObj>
              </mc:Choice>
              <mc:Fallback>
                <p:oleObj name="Equation" r:id="rId15" imgW="2489040" imgH="482400" progId="Equation.DSMT4">
                  <p:embed/>
                  <p:pic>
                    <p:nvPicPr>
                      <p:cNvPr id="0" name=""/>
                      <p:cNvPicPr>
                        <a:picLocks noChangeAspect="1" noChangeArrowheads="1"/>
                      </p:cNvPicPr>
                      <p:nvPr/>
                    </p:nvPicPr>
                    <p:blipFill>
                      <a:blip r:embed="rId16"/>
                      <a:srcRect/>
                      <a:stretch>
                        <a:fillRect/>
                      </a:stretch>
                    </p:blipFill>
                    <p:spPr bwMode="auto">
                      <a:xfrm>
                        <a:off x="2915816" y="4149080"/>
                        <a:ext cx="5421312"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1245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对称性解释</a:t>
            </a:r>
            <a:endParaRPr lang="zh-CN" altLang="en-US" dirty="0"/>
          </a:p>
        </p:txBody>
      </p:sp>
      <p:sp>
        <p:nvSpPr>
          <p:cNvPr id="11" name="内容占位符 10"/>
          <p:cNvSpPr>
            <a:spLocks noGrp="1"/>
          </p:cNvSpPr>
          <p:nvPr>
            <p:ph idx="1"/>
          </p:nvPr>
        </p:nvSpPr>
        <p:spPr/>
        <p:txBody>
          <a:bodyPr>
            <a:normAutofit/>
          </a:bodyPr>
          <a:lstStyle/>
          <a:p>
            <a:r>
              <a:rPr lang="zh-CN" altLang="en-US" sz="2400" dirty="0" smtClean="0"/>
              <a:t>任意调换                                   的顺序，不影响熵的结果。</a:t>
            </a:r>
            <a:endParaRPr lang="en-US" altLang="zh-CN" sz="2400" dirty="0" smtClean="0"/>
          </a:p>
          <a:p>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79</a:t>
            </a:fld>
            <a:endParaRPr lang="en-US"/>
          </a:p>
        </p:txBody>
      </p:sp>
      <p:graphicFrame>
        <p:nvGraphicFramePr>
          <p:cNvPr id="12" name="对象 11"/>
          <p:cNvGraphicFramePr>
            <a:graphicFrameLocks noGrp="1" noChangeAspect="1"/>
          </p:cNvGraphicFramePr>
          <p:nvPr>
            <p:extLst>
              <p:ext uri="{D42A27DB-BD31-4B8C-83A1-F6EECF244321}">
                <p14:modId xmlns:p14="http://schemas.microsoft.com/office/powerpoint/2010/main" val="2093763293"/>
              </p:ext>
            </p:extLst>
          </p:nvPr>
        </p:nvGraphicFramePr>
        <p:xfrm>
          <a:off x="1835696" y="1700808"/>
          <a:ext cx="5654809" cy="1343968"/>
        </p:xfrm>
        <a:graphic>
          <a:graphicData uri="http://schemas.openxmlformats.org/presentationml/2006/ole">
            <mc:AlternateContent xmlns:mc="http://schemas.openxmlformats.org/markup-compatibility/2006">
              <mc:Choice xmlns:v="urn:schemas-microsoft-com:vml" Requires="v">
                <p:oleObj spid="_x0000_s128897" name="Equation" r:id="rId3" imgW="2831760" imgH="672840" progId="Equation.DSMT4">
                  <p:embed/>
                </p:oleObj>
              </mc:Choice>
              <mc:Fallback>
                <p:oleObj name="Equation" r:id="rId3" imgW="2831760" imgH="672840" progId="Equation.DSMT4">
                  <p:embed/>
                  <p:pic>
                    <p:nvPicPr>
                      <p:cNvPr id="0" name=""/>
                      <p:cNvPicPr>
                        <a:picLocks noGrp="1" noChangeAspect="1" noChangeArrowheads="1"/>
                      </p:cNvPicPr>
                      <p:nvPr/>
                    </p:nvPicPr>
                    <p:blipFill>
                      <a:blip r:embed="rId4"/>
                      <a:srcRect/>
                      <a:stretch>
                        <a:fillRect/>
                      </a:stretch>
                    </p:blipFill>
                    <p:spPr bwMode="auto">
                      <a:xfrm>
                        <a:off x="1835696" y="1700808"/>
                        <a:ext cx="5654809" cy="13439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1648079110"/>
              </p:ext>
            </p:extLst>
          </p:nvPr>
        </p:nvGraphicFramePr>
        <p:xfrm>
          <a:off x="2051720" y="1196752"/>
          <a:ext cx="2952328" cy="465385"/>
        </p:xfrm>
        <a:graphic>
          <a:graphicData uri="http://schemas.openxmlformats.org/presentationml/2006/ole">
            <mc:AlternateContent xmlns:mc="http://schemas.openxmlformats.org/markup-compatibility/2006">
              <mc:Choice xmlns:v="urn:schemas-microsoft-com:vml" Requires="v">
                <p:oleObj spid="_x0000_s128898" name="Equation" r:id="rId5" imgW="1447560" imgH="228600" progId="Equation.DSMT4">
                  <p:embed/>
                </p:oleObj>
              </mc:Choice>
              <mc:Fallback>
                <p:oleObj name="Equation" r:id="rId5" imgW="1447560" imgH="228600" progId="Equation.DSMT4">
                  <p:embed/>
                  <p:pic>
                    <p:nvPicPr>
                      <p:cNvPr id="0" name=""/>
                      <p:cNvPicPr>
                        <a:picLocks noChangeAspect="1" noChangeArrowheads="1"/>
                      </p:cNvPicPr>
                      <p:nvPr/>
                    </p:nvPicPr>
                    <p:blipFill>
                      <a:blip r:embed="rId6"/>
                      <a:srcRect/>
                      <a:stretch>
                        <a:fillRect/>
                      </a:stretch>
                    </p:blipFill>
                    <p:spPr bwMode="auto">
                      <a:xfrm>
                        <a:off x="2051720" y="1196752"/>
                        <a:ext cx="2952328" cy="465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9"/>
          <p:cNvGrpSpPr>
            <a:grpSpLocks noChangeAspect="1"/>
          </p:cNvGrpSpPr>
          <p:nvPr/>
        </p:nvGrpSpPr>
        <p:grpSpPr bwMode="auto">
          <a:xfrm>
            <a:off x="323528" y="3488060"/>
            <a:ext cx="5232400" cy="2430462"/>
            <a:chOff x="-1" y="0"/>
            <a:chExt cx="3296" cy="1531"/>
          </a:xfrm>
        </p:grpSpPr>
        <p:graphicFrame>
          <p:nvGraphicFramePr>
            <p:cNvPr id="15" name="Object 10"/>
            <p:cNvGraphicFramePr>
              <a:graphicFrameLocks noChangeAspect="1"/>
            </p:cNvGraphicFramePr>
            <p:nvPr>
              <p:extLst>
                <p:ext uri="{D42A27DB-BD31-4B8C-83A1-F6EECF244321}">
                  <p14:modId xmlns:p14="http://schemas.microsoft.com/office/powerpoint/2010/main" val="2424739874"/>
                </p:ext>
              </p:extLst>
            </p:nvPr>
          </p:nvGraphicFramePr>
          <p:xfrm>
            <a:off x="-1" y="0"/>
            <a:ext cx="3296" cy="667"/>
          </p:xfrm>
          <a:graphic>
            <a:graphicData uri="http://schemas.openxmlformats.org/presentationml/2006/ole">
              <mc:AlternateContent xmlns:mc="http://schemas.openxmlformats.org/markup-compatibility/2006">
                <mc:Choice xmlns:v="urn:schemas-microsoft-com:vml" Requires="v">
                  <p:oleObj spid="_x0000_s128899" name="Equation" r:id="rId7" imgW="2400120" imgH="482400" progId="Equation.DSMT4">
                    <p:embed/>
                  </p:oleObj>
                </mc:Choice>
                <mc:Fallback>
                  <p:oleObj name="Equation" r:id="rId7" imgW="2400120" imgH="482400" progId="Equation.DSMT4">
                    <p:embed/>
                    <p:pic>
                      <p:nvPicPr>
                        <p:cNvPr id="0" name=""/>
                        <p:cNvPicPr>
                          <a:picLocks noChangeAspect="1" noChangeArrowheads="1"/>
                        </p:cNvPicPr>
                        <p:nvPr/>
                      </p:nvPicPr>
                      <p:blipFill>
                        <a:blip r:embed="rId8"/>
                        <a:srcRect/>
                        <a:stretch>
                          <a:fillRect/>
                        </a:stretch>
                      </p:blipFill>
                      <p:spPr bwMode="auto">
                        <a:xfrm>
                          <a:off x="-1" y="0"/>
                          <a:ext cx="3296" cy="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1"/>
            <p:cNvGraphicFramePr>
              <a:graphicFrameLocks noChangeAspect="1"/>
            </p:cNvGraphicFramePr>
            <p:nvPr>
              <p:extLst>
                <p:ext uri="{D42A27DB-BD31-4B8C-83A1-F6EECF244321}">
                  <p14:modId xmlns:p14="http://schemas.microsoft.com/office/powerpoint/2010/main" val="911911008"/>
                </p:ext>
              </p:extLst>
            </p:nvPr>
          </p:nvGraphicFramePr>
          <p:xfrm>
            <a:off x="23" y="864"/>
            <a:ext cx="3244" cy="667"/>
          </p:xfrm>
          <a:graphic>
            <a:graphicData uri="http://schemas.openxmlformats.org/presentationml/2006/ole">
              <mc:AlternateContent xmlns:mc="http://schemas.openxmlformats.org/markup-compatibility/2006">
                <mc:Choice xmlns:v="urn:schemas-microsoft-com:vml" Requires="v">
                  <p:oleObj spid="_x0000_s128900" name="Equation" r:id="rId9" imgW="2361960" imgH="482400" progId="Equation.DSMT4">
                    <p:embed/>
                  </p:oleObj>
                </mc:Choice>
                <mc:Fallback>
                  <p:oleObj name="Equation" r:id="rId9" imgW="2361960" imgH="482400" progId="Equation.DSMT4">
                    <p:embed/>
                    <p:pic>
                      <p:nvPicPr>
                        <p:cNvPr id="0" name=""/>
                        <p:cNvPicPr>
                          <a:picLocks noChangeAspect="1" noChangeArrowheads="1"/>
                        </p:cNvPicPr>
                        <p:nvPr/>
                      </p:nvPicPr>
                      <p:blipFill>
                        <a:blip r:embed="rId10"/>
                        <a:srcRect/>
                        <a:stretch>
                          <a:fillRect/>
                        </a:stretch>
                      </p:blipFill>
                      <p:spPr bwMode="auto">
                        <a:xfrm>
                          <a:off x="23" y="864"/>
                          <a:ext cx="3244" cy="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Group 18"/>
          <p:cNvGrpSpPr>
            <a:grpSpLocks/>
          </p:cNvGrpSpPr>
          <p:nvPr/>
        </p:nvGrpSpPr>
        <p:grpSpPr bwMode="auto">
          <a:xfrm>
            <a:off x="2051720" y="3068960"/>
            <a:ext cx="4160838" cy="487362"/>
            <a:chOff x="0" y="0"/>
            <a:chExt cx="2621" cy="307"/>
          </a:xfrm>
        </p:grpSpPr>
        <p:sp>
          <p:nvSpPr>
            <p:cNvPr id="18" name="Rectangle 19"/>
            <p:cNvSpPr>
              <a:spLocks noChangeArrowheads="1"/>
            </p:cNvSpPr>
            <p:nvPr/>
          </p:nvSpPr>
          <p:spPr bwMode="auto">
            <a:xfrm>
              <a:off x="62"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dirty="0">
                  <a:latin typeface="+mj-ea"/>
                  <a:ea typeface="+mj-ea"/>
                </a:rPr>
                <a:t>红</a:t>
              </a:r>
            </a:p>
          </p:txBody>
        </p:sp>
        <p:sp>
          <p:nvSpPr>
            <p:cNvPr id="19" name="Line 20"/>
            <p:cNvSpPr>
              <a:spLocks noChangeShapeType="1"/>
            </p:cNvSpPr>
            <p:nvPr/>
          </p:nvSpPr>
          <p:spPr bwMode="auto">
            <a:xfrm flipV="1">
              <a:off x="0"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Rectangle 21"/>
            <p:cNvSpPr>
              <a:spLocks noChangeArrowheads="1"/>
            </p:cNvSpPr>
            <p:nvPr/>
          </p:nvSpPr>
          <p:spPr bwMode="auto">
            <a:xfrm>
              <a:off x="503"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dirty="0">
                  <a:latin typeface="+mj-ea"/>
                  <a:ea typeface="+mj-ea"/>
                </a:rPr>
                <a:t>绿</a:t>
              </a:r>
            </a:p>
          </p:txBody>
        </p:sp>
        <p:sp>
          <p:nvSpPr>
            <p:cNvPr id="21" name="Line 22"/>
            <p:cNvSpPr>
              <a:spLocks noChangeShapeType="1"/>
            </p:cNvSpPr>
            <p:nvPr/>
          </p:nvSpPr>
          <p:spPr bwMode="auto">
            <a:xfrm flipV="1">
              <a:off x="441"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Rectangle 23"/>
            <p:cNvSpPr>
              <a:spLocks noChangeArrowheads="1"/>
            </p:cNvSpPr>
            <p:nvPr/>
          </p:nvSpPr>
          <p:spPr bwMode="auto">
            <a:xfrm>
              <a:off x="1176"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dirty="0">
                  <a:latin typeface="+mj-ea"/>
                  <a:ea typeface="+mj-ea"/>
                </a:rPr>
                <a:t>黄</a:t>
              </a:r>
              <a:endParaRPr lang="zh-CN" b="1" dirty="0">
                <a:latin typeface="+mj-ea"/>
                <a:ea typeface="+mj-ea"/>
              </a:endParaRPr>
            </a:p>
          </p:txBody>
        </p:sp>
        <p:sp>
          <p:nvSpPr>
            <p:cNvPr id="23" name="Line 24"/>
            <p:cNvSpPr>
              <a:spLocks noChangeShapeType="1"/>
            </p:cNvSpPr>
            <p:nvPr/>
          </p:nvSpPr>
          <p:spPr bwMode="auto">
            <a:xfrm flipV="1">
              <a:off x="1114"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Rectangle 25"/>
            <p:cNvSpPr>
              <a:spLocks noChangeArrowheads="1"/>
            </p:cNvSpPr>
            <p:nvPr/>
          </p:nvSpPr>
          <p:spPr bwMode="auto">
            <a:xfrm>
              <a:off x="1848"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dirty="0">
                  <a:latin typeface="+mj-ea"/>
                  <a:ea typeface="+mj-ea"/>
                </a:rPr>
                <a:t>蓝</a:t>
              </a:r>
            </a:p>
          </p:txBody>
        </p:sp>
        <p:sp>
          <p:nvSpPr>
            <p:cNvPr id="25" name="Line 26"/>
            <p:cNvSpPr>
              <a:spLocks noChangeShapeType="1"/>
            </p:cNvSpPr>
            <p:nvPr/>
          </p:nvSpPr>
          <p:spPr bwMode="auto">
            <a:xfrm flipV="1">
              <a:off x="1786"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6" name="Group 27"/>
          <p:cNvGrpSpPr>
            <a:grpSpLocks/>
          </p:cNvGrpSpPr>
          <p:nvPr/>
        </p:nvGrpSpPr>
        <p:grpSpPr bwMode="auto">
          <a:xfrm>
            <a:off x="2051720" y="4454847"/>
            <a:ext cx="4160837" cy="487363"/>
            <a:chOff x="0" y="0"/>
            <a:chExt cx="2621" cy="307"/>
          </a:xfrm>
        </p:grpSpPr>
        <p:sp>
          <p:nvSpPr>
            <p:cNvPr id="27" name="Rectangle 28"/>
            <p:cNvSpPr>
              <a:spLocks noChangeArrowheads="1"/>
            </p:cNvSpPr>
            <p:nvPr/>
          </p:nvSpPr>
          <p:spPr bwMode="auto">
            <a:xfrm>
              <a:off x="62"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dirty="0">
                  <a:latin typeface="+mj-ea"/>
                  <a:ea typeface="+mj-ea"/>
                </a:rPr>
                <a:t>阴</a:t>
              </a:r>
            </a:p>
          </p:txBody>
        </p:sp>
        <p:sp>
          <p:nvSpPr>
            <p:cNvPr id="28" name="Line 29"/>
            <p:cNvSpPr>
              <a:spLocks noChangeShapeType="1"/>
            </p:cNvSpPr>
            <p:nvPr/>
          </p:nvSpPr>
          <p:spPr bwMode="auto">
            <a:xfrm flipV="1">
              <a:off x="0"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Rectangle 30"/>
            <p:cNvSpPr>
              <a:spLocks noChangeArrowheads="1"/>
            </p:cNvSpPr>
            <p:nvPr/>
          </p:nvSpPr>
          <p:spPr bwMode="auto">
            <a:xfrm>
              <a:off x="503"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a:latin typeface="+mj-ea"/>
                  <a:ea typeface="+mj-ea"/>
                </a:rPr>
                <a:t>晴</a:t>
              </a:r>
            </a:p>
          </p:txBody>
        </p:sp>
        <p:sp>
          <p:nvSpPr>
            <p:cNvPr id="30" name="Line 31"/>
            <p:cNvSpPr>
              <a:spLocks noChangeShapeType="1"/>
            </p:cNvSpPr>
            <p:nvPr/>
          </p:nvSpPr>
          <p:spPr bwMode="auto">
            <a:xfrm flipV="1">
              <a:off x="441"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Rectangle 32"/>
            <p:cNvSpPr>
              <a:spLocks noChangeArrowheads="1"/>
            </p:cNvSpPr>
            <p:nvPr/>
          </p:nvSpPr>
          <p:spPr bwMode="auto">
            <a:xfrm>
              <a:off x="1176"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a:latin typeface="+mj-ea"/>
                  <a:ea typeface="+mj-ea"/>
                </a:rPr>
                <a:t>雨</a:t>
              </a:r>
            </a:p>
          </p:txBody>
        </p:sp>
        <p:sp>
          <p:nvSpPr>
            <p:cNvPr id="32" name="Line 33"/>
            <p:cNvSpPr>
              <a:spLocks noChangeShapeType="1"/>
            </p:cNvSpPr>
            <p:nvPr/>
          </p:nvSpPr>
          <p:spPr bwMode="auto">
            <a:xfrm flipV="1">
              <a:off x="1114"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Rectangle 34"/>
            <p:cNvSpPr>
              <a:spLocks noChangeArrowheads="1"/>
            </p:cNvSpPr>
            <p:nvPr/>
          </p:nvSpPr>
          <p:spPr bwMode="auto">
            <a:xfrm>
              <a:off x="1848" y="0"/>
              <a:ext cx="77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sz="2000" b="1">
                  <a:latin typeface="+mj-ea"/>
                  <a:ea typeface="+mj-ea"/>
                </a:rPr>
                <a:t>雾</a:t>
              </a:r>
            </a:p>
          </p:txBody>
        </p:sp>
        <p:sp>
          <p:nvSpPr>
            <p:cNvPr id="34" name="Line 35"/>
            <p:cNvSpPr>
              <a:spLocks noChangeShapeType="1"/>
            </p:cNvSpPr>
            <p:nvPr/>
          </p:nvSpPr>
          <p:spPr bwMode="auto">
            <a:xfrm flipV="1">
              <a:off x="1786" y="251"/>
              <a:ext cx="97" cy="56"/>
            </a:xfrm>
            <a:prstGeom prst="line">
              <a:avLst/>
            </a:prstGeom>
            <a:noFill/>
            <a:ln w="254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35" name="对象 34"/>
          <p:cNvGraphicFramePr>
            <a:graphicFrameLocks noChangeAspect="1"/>
          </p:cNvGraphicFramePr>
          <p:nvPr>
            <p:extLst>
              <p:ext uri="{D42A27DB-BD31-4B8C-83A1-F6EECF244321}">
                <p14:modId xmlns:p14="http://schemas.microsoft.com/office/powerpoint/2010/main" val="3497737099"/>
              </p:ext>
            </p:extLst>
          </p:nvPr>
        </p:nvGraphicFramePr>
        <p:xfrm>
          <a:off x="1025947" y="6093296"/>
          <a:ext cx="2105025" cy="447675"/>
        </p:xfrm>
        <a:graphic>
          <a:graphicData uri="http://schemas.openxmlformats.org/presentationml/2006/ole">
            <mc:AlternateContent xmlns:mc="http://schemas.openxmlformats.org/markup-compatibility/2006">
              <mc:Choice xmlns:v="urn:schemas-microsoft-com:vml" Requires="v">
                <p:oleObj spid="_x0000_s128901" name="Equation" r:id="rId11" imgW="952200" imgH="203040" progId="Equation.DSMT4">
                  <p:embed/>
                </p:oleObj>
              </mc:Choice>
              <mc:Fallback>
                <p:oleObj name="Equation" r:id="rId11" imgW="95220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5947" y="6093296"/>
                        <a:ext cx="2105025" cy="4476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 name="图示 37"/>
          <p:cNvGraphicFramePr/>
          <p:nvPr>
            <p:extLst>
              <p:ext uri="{D42A27DB-BD31-4B8C-83A1-F6EECF244321}">
                <p14:modId xmlns:p14="http://schemas.microsoft.com/office/powerpoint/2010/main" val="2333431002"/>
              </p:ext>
            </p:extLst>
          </p:nvPr>
        </p:nvGraphicFramePr>
        <p:xfrm>
          <a:off x="5796136" y="3284984"/>
          <a:ext cx="3168352" cy="319682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465169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1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10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4"/>
          <p:cNvSpPr>
            <a:spLocks noGrp="1" noChangeArrowheads="1"/>
          </p:cNvSpPr>
          <p:nvPr>
            <p:ph type="title"/>
          </p:nvPr>
        </p:nvSpPr>
        <p:spPr/>
        <p:txBody>
          <a:bodyPr/>
          <a:lstStyle/>
          <a:p>
            <a:r>
              <a:rPr lang="zh-CN" altLang="en-US" dirty="0" smtClean="0"/>
              <a:t>信源的分类</a:t>
            </a:r>
            <a:endParaRPr lang="zh-CN" altLang="en-US" dirty="0"/>
          </a:p>
        </p:txBody>
      </p:sp>
      <p:sp>
        <p:nvSpPr>
          <p:cNvPr id="49157" name="Rectangle 5"/>
          <p:cNvSpPr>
            <a:spLocks noGrp="1" noChangeArrowheads="1"/>
          </p:cNvSpPr>
          <p:nvPr>
            <p:ph type="body" idx="1"/>
          </p:nvPr>
        </p:nvSpPr>
        <p:spPr/>
        <p:txBody>
          <a:bodyPr numCol="2">
            <a:normAutofit/>
          </a:bodyPr>
          <a:lstStyle/>
          <a:p>
            <a:r>
              <a:rPr lang="zh-CN" altLang="en-US" sz="2400" dirty="0" smtClean="0"/>
              <a:t>对信源分类主要基于两方面的考虑：</a:t>
            </a:r>
          </a:p>
          <a:p>
            <a:pPr lvl="1">
              <a:buNone/>
            </a:pPr>
            <a:r>
              <a:rPr lang="en-US" altLang="zh-CN" sz="2000" u="sng" dirty="0" smtClean="0">
                <a:solidFill>
                  <a:srgbClr val="0000FF"/>
                </a:solidFill>
              </a:rPr>
              <a:t>1. </a:t>
            </a:r>
            <a:r>
              <a:rPr lang="zh-CN" altLang="en-US" sz="2000" u="sng" dirty="0" smtClean="0">
                <a:solidFill>
                  <a:srgbClr val="0000FF"/>
                </a:solidFill>
              </a:rPr>
              <a:t>信源消息取值的集合以及消息取值时刻的集合</a:t>
            </a:r>
          </a:p>
          <a:p>
            <a:pPr lvl="2"/>
            <a:r>
              <a:rPr lang="zh-CN" altLang="en-US" sz="1800" dirty="0" smtClean="0"/>
              <a:t>分为离散信源、连续信源    或</a:t>
            </a:r>
          </a:p>
          <a:p>
            <a:pPr lvl="2"/>
            <a:r>
              <a:rPr lang="zh-CN" altLang="en-US" sz="1800" dirty="0" smtClean="0"/>
              <a:t>数字信源、模拟信源（波形信源）</a:t>
            </a:r>
          </a:p>
          <a:p>
            <a:pPr lvl="1">
              <a:buNone/>
            </a:pPr>
            <a:r>
              <a:rPr lang="en-US" altLang="zh-CN" sz="2000" u="sng" dirty="0" smtClean="0">
                <a:solidFill>
                  <a:srgbClr val="0000FF"/>
                </a:solidFill>
              </a:rPr>
              <a:t>2. </a:t>
            </a:r>
            <a:r>
              <a:rPr lang="zh-CN" altLang="en-US" sz="2000" u="sng" dirty="0" smtClean="0">
                <a:solidFill>
                  <a:srgbClr val="0000FF"/>
                </a:solidFill>
              </a:rPr>
              <a:t>信源消息的统计特性</a:t>
            </a:r>
          </a:p>
          <a:p>
            <a:pPr lvl="2"/>
            <a:r>
              <a:rPr lang="zh-CN" altLang="en-US" sz="1800" dirty="0" smtClean="0"/>
              <a:t>可分为无记忆信源、有记忆信源、</a:t>
            </a:r>
            <a:endParaRPr lang="en-US" altLang="zh-CN" sz="1800" dirty="0" smtClean="0"/>
          </a:p>
          <a:p>
            <a:pPr lvl="2"/>
            <a:r>
              <a:rPr lang="zh-CN" altLang="en-US" sz="1800" dirty="0" smtClean="0"/>
              <a:t>平稳信源、非平稳信源、</a:t>
            </a:r>
          </a:p>
          <a:p>
            <a:pPr lvl="2"/>
            <a:r>
              <a:rPr lang="zh-CN" altLang="en-US" sz="1800" dirty="0" smtClean="0"/>
              <a:t>高斯信源、马尔可夫信源等。</a:t>
            </a:r>
          </a:p>
          <a:p>
            <a:endParaRPr lang="en-US" altLang="zh-CN" sz="2400" dirty="0" smtClean="0"/>
          </a:p>
          <a:p>
            <a:endParaRPr lang="en-US" altLang="zh-CN" sz="2400" dirty="0" smtClean="0"/>
          </a:p>
          <a:p>
            <a:r>
              <a:rPr lang="zh-CN" altLang="en-US" sz="2400" dirty="0" smtClean="0">
                <a:solidFill>
                  <a:srgbClr val="0000FF"/>
                </a:solidFill>
              </a:rPr>
              <a:t>实际中经常是它们的</a:t>
            </a:r>
            <a:r>
              <a:rPr lang="zh-CN" altLang="en-US" sz="2400" dirty="0" smtClean="0">
                <a:solidFill>
                  <a:srgbClr val="FF0000"/>
                </a:solidFill>
              </a:rPr>
              <a:t>组合</a:t>
            </a:r>
          </a:p>
          <a:p>
            <a:pPr lvl="1"/>
            <a:r>
              <a:rPr lang="zh-CN" altLang="zh-CN" sz="2000" dirty="0" smtClean="0">
                <a:solidFill>
                  <a:srgbClr val="FFFFFF"/>
                </a:solidFill>
              </a:rPr>
              <a:t>单符号离散信源</a:t>
            </a:r>
            <a:endParaRPr lang="zh-CN" altLang="en-US" sz="2000" dirty="0" smtClean="0">
              <a:solidFill>
                <a:srgbClr val="FFFFFF"/>
              </a:solidFill>
            </a:endParaRPr>
          </a:p>
          <a:p>
            <a:pPr lvl="1"/>
            <a:r>
              <a:rPr lang="zh-CN" altLang="zh-CN" sz="2000" dirty="0" smtClean="0"/>
              <a:t>离散平稳无记忆信源</a:t>
            </a:r>
            <a:endParaRPr lang="en-US" altLang="zh-CN" sz="2000" dirty="0" smtClean="0"/>
          </a:p>
          <a:p>
            <a:pPr lvl="1"/>
            <a:r>
              <a:rPr lang="zh-CN" altLang="zh-CN" sz="2000" dirty="0" smtClean="0"/>
              <a:t>连续单符号（变量）信源</a:t>
            </a:r>
            <a:endParaRPr lang="en-US" altLang="zh-CN" sz="2000" dirty="0" smtClean="0"/>
          </a:p>
          <a:p>
            <a:pPr lvl="1"/>
            <a:r>
              <a:rPr lang="zh-CN" altLang="zh-CN" sz="2000" dirty="0" smtClean="0"/>
              <a:t>连续有记忆信源</a:t>
            </a:r>
          </a:p>
          <a:p>
            <a:pPr lvl="1"/>
            <a:r>
              <a:rPr lang="zh-CN" altLang="zh-CN" sz="2000" dirty="0" smtClean="0"/>
              <a:t>连续非平稳信源</a:t>
            </a:r>
          </a:p>
        </p:txBody>
      </p:sp>
      <p:sp>
        <p:nvSpPr>
          <p:cNvPr id="6" name="灯片编号占位符 5"/>
          <p:cNvSpPr>
            <a:spLocks noGrp="1"/>
          </p:cNvSpPr>
          <p:nvPr>
            <p:ph type="sldNum" sz="quarter" idx="12"/>
          </p:nvPr>
        </p:nvSpPr>
        <p:spPr/>
        <p:txBody>
          <a:bodyPr/>
          <a:lstStyle/>
          <a:p>
            <a:fld id="{1086C806-1ED1-43E9-B1A5-2F10D23A652E}" type="slidenum">
              <a:rPr lang="en-US" altLang="zh-CN" smtClean="0"/>
              <a:pPr/>
              <a:t>8</a:t>
            </a:fld>
            <a:endParaRPr lang="en-US" altLang="zh-CN"/>
          </a:p>
        </p:txBody>
      </p:sp>
    </p:spTree>
    <p:extLst>
      <p:ext uri="{BB962C8B-B14F-4D97-AF65-F5344CB8AC3E}">
        <p14:creationId xmlns:p14="http://schemas.microsoft.com/office/powerpoint/2010/main" val="368453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5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1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15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15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15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15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15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15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确定性</a:t>
            </a:r>
            <a:endParaRPr lang="zh-CN" altLang="en-US" dirty="0"/>
          </a:p>
        </p:txBody>
      </p:sp>
      <p:sp>
        <p:nvSpPr>
          <p:cNvPr id="3" name="内容占位符 2"/>
          <p:cNvSpPr>
            <a:spLocks noGrp="1"/>
          </p:cNvSpPr>
          <p:nvPr>
            <p:ph idx="1"/>
          </p:nvPr>
        </p:nvSpPr>
        <p:spPr/>
        <p:txBody>
          <a:bodyPr>
            <a:normAutofit/>
          </a:bodyPr>
          <a:lstStyle/>
          <a:p>
            <a:endParaRPr lang="en-US" altLang="zh-CN" sz="2400" dirty="0" smtClean="0"/>
          </a:p>
          <a:p>
            <a:pPr>
              <a:lnSpc>
                <a:spcPct val="120000"/>
              </a:lnSpc>
            </a:pPr>
            <a:r>
              <a:rPr lang="zh-CN" altLang="en-US" sz="2400" dirty="0" smtClean="0">
                <a:solidFill>
                  <a:srgbClr val="0000FF"/>
                </a:solidFill>
              </a:rPr>
              <a:t>物理意义：</a:t>
            </a:r>
            <a:r>
              <a:rPr lang="zh-CN" altLang="zh-CN" sz="2400" dirty="0"/>
              <a:t>对确定性信源，不存在任何的不确定性</a:t>
            </a:r>
            <a:r>
              <a:rPr lang="zh-CN" altLang="zh-CN" sz="2400" dirty="0" smtClean="0"/>
              <a:t>，因此</a:t>
            </a:r>
            <a:r>
              <a:rPr lang="zh-CN" altLang="zh-CN" sz="2400" dirty="0"/>
              <a:t>它的熵值（信源的平均不确定度）为0。</a:t>
            </a:r>
          </a:p>
          <a:p>
            <a:r>
              <a:rPr lang="zh-CN" altLang="en-US" sz="2400" dirty="0" smtClean="0"/>
              <a:t>数学证明：</a:t>
            </a:r>
            <a:endParaRPr lang="en-US" altLang="zh-CN" sz="2400" dirty="0" smtClean="0"/>
          </a:p>
          <a:p>
            <a:pPr lvl="1"/>
            <a:endParaRPr lang="zh-CN" altLang="en-US" sz="20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80</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1920009747"/>
              </p:ext>
            </p:extLst>
          </p:nvPr>
        </p:nvGraphicFramePr>
        <p:xfrm>
          <a:off x="1231900" y="1124744"/>
          <a:ext cx="6609732" cy="504056"/>
        </p:xfrm>
        <a:graphic>
          <a:graphicData uri="http://schemas.openxmlformats.org/presentationml/2006/ole">
            <mc:AlternateContent xmlns:mc="http://schemas.openxmlformats.org/markup-compatibility/2006">
              <mc:Choice xmlns:v="urn:schemas-microsoft-com:vml" Requires="v">
                <p:oleObj spid="_x0000_s129563" name="Equation" r:id="rId3" imgW="2616120" imgH="203040" progId="Equation.DSMT4">
                  <p:embed/>
                </p:oleObj>
              </mc:Choice>
              <mc:Fallback>
                <p:oleObj name="Equation" r:id="rId3" imgW="2616120" imgH="203040" progId="Equation.DSMT4">
                  <p:embed/>
                  <p:pic>
                    <p:nvPicPr>
                      <p:cNvPr id="0" name=""/>
                      <p:cNvPicPr>
                        <a:picLocks noChangeAspect="1" noChangeArrowheads="1"/>
                      </p:cNvPicPr>
                      <p:nvPr/>
                    </p:nvPicPr>
                    <p:blipFill>
                      <a:blip r:embed="rId4"/>
                      <a:srcRect/>
                      <a:stretch>
                        <a:fillRect/>
                      </a:stretch>
                    </p:blipFill>
                    <p:spPr bwMode="auto">
                      <a:xfrm>
                        <a:off x="1231900" y="1124744"/>
                        <a:ext cx="6609732" cy="50405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2188019434"/>
              </p:ext>
            </p:extLst>
          </p:nvPr>
        </p:nvGraphicFramePr>
        <p:xfrm>
          <a:off x="1619672" y="3501008"/>
          <a:ext cx="5411870" cy="504056"/>
        </p:xfrm>
        <a:graphic>
          <a:graphicData uri="http://schemas.openxmlformats.org/presentationml/2006/ole">
            <mc:AlternateContent xmlns:mc="http://schemas.openxmlformats.org/markup-compatibility/2006">
              <mc:Choice xmlns:v="urn:schemas-microsoft-com:vml" Requires="v">
                <p:oleObj spid="_x0000_s129564" name="Equation" r:id="rId5" imgW="2145960" imgH="203040" progId="Equation.DSMT4">
                  <p:embed/>
                </p:oleObj>
              </mc:Choice>
              <mc:Fallback>
                <p:oleObj name="Equation" r:id="rId5" imgW="2145960" imgH="203040" progId="Equation.DSMT4">
                  <p:embed/>
                  <p:pic>
                    <p:nvPicPr>
                      <p:cNvPr id="0" name=""/>
                      <p:cNvPicPr>
                        <a:picLocks noChangeAspect="1" noChangeArrowheads="1"/>
                      </p:cNvPicPr>
                      <p:nvPr/>
                    </p:nvPicPr>
                    <p:blipFill>
                      <a:blip r:embed="rId6"/>
                      <a:srcRect/>
                      <a:stretch>
                        <a:fillRect/>
                      </a:stretch>
                    </p:blipFill>
                    <p:spPr bwMode="auto">
                      <a:xfrm>
                        <a:off x="1619672" y="3501008"/>
                        <a:ext cx="5411870"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9"/>
          <p:cNvGraphicFramePr>
            <a:graphicFrameLocks noChangeAspect="1"/>
          </p:cNvGraphicFramePr>
          <p:nvPr>
            <p:extLst>
              <p:ext uri="{D42A27DB-BD31-4B8C-83A1-F6EECF244321}">
                <p14:modId xmlns:p14="http://schemas.microsoft.com/office/powerpoint/2010/main" val="4064240016"/>
              </p:ext>
            </p:extLst>
          </p:nvPr>
        </p:nvGraphicFramePr>
        <p:xfrm>
          <a:off x="467544" y="4221088"/>
          <a:ext cx="7616826" cy="1670050"/>
        </p:xfrm>
        <a:graphic>
          <a:graphicData uri="http://schemas.openxmlformats.org/presentationml/2006/ole">
            <mc:AlternateContent xmlns:mc="http://schemas.openxmlformats.org/markup-compatibility/2006">
              <mc:Choice xmlns:v="urn:schemas-microsoft-com:vml" Requires="v">
                <p:oleObj spid="_x0000_s129565" name="Equation" r:id="rId7" imgW="3466800" imgH="761760" progId="Equation.DSMT4">
                  <p:embed/>
                </p:oleObj>
              </mc:Choice>
              <mc:Fallback>
                <p:oleObj name="Equation" r:id="rId7" imgW="3466800" imgH="761760" progId="Equation.DSMT4">
                  <p:embed/>
                  <p:pic>
                    <p:nvPicPr>
                      <p:cNvPr id="0" name=""/>
                      <p:cNvPicPr>
                        <a:picLocks noChangeAspect="1" noChangeArrowheads="1"/>
                      </p:cNvPicPr>
                      <p:nvPr/>
                    </p:nvPicPr>
                    <p:blipFill>
                      <a:blip r:embed="rId8"/>
                      <a:srcRect/>
                      <a:stretch>
                        <a:fillRect/>
                      </a:stretch>
                    </p:blipFill>
                    <p:spPr bwMode="auto">
                      <a:xfrm>
                        <a:off x="467544" y="4221088"/>
                        <a:ext cx="7616826" cy="16700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 name="组合 8"/>
          <p:cNvGrpSpPr/>
          <p:nvPr/>
        </p:nvGrpSpPr>
        <p:grpSpPr>
          <a:xfrm>
            <a:off x="1907704" y="5157192"/>
            <a:ext cx="1728192" cy="1008112"/>
            <a:chOff x="1907704" y="4509120"/>
            <a:chExt cx="1728192" cy="1008112"/>
          </a:xfrm>
        </p:grpSpPr>
        <p:grpSp>
          <p:nvGrpSpPr>
            <p:cNvPr id="10" name="组合 9"/>
            <p:cNvGrpSpPr/>
            <p:nvPr/>
          </p:nvGrpSpPr>
          <p:grpSpPr>
            <a:xfrm>
              <a:off x="1907704" y="4941168"/>
              <a:ext cx="1512168" cy="576064"/>
              <a:chOff x="1907704" y="4941168"/>
              <a:chExt cx="1512168" cy="576064"/>
            </a:xfrm>
          </p:grpSpPr>
          <p:sp>
            <p:nvSpPr>
              <p:cNvPr id="12" name="矩形 11"/>
              <p:cNvSpPr/>
              <p:nvPr/>
            </p:nvSpPr>
            <p:spPr>
              <a:xfrm>
                <a:off x="1907704" y="4941168"/>
                <a:ext cx="1008112" cy="5760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zh-CN" altLang="zh-CN" sz="2000" b="1" dirty="0">
                    <a:solidFill>
                      <a:schemeClr val="tx1"/>
                    </a:solidFill>
                  </a:rPr>
                  <a:t>洛必塔法则</a:t>
                </a:r>
              </a:p>
            </p:txBody>
          </p:sp>
          <p:cxnSp>
            <p:nvCxnSpPr>
              <p:cNvPr id="13" name="直接连接符 12"/>
              <p:cNvCxnSpPr/>
              <p:nvPr/>
            </p:nvCxnSpPr>
            <p:spPr>
              <a:xfrm flipV="1">
                <a:off x="2915816" y="5229200"/>
                <a:ext cx="504056" cy="216024"/>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11" name="直接连接符 10"/>
            <p:cNvCxnSpPr/>
            <p:nvPr/>
          </p:nvCxnSpPr>
          <p:spPr>
            <a:xfrm flipV="1">
              <a:off x="3419872" y="4509120"/>
              <a:ext cx="216024" cy="720080"/>
            </a:xfrm>
            <a:prstGeom prst="line">
              <a:avLst/>
            </a:prstGeom>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2122272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7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扩展性</a:t>
            </a:r>
            <a:endParaRPr lang="zh-CN" altLang="en-US" dirty="0"/>
          </a:p>
        </p:txBody>
      </p:sp>
      <p:sp>
        <p:nvSpPr>
          <p:cNvPr id="3" name="内容占位符 2"/>
          <p:cNvSpPr>
            <a:spLocks noGrp="1"/>
          </p:cNvSpPr>
          <p:nvPr>
            <p:ph idx="1"/>
          </p:nvPr>
        </p:nvSpPr>
        <p:spPr>
          <a:xfrm>
            <a:off x="539552" y="1916832"/>
            <a:ext cx="8064896" cy="4320480"/>
          </a:xfrm>
        </p:spPr>
        <p:txBody>
          <a:bodyPr>
            <a:normAutofit/>
          </a:bodyPr>
          <a:lstStyle/>
          <a:p>
            <a:pPr>
              <a:lnSpc>
                <a:spcPct val="120000"/>
              </a:lnSpc>
            </a:pPr>
            <a:r>
              <a:rPr lang="zh-CN" altLang="en-US" sz="2400" dirty="0" smtClean="0">
                <a:solidFill>
                  <a:srgbClr val="0000FF"/>
                </a:solidFill>
              </a:rPr>
              <a:t>物理意义：</a:t>
            </a:r>
            <a:r>
              <a:rPr lang="zh-CN" altLang="zh-CN" sz="2400" dirty="0"/>
              <a:t>新信源虽然增加了一种可能的消息，但</a:t>
            </a:r>
            <a:r>
              <a:rPr lang="zh-CN" altLang="zh-CN" sz="2400" dirty="0" smtClean="0"/>
              <a:t>新增加</a:t>
            </a:r>
            <a:r>
              <a:rPr lang="zh-CN" altLang="zh-CN" sz="2400" dirty="0"/>
              <a:t>的消息</a:t>
            </a:r>
            <a:r>
              <a:rPr lang="zh-CN" altLang="zh-CN" sz="2400" dirty="0" smtClean="0"/>
              <a:t>概率</a:t>
            </a:r>
            <a:r>
              <a:rPr lang="zh-CN" altLang="en-US" sz="2400" dirty="0" smtClean="0"/>
              <a:t>趋近</a:t>
            </a:r>
            <a:r>
              <a:rPr lang="zh-CN" altLang="zh-CN" sz="2400" dirty="0" smtClean="0"/>
              <a:t>0</a:t>
            </a:r>
            <a:r>
              <a:rPr lang="zh-CN" altLang="zh-CN" sz="2400" dirty="0"/>
              <a:t>，不会引起熵值的增加。</a:t>
            </a:r>
          </a:p>
          <a:p>
            <a:r>
              <a:rPr lang="zh-CN" altLang="en-US" sz="2400" dirty="0" smtClean="0">
                <a:solidFill>
                  <a:srgbClr val="0000FF"/>
                </a:solidFill>
              </a:rPr>
              <a:t>证明：</a:t>
            </a:r>
            <a:endParaRPr lang="en-US" altLang="zh-CN" sz="2400" dirty="0" smtClean="0">
              <a:solidFill>
                <a:srgbClr val="0000FF"/>
              </a:solidFill>
            </a:endParaRPr>
          </a:p>
          <a:p>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81</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165734104"/>
              </p:ext>
            </p:extLst>
          </p:nvPr>
        </p:nvGraphicFramePr>
        <p:xfrm>
          <a:off x="393700" y="1257300"/>
          <a:ext cx="8445500" cy="546100"/>
        </p:xfrm>
        <a:graphic>
          <a:graphicData uri="http://schemas.openxmlformats.org/presentationml/2006/ole">
            <mc:AlternateContent xmlns:mc="http://schemas.openxmlformats.org/markup-compatibility/2006">
              <mc:Choice xmlns:v="urn:schemas-microsoft-com:vml" Requires="v">
                <p:oleObj spid="_x0000_s130766" name="Equation" r:id="rId3" imgW="4190760" imgH="279360" progId="Equation.DSMT4">
                  <p:embed/>
                </p:oleObj>
              </mc:Choice>
              <mc:Fallback>
                <p:oleObj name="Equation" r:id="rId3" imgW="4190760" imgH="279360" progId="Equation.DSMT4">
                  <p:embed/>
                  <p:pic>
                    <p:nvPicPr>
                      <p:cNvPr id="0" name=""/>
                      <p:cNvPicPr>
                        <a:picLocks noChangeAspect="1" noChangeArrowheads="1"/>
                      </p:cNvPicPr>
                      <p:nvPr/>
                    </p:nvPicPr>
                    <p:blipFill>
                      <a:blip r:embed="rId4"/>
                      <a:srcRect/>
                      <a:stretch>
                        <a:fillRect/>
                      </a:stretch>
                    </p:blipFill>
                    <p:spPr bwMode="auto">
                      <a:xfrm>
                        <a:off x="393700" y="1257300"/>
                        <a:ext cx="8445500" cy="5461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98395855"/>
              </p:ext>
            </p:extLst>
          </p:nvPr>
        </p:nvGraphicFramePr>
        <p:xfrm>
          <a:off x="423738" y="4759672"/>
          <a:ext cx="8540750" cy="1117600"/>
        </p:xfrm>
        <a:graphic>
          <a:graphicData uri="http://schemas.openxmlformats.org/presentationml/2006/ole">
            <mc:AlternateContent xmlns:mc="http://schemas.openxmlformats.org/markup-compatibility/2006">
              <mc:Choice xmlns:v="urn:schemas-microsoft-com:vml" Requires="v">
                <p:oleObj spid="_x0000_s130767" name="Equation" r:id="rId5" imgW="4711680" imgH="507960" progId="Equation.DSMT4">
                  <p:embed/>
                </p:oleObj>
              </mc:Choice>
              <mc:Fallback>
                <p:oleObj name="Equation" r:id="rId5" imgW="4711680" imgH="507960" progId="Equation.DSMT4">
                  <p:embed/>
                  <p:pic>
                    <p:nvPicPr>
                      <p:cNvPr id="0" name=""/>
                      <p:cNvPicPr>
                        <a:picLocks noChangeAspect="1" noChangeArrowheads="1"/>
                      </p:cNvPicPr>
                      <p:nvPr/>
                    </p:nvPicPr>
                    <p:blipFill>
                      <a:blip r:embed="rId6"/>
                      <a:srcRect/>
                      <a:stretch>
                        <a:fillRect/>
                      </a:stretch>
                    </p:blipFill>
                    <p:spPr bwMode="auto">
                      <a:xfrm>
                        <a:off x="423738" y="4759672"/>
                        <a:ext cx="8540750" cy="1117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36836528"/>
              </p:ext>
            </p:extLst>
          </p:nvPr>
        </p:nvGraphicFramePr>
        <p:xfrm>
          <a:off x="415801" y="3480147"/>
          <a:ext cx="8548687" cy="1006475"/>
        </p:xfrm>
        <a:graphic>
          <a:graphicData uri="http://schemas.openxmlformats.org/presentationml/2006/ole">
            <mc:AlternateContent xmlns:mc="http://schemas.openxmlformats.org/markup-compatibility/2006">
              <mc:Choice xmlns:v="urn:schemas-microsoft-com:vml" Requires="v">
                <p:oleObj spid="_x0000_s130768" name="Equation" r:id="rId7" imgW="4152600" imgH="457200" progId="Equation.DSMT4">
                  <p:embed/>
                </p:oleObj>
              </mc:Choice>
              <mc:Fallback>
                <p:oleObj name="Equation" r:id="rId7" imgW="4152600" imgH="457200" progId="Equation.DSMT4">
                  <p:embed/>
                  <p:pic>
                    <p:nvPicPr>
                      <p:cNvPr id="0" name=""/>
                      <p:cNvPicPr>
                        <a:picLocks noChangeAspect="1" noChangeArrowheads="1"/>
                      </p:cNvPicPr>
                      <p:nvPr/>
                    </p:nvPicPr>
                    <p:blipFill>
                      <a:blip r:embed="rId8"/>
                      <a:srcRect/>
                      <a:stretch>
                        <a:fillRect/>
                      </a:stretch>
                    </p:blipFill>
                    <p:spPr bwMode="auto">
                      <a:xfrm>
                        <a:off x="415801" y="3480147"/>
                        <a:ext cx="8548687" cy="10064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 name="组合 12"/>
          <p:cNvGrpSpPr/>
          <p:nvPr/>
        </p:nvGrpSpPr>
        <p:grpSpPr>
          <a:xfrm>
            <a:off x="5004048" y="5445224"/>
            <a:ext cx="3602038" cy="576064"/>
            <a:chOff x="5004048" y="5661248"/>
            <a:chExt cx="3602038" cy="576064"/>
          </a:xfrm>
        </p:grpSpPr>
        <p:sp>
          <p:nvSpPr>
            <p:cNvPr id="8" name="Rectangle 11"/>
            <p:cNvSpPr>
              <a:spLocks noChangeArrowheads="1"/>
            </p:cNvSpPr>
            <p:nvPr/>
          </p:nvSpPr>
          <p:spPr bwMode="auto">
            <a:xfrm>
              <a:off x="5004048" y="5661248"/>
              <a:ext cx="36020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b="1" dirty="0" smtClean="0">
                  <a:solidFill>
                    <a:srgbClr val="FF0000"/>
                  </a:solidFill>
                </a:rPr>
                <a:t>关键</a:t>
              </a:r>
              <a:r>
                <a:rPr lang="zh-CN" altLang="zh-CN" sz="2400" dirty="0" smtClean="0">
                  <a:solidFill>
                    <a:srgbClr val="FF0000"/>
                  </a:solidFill>
                </a:rPr>
                <a:t>【</a:t>
              </a:r>
              <a:r>
                <a:rPr lang="en-US" altLang="zh-CN" sz="2400" dirty="0" smtClean="0">
                  <a:solidFill>
                    <a:srgbClr val="FF0000"/>
                  </a:solidFill>
                </a:rPr>
                <a:t>        </a:t>
              </a:r>
              <a:r>
                <a:rPr lang="zh-CN" altLang="zh-CN" sz="2400" dirty="0" smtClean="0">
                  <a:solidFill>
                    <a:srgbClr val="FF0000"/>
                  </a:solidFill>
                </a:rPr>
                <a:t>                   】</a:t>
              </a:r>
              <a:endParaRPr lang="zh-CN" altLang="zh-CN" sz="2400" dirty="0">
                <a:solidFill>
                  <a:srgbClr val="FF0000"/>
                </a:solidFill>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210139882"/>
                </p:ext>
              </p:extLst>
            </p:nvPr>
          </p:nvGraphicFramePr>
          <p:xfrm>
            <a:off x="6084168" y="5661248"/>
            <a:ext cx="1962777" cy="576064"/>
          </p:xfrm>
          <a:graphic>
            <a:graphicData uri="http://schemas.openxmlformats.org/presentationml/2006/ole">
              <mc:AlternateContent xmlns:mc="http://schemas.openxmlformats.org/markup-compatibility/2006">
                <mc:Choice xmlns:v="urn:schemas-microsoft-com:vml" Requires="v">
                  <p:oleObj spid="_x0000_s130769" name="Equation" r:id="rId9" imgW="952200" imgH="279360" progId="Equation.DSMT4">
                    <p:embed/>
                  </p:oleObj>
                </mc:Choice>
                <mc:Fallback>
                  <p:oleObj name="Equation" r:id="rId9" imgW="952200" imgH="279360" progId="Equation.DSMT4">
                    <p:embed/>
                    <p:pic>
                      <p:nvPicPr>
                        <p:cNvPr id="0" name=""/>
                        <p:cNvPicPr>
                          <a:picLocks noChangeAspect="1" noChangeArrowheads="1"/>
                        </p:cNvPicPr>
                        <p:nvPr/>
                      </p:nvPicPr>
                      <p:blipFill>
                        <a:blip r:embed="rId10"/>
                        <a:srcRect/>
                        <a:stretch>
                          <a:fillRect/>
                        </a:stretch>
                      </p:blipFill>
                      <p:spPr bwMode="auto">
                        <a:xfrm>
                          <a:off x="6084168" y="5661248"/>
                          <a:ext cx="1962777" cy="5760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4" name="矩形 13"/>
          <p:cNvSpPr/>
          <p:nvPr/>
        </p:nvSpPr>
        <p:spPr>
          <a:xfrm>
            <a:off x="971600" y="6021288"/>
            <a:ext cx="7401385"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zh-CN" sz="3200" dirty="0"/>
              <a:t>可推广到增加多种概率为0消息的情况。</a:t>
            </a:r>
          </a:p>
        </p:txBody>
      </p:sp>
      <p:sp>
        <p:nvSpPr>
          <p:cNvPr id="16" name="椭圆 15"/>
          <p:cNvSpPr/>
          <p:nvPr/>
        </p:nvSpPr>
        <p:spPr>
          <a:xfrm>
            <a:off x="3491880" y="980728"/>
            <a:ext cx="1728192" cy="10081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5320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en-US" dirty="0"/>
              <a:t>连续性</a:t>
            </a:r>
          </a:p>
        </p:txBody>
      </p:sp>
      <p:sp>
        <p:nvSpPr>
          <p:cNvPr id="3" name="内容占位符 2"/>
          <p:cNvSpPr>
            <a:spLocks noGrp="1"/>
          </p:cNvSpPr>
          <p:nvPr>
            <p:ph idx="1"/>
          </p:nvPr>
        </p:nvSpPr>
        <p:spPr>
          <a:xfrm>
            <a:off x="539552" y="1844824"/>
            <a:ext cx="8064896" cy="4392488"/>
          </a:xfrm>
        </p:spPr>
        <p:txBody>
          <a:bodyPr>
            <a:normAutofit/>
          </a:bodyPr>
          <a:lstStyle/>
          <a:p>
            <a:pPr>
              <a:lnSpc>
                <a:spcPct val="150000"/>
              </a:lnSpc>
            </a:pPr>
            <a:r>
              <a:rPr lang="zh-CN" altLang="en-US" sz="2400" dirty="0" smtClean="0">
                <a:solidFill>
                  <a:srgbClr val="0000FF"/>
                </a:solidFill>
              </a:rPr>
              <a:t>物理</a:t>
            </a:r>
            <a:r>
              <a:rPr lang="zh-CN" altLang="en-US" sz="2400" dirty="0">
                <a:solidFill>
                  <a:srgbClr val="0000FF"/>
                </a:solidFill>
              </a:rPr>
              <a:t>意义：</a:t>
            </a:r>
            <a:r>
              <a:rPr lang="zh-CN" altLang="en-US" sz="2400" dirty="0"/>
              <a:t>新信源相比于原信源，概率分布只发生了极其微小的变动，不会引起熵</a:t>
            </a:r>
            <a:r>
              <a:rPr lang="zh-CN" altLang="en-US" sz="2400" dirty="0" smtClean="0"/>
              <a:t>值的</a:t>
            </a:r>
            <a:r>
              <a:rPr lang="zh-CN" altLang="en-US" sz="2400" dirty="0"/>
              <a:t>变化</a:t>
            </a:r>
            <a:r>
              <a:rPr lang="zh-CN" altLang="en-US" sz="2400" dirty="0" smtClean="0"/>
              <a:t>。</a:t>
            </a:r>
            <a:endParaRPr lang="en-US" altLang="zh-CN" sz="2400" dirty="0" smtClean="0"/>
          </a:p>
          <a:p>
            <a:pPr>
              <a:lnSpc>
                <a:spcPct val="150000"/>
              </a:lnSpc>
            </a:pPr>
            <a:endParaRPr lang="en-US" altLang="zh-CN" sz="2400" dirty="0"/>
          </a:p>
          <a:p>
            <a:pPr>
              <a:lnSpc>
                <a:spcPct val="150000"/>
              </a:lnSpc>
            </a:pPr>
            <a:r>
              <a:rPr lang="zh-CN" altLang="en-US" sz="2400" dirty="0" smtClean="0"/>
              <a:t>证明：</a:t>
            </a:r>
            <a:endParaRPr lang="en-US" altLang="zh-CN" sz="2400" dirty="0" smtClean="0"/>
          </a:p>
          <a:p>
            <a:pPr lvl="1">
              <a:lnSpc>
                <a:spcPct val="150000"/>
              </a:lnSpc>
            </a:pPr>
            <a:r>
              <a:rPr lang="zh-CN" altLang="en-US" sz="2200" dirty="0" smtClean="0"/>
              <a:t>略。</a:t>
            </a:r>
            <a:endParaRPr lang="zh-CN" altLang="en-US" sz="22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461708836"/>
              </p:ext>
            </p:extLst>
          </p:nvPr>
        </p:nvGraphicFramePr>
        <p:xfrm>
          <a:off x="287338" y="1195388"/>
          <a:ext cx="8623300" cy="542925"/>
        </p:xfrm>
        <a:graphic>
          <a:graphicData uri="http://schemas.openxmlformats.org/presentationml/2006/ole">
            <mc:AlternateContent xmlns:mc="http://schemas.openxmlformats.org/markup-compatibility/2006">
              <mc:Choice xmlns:v="urn:schemas-microsoft-com:vml" Requires="v">
                <p:oleObj spid="_x0000_s131253" name="Equation" r:id="rId3" imgW="4381200" imgH="279360" progId="Equation.DSMT4">
                  <p:embed/>
                </p:oleObj>
              </mc:Choice>
              <mc:Fallback>
                <p:oleObj name="Equation" r:id="rId3" imgW="4381200" imgH="279360" progId="Equation.DSMT4">
                  <p:embed/>
                  <p:pic>
                    <p:nvPicPr>
                      <p:cNvPr id="0" name=""/>
                      <p:cNvPicPr>
                        <a:picLocks noChangeAspect="1" noChangeArrowheads="1"/>
                      </p:cNvPicPr>
                      <p:nvPr/>
                    </p:nvPicPr>
                    <p:blipFill>
                      <a:blip r:embed="rId4"/>
                      <a:srcRect/>
                      <a:stretch>
                        <a:fillRect/>
                      </a:stretch>
                    </p:blipFill>
                    <p:spPr bwMode="auto">
                      <a:xfrm>
                        <a:off x="287338" y="1195388"/>
                        <a:ext cx="8623300" cy="5429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椭圆 5"/>
          <p:cNvSpPr/>
          <p:nvPr/>
        </p:nvSpPr>
        <p:spPr>
          <a:xfrm>
            <a:off x="3275856" y="1124744"/>
            <a:ext cx="576064" cy="57606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572000" y="1124744"/>
            <a:ext cx="656456" cy="65645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20655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 </a:t>
            </a:r>
            <a:r>
              <a:rPr lang="zh-CN" altLang="en-US" dirty="0" smtClean="0"/>
              <a:t>极值性</a:t>
            </a:r>
            <a:r>
              <a:rPr lang="en-US" altLang="zh-CN" dirty="0" smtClean="0"/>
              <a:t>——</a:t>
            </a:r>
            <a:r>
              <a:rPr lang="zh-CN" altLang="en-US" dirty="0" smtClean="0"/>
              <a:t>香农不等式</a:t>
            </a:r>
            <a:endParaRPr lang="zh-CN" altLang="en-US" dirty="0"/>
          </a:p>
        </p:txBody>
      </p:sp>
      <p:sp>
        <p:nvSpPr>
          <p:cNvPr id="3" name="内容占位符 2"/>
          <p:cNvSpPr>
            <a:spLocks noGrp="1"/>
          </p:cNvSpPr>
          <p:nvPr>
            <p:ph idx="1"/>
          </p:nvPr>
        </p:nvSpPr>
        <p:spPr/>
        <p:txBody>
          <a:bodyPr/>
          <a:lstStyle/>
          <a:p>
            <a:r>
              <a:rPr lang="zh-CN" altLang="zh-CN" sz="2400" dirty="0"/>
              <a:t>有两个消息数相等的信源</a:t>
            </a:r>
            <a:r>
              <a:rPr lang="zh-CN" altLang="zh-CN" sz="2400" dirty="0" smtClean="0"/>
              <a:t>：</a:t>
            </a:r>
            <a:endParaRPr lang="en-US" altLang="zh-CN" sz="2400" dirty="0" smtClean="0"/>
          </a:p>
          <a:p>
            <a:endParaRPr lang="en-US" altLang="zh-CN" sz="2400" dirty="0" smtClean="0"/>
          </a:p>
          <a:p>
            <a:endParaRPr lang="en-US" altLang="zh-CN" sz="2400" dirty="0"/>
          </a:p>
          <a:p>
            <a:endParaRPr lang="en-US" altLang="zh-CN" sz="2400" dirty="0" smtClean="0"/>
          </a:p>
          <a:p>
            <a:endParaRPr lang="en-US" altLang="zh-CN" sz="2400" dirty="0"/>
          </a:p>
          <a:p>
            <a:r>
              <a:rPr lang="zh-CN" altLang="en-US" sz="2400" dirty="0" smtClean="0"/>
              <a:t>存在如下关系：</a:t>
            </a:r>
            <a:endParaRPr lang="zh-CN" altLang="zh-CN" sz="2400" dirty="0"/>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83</a:t>
            </a:fld>
            <a:endParaRPr lang="en-US"/>
          </a:p>
        </p:txBody>
      </p:sp>
      <p:graphicFrame>
        <p:nvGraphicFramePr>
          <p:cNvPr id="5" name="Object 9"/>
          <p:cNvGraphicFramePr>
            <a:graphicFrameLocks noChangeAspect="1"/>
          </p:cNvGraphicFramePr>
          <p:nvPr>
            <p:extLst>
              <p:ext uri="{D42A27DB-BD31-4B8C-83A1-F6EECF244321}">
                <p14:modId xmlns:p14="http://schemas.microsoft.com/office/powerpoint/2010/main" val="246754994"/>
              </p:ext>
            </p:extLst>
          </p:nvPr>
        </p:nvGraphicFramePr>
        <p:xfrm>
          <a:off x="658813" y="1839913"/>
          <a:ext cx="4855451" cy="1001155"/>
        </p:xfrm>
        <a:graphic>
          <a:graphicData uri="http://schemas.openxmlformats.org/presentationml/2006/ole">
            <mc:AlternateContent xmlns:mc="http://schemas.openxmlformats.org/markup-compatibility/2006">
              <mc:Choice xmlns:v="urn:schemas-microsoft-com:vml" Requires="v">
                <p:oleObj spid="_x0000_s132635" name="Equation" r:id="rId3" imgW="2349360" imgH="482400" progId="Equation.DSMT4">
                  <p:embed/>
                </p:oleObj>
              </mc:Choice>
              <mc:Fallback>
                <p:oleObj name="Equation" r:id="rId3" imgW="2349360" imgH="482400" progId="Equation.DSMT4">
                  <p:embed/>
                  <p:pic>
                    <p:nvPicPr>
                      <p:cNvPr id="0" name=""/>
                      <p:cNvPicPr>
                        <a:picLocks noChangeAspect="1" noChangeArrowheads="1"/>
                      </p:cNvPicPr>
                      <p:nvPr/>
                    </p:nvPicPr>
                    <p:blipFill>
                      <a:blip r:embed="rId4"/>
                      <a:srcRect/>
                      <a:stretch>
                        <a:fillRect/>
                      </a:stretch>
                    </p:blipFill>
                    <p:spPr bwMode="auto">
                      <a:xfrm>
                        <a:off x="658813" y="1839913"/>
                        <a:ext cx="4855451" cy="10011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1"/>
          <p:cNvGraphicFramePr>
            <a:graphicFrameLocks noChangeAspect="1"/>
          </p:cNvGraphicFramePr>
          <p:nvPr>
            <p:extLst>
              <p:ext uri="{D42A27DB-BD31-4B8C-83A1-F6EECF244321}">
                <p14:modId xmlns:p14="http://schemas.microsoft.com/office/powerpoint/2010/main" val="903188362"/>
              </p:ext>
            </p:extLst>
          </p:nvPr>
        </p:nvGraphicFramePr>
        <p:xfrm>
          <a:off x="730821" y="3068960"/>
          <a:ext cx="4777283" cy="1002658"/>
        </p:xfrm>
        <a:graphic>
          <a:graphicData uri="http://schemas.openxmlformats.org/presentationml/2006/ole">
            <mc:AlternateContent xmlns:mc="http://schemas.openxmlformats.org/markup-compatibility/2006">
              <mc:Choice xmlns:v="urn:schemas-microsoft-com:vml" Requires="v">
                <p:oleObj spid="_x0000_s132636" name="Equation" r:id="rId5" imgW="2311200" imgH="482400" progId="Equation.DSMT4">
                  <p:embed/>
                </p:oleObj>
              </mc:Choice>
              <mc:Fallback>
                <p:oleObj name="Equation" r:id="rId5" imgW="2311200" imgH="482400" progId="Equation.DSMT4">
                  <p:embed/>
                  <p:pic>
                    <p:nvPicPr>
                      <p:cNvPr id="0" name=""/>
                      <p:cNvPicPr>
                        <a:picLocks noChangeAspect="1" noChangeArrowheads="1"/>
                      </p:cNvPicPr>
                      <p:nvPr/>
                    </p:nvPicPr>
                    <p:blipFill>
                      <a:blip r:embed="rId6"/>
                      <a:srcRect/>
                      <a:stretch>
                        <a:fillRect/>
                      </a:stretch>
                    </p:blipFill>
                    <p:spPr bwMode="auto">
                      <a:xfrm>
                        <a:off x="730821" y="3068960"/>
                        <a:ext cx="4777283" cy="10026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31409389"/>
              </p:ext>
            </p:extLst>
          </p:nvPr>
        </p:nvGraphicFramePr>
        <p:xfrm>
          <a:off x="467544" y="4653136"/>
          <a:ext cx="6599237" cy="1957388"/>
        </p:xfrm>
        <a:graphic>
          <a:graphicData uri="http://schemas.openxmlformats.org/presentationml/2006/ole">
            <mc:AlternateContent xmlns:mc="http://schemas.openxmlformats.org/markup-compatibility/2006">
              <mc:Choice xmlns:v="urn:schemas-microsoft-com:vml" Requires="v">
                <p:oleObj spid="_x0000_s132637" name="Equation" r:id="rId7" imgW="2997000" imgH="888840" progId="Equation.DSMT4">
                  <p:embed/>
                </p:oleObj>
              </mc:Choice>
              <mc:Fallback>
                <p:oleObj name="Equation" r:id="rId7" imgW="2997000" imgH="888840" progId="Equation.DSMT4">
                  <p:embed/>
                  <p:pic>
                    <p:nvPicPr>
                      <p:cNvPr id="0" name=""/>
                      <p:cNvPicPr>
                        <a:picLocks noChangeAspect="1" noChangeArrowheads="1"/>
                      </p:cNvPicPr>
                      <p:nvPr/>
                    </p:nvPicPr>
                    <p:blipFill>
                      <a:blip r:embed="rId8"/>
                      <a:srcRect/>
                      <a:stretch>
                        <a:fillRect/>
                      </a:stretch>
                    </p:blipFill>
                    <p:spPr bwMode="auto">
                      <a:xfrm>
                        <a:off x="467544" y="4653136"/>
                        <a:ext cx="6599237" cy="195738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组合 11"/>
          <p:cNvGrpSpPr/>
          <p:nvPr/>
        </p:nvGrpSpPr>
        <p:grpSpPr>
          <a:xfrm>
            <a:off x="7092280" y="3140968"/>
            <a:ext cx="1800200" cy="2930970"/>
            <a:chOff x="7092280" y="3140968"/>
            <a:chExt cx="1800200" cy="2930970"/>
          </a:xfrm>
        </p:grpSpPr>
        <p:sp>
          <p:nvSpPr>
            <p:cNvPr id="9" name="Rectangle 19"/>
            <p:cNvSpPr>
              <a:spLocks noChangeArrowheads="1"/>
            </p:cNvSpPr>
            <p:nvPr/>
          </p:nvSpPr>
          <p:spPr bwMode="auto">
            <a:xfrm>
              <a:off x="7164288" y="3140968"/>
              <a:ext cx="1728192" cy="1938992"/>
            </a:xfrm>
            <a:prstGeom prst="rect">
              <a:avLst/>
            </a:prstGeom>
            <a:ln/>
          </p:spPr>
          <p:style>
            <a:lnRef idx="1">
              <a:schemeClr val="accent5"/>
            </a:lnRef>
            <a:fillRef idx="3">
              <a:schemeClr val="accent5"/>
            </a:fillRef>
            <a:effectRef idx="2">
              <a:schemeClr val="accent5"/>
            </a:effectRef>
            <a:fontRef idx="minor">
              <a:schemeClr val="lt1"/>
            </a:fontRef>
          </p:style>
          <p:txBody>
            <a:bodyPr wrap="square">
              <a:spAutoFit/>
            </a:bodyPr>
            <a:lstStyle/>
            <a:p>
              <a:r>
                <a:rPr lang="zh-CN" sz="2400" b="1" dirty="0">
                  <a:solidFill>
                    <a:schemeClr val="tx1"/>
                  </a:solidFill>
                  <a:latin typeface="+mj-ea"/>
                  <a:ea typeface="+mj-ea"/>
                </a:rPr>
                <a:t>对</a:t>
              </a:r>
              <a:r>
                <a:rPr lang="zh-CN" altLang="zh-CN" sz="2400" b="1" i="1" dirty="0">
                  <a:solidFill>
                    <a:schemeClr val="tx1"/>
                  </a:solidFill>
                  <a:latin typeface="+mj-ea"/>
                  <a:ea typeface="+mj-ea"/>
                </a:rPr>
                <a:t>Y</a:t>
              </a:r>
              <a:r>
                <a:rPr lang="zh-CN" sz="2400" b="1" dirty="0">
                  <a:solidFill>
                    <a:schemeClr val="tx1"/>
                  </a:solidFill>
                  <a:latin typeface="+mj-ea"/>
                  <a:ea typeface="+mj-ea"/>
                </a:rPr>
                <a:t>集合中的自信息量按</a:t>
              </a:r>
              <a:r>
                <a:rPr lang="zh-CN" altLang="zh-CN" sz="2400" b="1" i="1" dirty="0">
                  <a:solidFill>
                    <a:schemeClr val="tx1"/>
                  </a:solidFill>
                  <a:latin typeface="+mj-ea"/>
                  <a:ea typeface="+mj-ea"/>
                </a:rPr>
                <a:t>X</a:t>
              </a:r>
              <a:r>
                <a:rPr lang="zh-CN" sz="2400" b="1" dirty="0">
                  <a:solidFill>
                    <a:schemeClr val="tx1"/>
                  </a:solidFill>
                  <a:latin typeface="+mj-ea"/>
                  <a:ea typeface="+mj-ea"/>
                </a:rPr>
                <a:t>的概率分布进行加权平均</a:t>
              </a:r>
              <a:r>
                <a:rPr lang="zh-CN" sz="2400" b="1" dirty="0" smtClean="0">
                  <a:solidFill>
                    <a:schemeClr val="tx1"/>
                  </a:solidFill>
                  <a:latin typeface="+mj-ea"/>
                  <a:ea typeface="+mj-ea"/>
                </a:rPr>
                <a:t>。</a:t>
              </a:r>
              <a:endParaRPr lang="zh-CN" sz="2400" b="1" dirty="0">
                <a:solidFill>
                  <a:schemeClr val="tx1"/>
                </a:solidFill>
                <a:latin typeface="+mj-ea"/>
                <a:ea typeface="+mj-ea"/>
              </a:endParaRPr>
            </a:p>
          </p:txBody>
        </p:sp>
        <p:cxnSp>
          <p:nvCxnSpPr>
            <p:cNvPr id="10" name="直接连接符 9"/>
            <p:cNvCxnSpPr/>
            <p:nvPr/>
          </p:nvCxnSpPr>
          <p:spPr>
            <a:xfrm flipV="1">
              <a:off x="7092280" y="5855914"/>
              <a:ext cx="504056" cy="216024"/>
            </a:xfrm>
            <a:prstGeom prst="line">
              <a:avLst/>
            </a:prstGeom>
          </p:spPr>
          <p:style>
            <a:lnRef idx="3">
              <a:schemeClr val="accent5"/>
            </a:lnRef>
            <a:fillRef idx="0">
              <a:schemeClr val="accent5"/>
            </a:fillRef>
            <a:effectRef idx="2">
              <a:schemeClr val="accent5"/>
            </a:effectRef>
            <a:fontRef idx="minor">
              <a:schemeClr val="tx1"/>
            </a:fontRef>
          </p:style>
        </p:cxnSp>
        <p:cxnSp>
          <p:nvCxnSpPr>
            <p:cNvPr id="11" name="直接连接符 10"/>
            <p:cNvCxnSpPr/>
            <p:nvPr/>
          </p:nvCxnSpPr>
          <p:spPr>
            <a:xfrm flipV="1">
              <a:off x="7596336" y="5135834"/>
              <a:ext cx="216024" cy="720080"/>
            </a:xfrm>
            <a:prstGeom prst="line">
              <a:avLst/>
            </a:prstGeom>
          </p:spPr>
          <p:style>
            <a:lnRef idx="3">
              <a:schemeClr val="accent5"/>
            </a:lnRef>
            <a:fillRef idx="0">
              <a:schemeClr val="accent5"/>
            </a:fillRef>
            <a:effectRef idx="2">
              <a:schemeClr val="accent5"/>
            </a:effectRef>
            <a:fontRef idx="minor">
              <a:schemeClr val="tx1"/>
            </a:fontRef>
          </p:style>
        </p:cxnSp>
      </p:grpSp>
      <p:sp>
        <p:nvSpPr>
          <p:cNvPr id="13" name="椭圆 12"/>
          <p:cNvSpPr/>
          <p:nvPr/>
        </p:nvSpPr>
        <p:spPr>
          <a:xfrm>
            <a:off x="6228184" y="5805264"/>
            <a:ext cx="864096" cy="656456"/>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228184" y="4869160"/>
            <a:ext cx="864096" cy="6564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180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对象 18"/>
          <p:cNvGraphicFramePr>
            <a:graphicFrameLocks noChangeAspect="1"/>
          </p:cNvGraphicFramePr>
          <p:nvPr>
            <p:extLst>
              <p:ext uri="{D42A27DB-BD31-4B8C-83A1-F6EECF244321}">
                <p14:modId xmlns:p14="http://schemas.microsoft.com/office/powerpoint/2010/main" val="3247382164"/>
              </p:ext>
            </p:extLst>
          </p:nvPr>
        </p:nvGraphicFramePr>
        <p:xfrm>
          <a:off x="5795963" y="5013325"/>
          <a:ext cx="2832100" cy="1770063"/>
        </p:xfrm>
        <a:graphic>
          <a:graphicData uri="http://schemas.openxmlformats.org/presentationml/2006/ole">
            <mc:AlternateContent xmlns:mc="http://schemas.openxmlformats.org/markup-compatibility/2006">
              <mc:Choice xmlns:v="urn:schemas-microsoft-com:vml" Requires="v">
                <p:oleObj spid="_x0000_s213939" name="Visio" r:id="rId3" imgW="3036025" imgH="1906271" progId="Visio.Drawing.11">
                  <p:embed/>
                </p:oleObj>
              </mc:Choice>
              <mc:Fallback>
                <p:oleObj name="Visio" r:id="rId3" imgW="3036025" imgH="1906271" progId="Visio.Drawing.11">
                  <p:embed/>
                  <p:pic>
                    <p:nvPicPr>
                      <p:cNvPr id="0" name=""/>
                      <p:cNvPicPr>
                        <a:picLocks noChangeAspect="1" noChangeArrowheads="1"/>
                      </p:cNvPicPr>
                      <p:nvPr/>
                    </p:nvPicPr>
                    <p:blipFill>
                      <a:blip r:embed="rId4"/>
                      <a:srcRect/>
                      <a:stretch>
                        <a:fillRect/>
                      </a:stretch>
                    </p:blipFill>
                    <p:spPr bwMode="auto">
                      <a:xfrm>
                        <a:off x="5795963" y="5013325"/>
                        <a:ext cx="2832100" cy="1770063"/>
                      </a:xfrm>
                      <a:prstGeom prst="rect">
                        <a:avLst/>
                      </a:prstGeom>
                      <a:solidFill>
                        <a:schemeClr val="tx2"/>
                      </a:solidFill>
                      <a:extLst/>
                    </p:spPr>
                  </p:pic>
                </p:oleObj>
              </mc:Fallback>
            </mc:AlternateContent>
          </a:graphicData>
        </a:graphic>
      </p:graphicFrame>
      <p:sp>
        <p:nvSpPr>
          <p:cNvPr id="2" name="标题 1"/>
          <p:cNvSpPr>
            <a:spLocks noGrp="1"/>
          </p:cNvSpPr>
          <p:nvPr>
            <p:ph type="title"/>
          </p:nvPr>
        </p:nvSpPr>
        <p:spPr/>
        <p:txBody>
          <a:bodyPr/>
          <a:lstStyle/>
          <a:p>
            <a:r>
              <a:rPr lang="zh-CN" altLang="en-US" dirty="0"/>
              <a:t>香</a:t>
            </a:r>
            <a:r>
              <a:rPr lang="zh-CN" altLang="en-US" dirty="0" smtClean="0"/>
              <a:t>农不等式证明</a:t>
            </a:r>
            <a:endParaRPr lang="zh-CN" altLang="en-US" dirty="0"/>
          </a:p>
        </p:txBody>
      </p:sp>
      <p:sp>
        <p:nvSpPr>
          <p:cNvPr id="3" name="内容占位符 2"/>
          <p:cNvSpPr>
            <a:spLocks noGrp="1"/>
          </p:cNvSpPr>
          <p:nvPr>
            <p:ph idx="1"/>
          </p:nvPr>
        </p:nvSpPr>
        <p:spPr>
          <a:xfrm>
            <a:off x="539552" y="2204864"/>
            <a:ext cx="8064896" cy="4032448"/>
          </a:xfrm>
        </p:spPr>
        <p:txBody>
          <a:bodyPr>
            <a:normAutofit/>
          </a:bodyPr>
          <a:lstStyle/>
          <a:p>
            <a:r>
              <a:rPr lang="zh-CN" altLang="en-US" sz="2400" dirty="0" smtClean="0"/>
              <a:t>证明：</a:t>
            </a:r>
            <a:endParaRPr lang="en-US" altLang="zh-CN" sz="2400" dirty="0" smtClean="0"/>
          </a:p>
          <a:p>
            <a:pPr lvl="1"/>
            <a:r>
              <a:rPr lang="zh-CN" altLang="en-US" sz="2000" dirty="0" smtClean="0"/>
              <a:t>引理：自然对数存在如下性质                          ，当            等号成立。</a:t>
            </a:r>
            <a:endParaRPr lang="en-US" altLang="zh-CN" sz="2000" dirty="0" smtClean="0"/>
          </a:p>
          <a:p>
            <a:pPr lvl="1"/>
            <a:r>
              <a:rPr lang="zh-CN" altLang="en-US" sz="2000" dirty="0" smtClean="0"/>
              <a:t>引理的证明：</a:t>
            </a:r>
            <a:endParaRPr lang="en-US" altLang="zh-CN" sz="2000" dirty="0" smtClean="0"/>
          </a:p>
          <a:p>
            <a:pPr lvl="2">
              <a:lnSpc>
                <a:spcPct val="150000"/>
              </a:lnSpc>
            </a:pPr>
            <a:r>
              <a:rPr lang="zh-CN" altLang="en-US" sz="1800" dirty="0" smtClean="0"/>
              <a:t>记</a:t>
            </a:r>
            <a:endParaRPr lang="en-US" altLang="zh-CN" sz="1800" dirty="0" smtClean="0"/>
          </a:p>
          <a:p>
            <a:pPr lvl="2">
              <a:lnSpc>
                <a:spcPct val="150000"/>
              </a:lnSpc>
            </a:pPr>
            <a:r>
              <a:rPr lang="zh-CN" altLang="en-US" sz="1800" dirty="0" smtClean="0"/>
              <a:t>令                                ，得             为极值点，极值为               。</a:t>
            </a:r>
            <a:endParaRPr lang="en-US" altLang="zh-CN" sz="1800" dirty="0" smtClean="0"/>
          </a:p>
          <a:p>
            <a:pPr lvl="2">
              <a:lnSpc>
                <a:spcPct val="150000"/>
              </a:lnSpc>
            </a:pPr>
            <a:r>
              <a:rPr lang="zh-CN" altLang="en-US" sz="1800" dirty="0" smtClean="0"/>
              <a:t>又</a:t>
            </a:r>
            <a:endParaRPr lang="en-US" altLang="zh-CN" sz="1800" dirty="0" smtClean="0"/>
          </a:p>
          <a:p>
            <a:pPr lvl="2">
              <a:lnSpc>
                <a:spcPct val="150000"/>
              </a:lnSpc>
            </a:pPr>
            <a:r>
              <a:rPr lang="zh-CN" altLang="en-US" sz="1800" dirty="0" smtClean="0"/>
              <a:t>引理得证。</a:t>
            </a:r>
            <a:endParaRPr lang="zh-CN" altLang="en-US" sz="18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84</a:t>
            </a:fld>
            <a:endParaRPr lang="en-US"/>
          </a:p>
        </p:txBody>
      </p:sp>
      <p:graphicFrame>
        <p:nvGraphicFramePr>
          <p:cNvPr id="7" name="Object 13"/>
          <p:cNvGraphicFramePr>
            <a:graphicFrameLocks noChangeAspect="1"/>
          </p:cNvGraphicFramePr>
          <p:nvPr>
            <p:extLst>
              <p:ext uri="{D42A27DB-BD31-4B8C-83A1-F6EECF244321}">
                <p14:modId xmlns:p14="http://schemas.microsoft.com/office/powerpoint/2010/main" val="2850706001"/>
              </p:ext>
            </p:extLst>
          </p:nvPr>
        </p:nvGraphicFramePr>
        <p:xfrm>
          <a:off x="4716016" y="2708920"/>
          <a:ext cx="1627187" cy="392112"/>
        </p:xfrm>
        <a:graphic>
          <a:graphicData uri="http://schemas.openxmlformats.org/presentationml/2006/ole">
            <mc:AlternateContent xmlns:mc="http://schemas.openxmlformats.org/markup-compatibility/2006">
              <mc:Choice xmlns:v="urn:schemas-microsoft-com:vml" Requires="v">
                <p:oleObj spid="_x0000_s213940" name="Equation" r:id="rId5" imgW="736560" imgH="177480" progId="Equation.DSMT4">
                  <p:embed/>
                </p:oleObj>
              </mc:Choice>
              <mc:Fallback>
                <p:oleObj name="Equation" r:id="rId5" imgW="736560" imgH="177480" progId="Equation.DSMT4">
                  <p:embed/>
                  <p:pic>
                    <p:nvPicPr>
                      <p:cNvPr id="0" name=""/>
                      <p:cNvPicPr>
                        <a:picLocks noChangeAspect="1" noChangeArrowheads="1"/>
                      </p:cNvPicPr>
                      <p:nvPr/>
                    </p:nvPicPr>
                    <p:blipFill>
                      <a:blip r:embed="rId6"/>
                      <a:srcRect/>
                      <a:stretch>
                        <a:fillRect/>
                      </a:stretch>
                    </p:blipFill>
                    <p:spPr bwMode="auto">
                      <a:xfrm>
                        <a:off x="4716016" y="2708920"/>
                        <a:ext cx="1627187"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4"/>
          <p:cNvGraphicFramePr>
            <a:graphicFrameLocks noChangeAspect="1"/>
          </p:cNvGraphicFramePr>
          <p:nvPr>
            <p:extLst>
              <p:ext uri="{D42A27DB-BD31-4B8C-83A1-F6EECF244321}">
                <p14:modId xmlns:p14="http://schemas.microsoft.com/office/powerpoint/2010/main" val="1514420646"/>
              </p:ext>
            </p:extLst>
          </p:nvPr>
        </p:nvGraphicFramePr>
        <p:xfrm>
          <a:off x="6948264" y="2676848"/>
          <a:ext cx="782638" cy="392112"/>
        </p:xfrm>
        <a:graphic>
          <a:graphicData uri="http://schemas.openxmlformats.org/presentationml/2006/ole">
            <mc:AlternateContent xmlns:mc="http://schemas.openxmlformats.org/markup-compatibility/2006">
              <mc:Choice xmlns:v="urn:schemas-microsoft-com:vml" Requires="v">
                <p:oleObj spid="_x0000_s213941" name="Equation" r:id="rId7" imgW="355320" imgH="177480" progId="Equation.DSMT4">
                  <p:embed/>
                </p:oleObj>
              </mc:Choice>
              <mc:Fallback>
                <p:oleObj name="Equation" r:id="rId7" imgW="355320" imgH="177480" progId="Equation.DSMT4">
                  <p:embed/>
                  <p:pic>
                    <p:nvPicPr>
                      <p:cNvPr id="0" name=""/>
                      <p:cNvPicPr>
                        <a:picLocks noChangeAspect="1" noChangeArrowheads="1"/>
                      </p:cNvPicPr>
                      <p:nvPr/>
                    </p:nvPicPr>
                    <p:blipFill>
                      <a:blip r:embed="rId8"/>
                      <a:srcRect/>
                      <a:stretch>
                        <a:fillRect/>
                      </a:stretch>
                    </p:blipFill>
                    <p:spPr bwMode="auto">
                      <a:xfrm>
                        <a:off x="6948264" y="2676848"/>
                        <a:ext cx="782638"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8"/>
          <p:cNvGraphicFramePr>
            <a:graphicFrameLocks noChangeAspect="1"/>
          </p:cNvGraphicFramePr>
          <p:nvPr>
            <p:extLst>
              <p:ext uri="{D42A27DB-BD31-4B8C-83A1-F6EECF244321}">
                <p14:modId xmlns:p14="http://schemas.microsoft.com/office/powerpoint/2010/main" val="743863517"/>
              </p:ext>
            </p:extLst>
          </p:nvPr>
        </p:nvGraphicFramePr>
        <p:xfrm>
          <a:off x="1763688" y="3901357"/>
          <a:ext cx="2531021" cy="391739"/>
        </p:xfrm>
        <a:graphic>
          <a:graphicData uri="http://schemas.openxmlformats.org/presentationml/2006/ole">
            <mc:AlternateContent xmlns:mc="http://schemas.openxmlformats.org/markup-compatibility/2006">
              <mc:Choice xmlns:v="urn:schemas-microsoft-com:vml" Requires="v">
                <p:oleObj spid="_x0000_s213942" name="Equation" r:id="rId9" imgW="1307880" imgH="203040" progId="Equation.DSMT4">
                  <p:embed/>
                </p:oleObj>
              </mc:Choice>
              <mc:Fallback>
                <p:oleObj name="Equation" r:id="rId9" imgW="1307880" imgH="203040" progId="Equation.DSMT4">
                  <p:embed/>
                  <p:pic>
                    <p:nvPicPr>
                      <p:cNvPr id="0" name=""/>
                      <p:cNvPicPr>
                        <a:picLocks noChangeAspect="1" noChangeArrowheads="1"/>
                      </p:cNvPicPr>
                      <p:nvPr/>
                    </p:nvPicPr>
                    <p:blipFill>
                      <a:blip r:embed="rId10"/>
                      <a:srcRect/>
                      <a:stretch>
                        <a:fillRect/>
                      </a:stretch>
                    </p:blipFill>
                    <p:spPr bwMode="auto">
                      <a:xfrm>
                        <a:off x="1763688" y="3901357"/>
                        <a:ext cx="2531021" cy="3917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27"/>
          <p:cNvGraphicFramePr>
            <a:graphicFrameLocks noChangeAspect="1"/>
          </p:cNvGraphicFramePr>
          <p:nvPr>
            <p:extLst>
              <p:ext uri="{D42A27DB-BD31-4B8C-83A1-F6EECF244321}">
                <p14:modId xmlns:p14="http://schemas.microsoft.com/office/powerpoint/2010/main" val="138362200"/>
              </p:ext>
            </p:extLst>
          </p:nvPr>
        </p:nvGraphicFramePr>
        <p:xfrm>
          <a:off x="1835696" y="4264298"/>
          <a:ext cx="2023814" cy="735219"/>
        </p:xfrm>
        <a:graphic>
          <a:graphicData uri="http://schemas.openxmlformats.org/presentationml/2006/ole">
            <mc:AlternateContent xmlns:mc="http://schemas.openxmlformats.org/markup-compatibility/2006">
              <mc:Choice xmlns:v="urn:schemas-microsoft-com:vml" Requires="v">
                <p:oleObj spid="_x0000_s213943" name="Equation" r:id="rId11" imgW="1117440" imgH="406080" progId="Equation.DSMT4">
                  <p:embed/>
                </p:oleObj>
              </mc:Choice>
              <mc:Fallback>
                <p:oleObj name="Equation" r:id="rId11" imgW="1117440" imgH="406080" progId="Equation.DSMT4">
                  <p:embed/>
                  <p:pic>
                    <p:nvPicPr>
                      <p:cNvPr id="0" name=""/>
                      <p:cNvPicPr>
                        <a:picLocks noChangeAspect="1" noChangeArrowheads="1"/>
                      </p:cNvPicPr>
                      <p:nvPr/>
                    </p:nvPicPr>
                    <p:blipFill>
                      <a:blip r:embed="rId12"/>
                      <a:srcRect/>
                      <a:stretch>
                        <a:fillRect/>
                      </a:stretch>
                    </p:blipFill>
                    <p:spPr bwMode="auto">
                      <a:xfrm>
                        <a:off x="1835696" y="4264298"/>
                        <a:ext cx="2023814" cy="7352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169785985"/>
              </p:ext>
            </p:extLst>
          </p:nvPr>
        </p:nvGraphicFramePr>
        <p:xfrm>
          <a:off x="4355976" y="4406561"/>
          <a:ext cx="753864" cy="376932"/>
        </p:xfrm>
        <a:graphic>
          <a:graphicData uri="http://schemas.openxmlformats.org/presentationml/2006/ole">
            <mc:AlternateContent xmlns:mc="http://schemas.openxmlformats.org/markup-compatibility/2006">
              <mc:Choice xmlns:v="urn:schemas-microsoft-com:vml" Requires="v">
                <p:oleObj spid="_x0000_s213944" name="Equation" r:id="rId13" imgW="355320" imgH="177480" progId="Equation.DSMT4">
                  <p:embed/>
                </p:oleObj>
              </mc:Choice>
              <mc:Fallback>
                <p:oleObj name="Equation" r:id="rId13" imgW="355320" imgH="177480" progId="Equation.DSMT4">
                  <p:embed/>
                  <p:pic>
                    <p:nvPicPr>
                      <p:cNvPr id="0" name=""/>
                      <p:cNvPicPr>
                        <a:picLocks noChangeAspect="1" noChangeArrowheads="1"/>
                      </p:cNvPicPr>
                      <p:nvPr/>
                    </p:nvPicPr>
                    <p:blipFill>
                      <a:blip r:embed="rId14"/>
                      <a:srcRect/>
                      <a:stretch>
                        <a:fillRect/>
                      </a:stretch>
                    </p:blipFill>
                    <p:spPr bwMode="auto">
                      <a:xfrm>
                        <a:off x="4355976" y="4406561"/>
                        <a:ext cx="753864" cy="3769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961453974"/>
              </p:ext>
            </p:extLst>
          </p:nvPr>
        </p:nvGraphicFramePr>
        <p:xfrm>
          <a:off x="6969001" y="4437112"/>
          <a:ext cx="987375" cy="358204"/>
        </p:xfrm>
        <a:graphic>
          <a:graphicData uri="http://schemas.openxmlformats.org/presentationml/2006/ole">
            <mc:AlternateContent xmlns:mc="http://schemas.openxmlformats.org/markup-compatibility/2006">
              <mc:Choice xmlns:v="urn:schemas-microsoft-com:vml" Requires="v">
                <p:oleObj spid="_x0000_s213945" name="Equation" r:id="rId15" imgW="558720" imgH="203040" progId="Equation.DSMT4">
                  <p:embed/>
                </p:oleObj>
              </mc:Choice>
              <mc:Fallback>
                <p:oleObj name="Equation" r:id="rId15" imgW="558720" imgH="203040" progId="Equation.DSMT4">
                  <p:embed/>
                  <p:pic>
                    <p:nvPicPr>
                      <p:cNvPr id="0" name=""/>
                      <p:cNvPicPr>
                        <a:picLocks noChangeAspect="1" noChangeArrowheads="1"/>
                      </p:cNvPicPr>
                      <p:nvPr/>
                    </p:nvPicPr>
                    <p:blipFill>
                      <a:blip r:embed="rId16"/>
                      <a:srcRect/>
                      <a:stretch>
                        <a:fillRect/>
                      </a:stretch>
                    </p:blipFill>
                    <p:spPr bwMode="auto">
                      <a:xfrm>
                        <a:off x="6969001" y="4437112"/>
                        <a:ext cx="987375" cy="3582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938161732"/>
              </p:ext>
            </p:extLst>
          </p:nvPr>
        </p:nvGraphicFramePr>
        <p:xfrm>
          <a:off x="1855539" y="4786982"/>
          <a:ext cx="2284413" cy="730250"/>
        </p:xfrm>
        <a:graphic>
          <a:graphicData uri="http://schemas.openxmlformats.org/presentationml/2006/ole">
            <mc:AlternateContent xmlns:mc="http://schemas.openxmlformats.org/markup-compatibility/2006">
              <mc:Choice xmlns:v="urn:schemas-microsoft-com:vml" Requires="v">
                <p:oleObj spid="_x0000_s213946" name="Equation" r:id="rId17" imgW="1269720" imgH="406080" progId="Equation.DSMT4">
                  <p:embed/>
                </p:oleObj>
              </mc:Choice>
              <mc:Fallback>
                <p:oleObj name="Equation" r:id="rId17" imgW="1269720" imgH="406080" progId="Equation.DSMT4">
                  <p:embed/>
                  <p:pic>
                    <p:nvPicPr>
                      <p:cNvPr id="0" name=""/>
                      <p:cNvPicPr>
                        <a:picLocks noChangeAspect="1" noChangeArrowheads="1"/>
                      </p:cNvPicPr>
                      <p:nvPr/>
                    </p:nvPicPr>
                    <p:blipFill>
                      <a:blip r:embed="rId18"/>
                      <a:srcRect/>
                      <a:stretch>
                        <a:fillRect/>
                      </a:stretch>
                    </p:blipFill>
                    <p:spPr bwMode="auto">
                      <a:xfrm>
                        <a:off x="1855539" y="4786982"/>
                        <a:ext cx="2284413"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34"/>
          <p:cNvGrpSpPr>
            <a:grpSpLocks/>
          </p:cNvGrpSpPr>
          <p:nvPr/>
        </p:nvGrpSpPr>
        <p:grpSpPr bwMode="auto">
          <a:xfrm>
            <a:off x="4299843" y="4925293"/>
            <a:ext cx="2792413" cy="447675"/>
            <a:chOff x="10" y="-10"/>
            <a:chExt cx="1759" cy="282"/>
          </a:xfrm>
        </p:grpSpPr>
        <p:sp>
          <p:nvSpPr>
            <p:cNvPr id="15" name="Rectangle 35"/>
            <p:cNvSpPr>
              <a:spLocks noChangeArrowheads="1"/>
            </p:cNvSpPr>
            <p:nvPr/>
          </p:nvSpPr>
          <p:spPr bwMode="auto">
            <a:xfrm>
              <a:off x="342" y="0"/>
              <a:ext cx="14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b="1" dirty="0" smtClean="0">
                  <a:latin typeface="+mj-ea"/>
                  <a:ea typeface="+mj-ea"/>
                </a:rPr>
                <a:t>是</a:t>
              </a:r>
              <a:r>
                <a:rPr lang="en-US" altLang="zh-CN" b="1" dirty="0" smtClean="0">
                  <a:latin typeface="+mj-ea"/>
                  <a:ea typeface="+mj-ea"/>
                </a:rPr>
                <a:t>    </a:t>
              </a:r>
              <a:r>
                <a:rPr lang="zh-CN" b="1" dirty="0" smtClean="0">
                  <a:latin typeface="+mj-ea"/>
                  <a:ea typeface="+mj-ea"/>
                </a:rPr>
                <a:t>         </a:t>
              </a:r>
              <a:r>
                <a:rPr lang="zh-CN" b="1" dirty="0">
                  <a:latin typeface="+mj-ea"/>
                  <a:ea typeface="+mj-ea"/>
                </a:rPr>
                <a:t>的极大值。</a:t>
              </a:r>
            </a:p>
          </p:txBody>
        </p:sp>
        <p:graphicFrame>
          <p:nvGraphicFramePr>
            <p:cNvPr id="16" name="Object 36"/>
            <p:cNvGraphicFramePr>
              <a:graphicFrameLocks noChangeAspect="1"/>
            </p:cNvGraphicFramePr>
            <p:nvPr>
              <p:extLst>
                <p:ext uri="{D42A27DB-BD31-4B8C-83A1-F6EECF244321}">
                  <p14:modId xmlns:p14="http://schemas.microsoft.com/office/powerpoint/2010/main" val="642519449"/>
                </p:ext>
              </p:extLst>
            </p:nvPr>
          </p:nvGraphicFramePr>
          <p:xfrm>
            <a:off x="10" y="0"/>
            <a:ext cx="353" cy="246"/>
          </p:xfrm>
          <a:graphic>
            <a:graphicData uri="http://schemas.openxmlformats.org/presentationml/2006/ole">
              <mc:AlternateContent xmlns:mc="http://schemas.openxmlformats.org/markup-compatibility/2006">
                <mc:Choice xmlns:v="urn:schemas-microsoft-com:vml" Requires="v">
                  <p:oleObj spid="_x0000_s213947" name="Equation" r:id="rId19" imgW="253800" imgH="177480" progId="Equation.DSMT4">
                    <p:embed/>
                  </p:oleObj>
                </mc:Choice>
                <mc:Fallback>
                  <p:oleObj name="Equation" r:id="rId19" imgW="253800" imgH="177480" progId="Equation.DSMT4">
                    <p:embed/>
                    <p:pic>
                      <p:nvPicPr>
                        <p:cNvPr id="0" name=""/>
                        <p:cNvPicPr>
                          <a:picLocks noChangeAspect="1" noChangeArrowheads="1"/>
                        </p:cNvPicPr>
                        <p:nvPr/>
                      </p:nvPicPr>
                      <p:blipFill>
                        <a:blip r:embed="rId20"/>
                        <a:srcRect/>
                        <a:stretch>
                          <a:fillRect/>
                        </a:stretch>
                      </p:blipFill>
                      <p:spPr bwMode="auto">
                        <a:xfrm>
                          <a:off x="10" y="0"/>
                          <a:ext cx="353" cy="24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 name="Object 37"/>
            <p:cNvGraphicFramePr>
              <a:graphicFrameLocks noChangeAspect="1"/>
            </p:cNvGraphicFramePr>
            <p:nvPr>
              <p:extLst>
                <p:ext uri="{D42A27DB-BD31-4B8C-83A1-F6EECF244321}">
                  <p14:modId xmlns:p14="http://schemas.microsoft.com/office/powerpoint/2010/main" val="3096194388"/>
                </p:ext>
              </p:extLst>
            </p:nvPr>
          </p:nvGraphicFramePr>
          <p:xfrm>
            <a:off x="544" y="-10"/>
            <a:ext cx="510" cy="282"/>
          </p:xfrm>
          <a:graphic>
            <a:graphicData uri="http://schemas.openxmlformats.org/presentationml/2006/ole">
              <mc:AlternateContent xmlns:mc="http://schemas.openxmlformats.org/markup-compatibility/2006">
                <mc:Choice xmlns:v="urn:schemas-microsoft-com:vml" Requires="v">
                  <p:oleObj spid="_x0000_s213948" name="Equation" r:id="rId21" imgW="368280" imgH="203040" progId="Equation.DSMT4">
                    <p:embed/>
                  </p:oleObj>
                </mc:Choice>
                <mc:Fallback>
                  <p:oleObj name="Equation" r:id="rId21" imgW="368280" imgH="203040" progId="Equation.DSMT4">
                    <p:embed/>
                    <p:pic>
                      <p:nvPicPr>
                        <p:cNvPr id="0" name=""/>
                        <p:cNvPicPr>
                          <a:picLocks noChangeAspect="1" noChangeArrowheads="1"/>
                        </p:cNvPicPr>
                        <p:nvPr/>
                      </p:nvPicPr>
                      <p:blipFill>
                        <a:blip r:embed="rId22"/>
                        <a:srcRect/>
                        <a:stretch>
                          <a:fillRect/>
                        </a:stretch>
                      </p:blipFill>
                      <p:spPr bwMode="auto">
                        <a:xfrm>
                          <a:off x="544" y="-10"/>
                          <a:ext cx="510" cy="28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59757" name="Object 13"/>
          <p:cNvGraphicFramePr>
            <a:graphicFrameLocks noChangeAspect="1"/>
          </p:cNvGraphicFramePr>
          <p:nvPr>
            <p:extLst>
              <p:ext uri="{D42A27DB-BD31-4B8C-83A1-F6EECF244321}">
                <p14:modId xmlns:p14="http://schemas.microsoft.com/office/powerpoint/2010/main" val="2080297922"/>
              </p:ext>
            </p:extLst>
          </p:nvPr>
        </p:nvGraphicFramePr>
        <p:xfrm>
          <a:off x="1473200" y="1052736"/>
          <a:ext cx="6007100" cy="939800"/>
        </p:xfrm>
        <a:graphic>
          <a:graphicData uri="http://schemas.openxmlformats.org/presentationml/2006/ole">
            <mc:AlternateContent xmlns:mc="http://schemas.openxmlformats.org/markup-compatibility/2006">
              <mc:Choice xmlns:v="urn:schemas-microsoft-com:vml" Requires="v">
                <p:oleObj spid="_x0000_s213949" name="Equation" r:id="rId23" imgW="2730240" imgH="431640" progId="Equation.DSMT4">
                  <p:embed/>
                </p:oleObj>
              </mc:Choice>
              <mc:Fallback>
                <p:oleObj name="Equation" r:id="rId23" imgW="2730240" imgH="431640" progId="Equation.DSMT4">
                  <p:embed/>
                  <p:pic>
                    <p:nvPicPr>
                      <p:cNvPr id="0" name=""/>
                      <p:cNvPicPr>
                        <a:picLocks noChangeAspect="1" noChangeArrowheads="1"/>
                      </p:cNvPicPr>
                      <p:nvPr/>
                    </p:nvPicPr>
                    <p:blipFill>
                      <a:blip r:embed="rId24"/>
                      <a:srcRect/>
                      <a:stretch>
                        <a:fillRect/>
                      </a:stretch>
                    </p:blipFill>
                    <p:spPr bwMode="auto">
                      <a:xfrm>
                        <a:off x="1473200" y="1052736"/>
                        <a:ext cx="6007100" cy="939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48667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香农不等式证明</a:t>
            </a:r>
          </a:p>
        </p:txBody>
      </p:sp>
      <p:sp>
        <p:nvSpPr>
          <p:cNvPr id="3" name="内容占位符 2"/>
          <p:cNvSpPr>
            <a:spLocks noGrp="1"/>
          </p:cNvSpPr>
          <p:nvPr>
            <p:ph idx="1"/>
          </p:nvPr>
        </p:nvSpPr>
        <p:spPr>
          <a:xfrm>
            <a:off x="539552" y="2348880"/>
            <a:ext cx="8064896" cy="3888432"/>
          </a:xfrm>
        </p:spPr>
        <p:txBody>
          <a:bodyPr>
            <a:normAutofit/>
          </a:bodyPr>
          <a:lstStyle/>
          <a:p>
            <a:r>
              <a:rPr lang="zh-CN" altLang="en-US" sz="2400" dirty="0" smtClean="0"/>
              <a:t>即证：</a:t>
            </a:r>
            <a:endParaRPr lang="en-US" altLang="zh-CN" sz="2400" dirty="0" smtClean="0"/>
          </a:p>
          <a:p>
            <a:endParaRPr lang="en-US" altLang="zh-CN" sz="2400" dirty="0"/>
          </a:p>
          <a:p>
            <a:r>
              <a:rPr lang="zh-CN" altLang="en-US" sz="2400" dirty="0" smtClean="0"/>
              <a:t>左边</a:t>
            </a:r>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85</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3857337600"/>
              </p:ext>
            </p:extLst>
          </p:nvPr>
        </p:nvGraphicFramePr>
        <p:xfrm>
          <a:off x="1835696" y="2132856"/>
          <a:ext cx="5721622" cy="868538"/>
        </p:xfrm>
        <a:graphic>
          <a:graphicData uri="http://schemas.openxmlformats.org/presentationml/2006/ole">
            <mc:AlternateContent xmlns:mc="http://schemas.openxmlformats.org/markup-compatibility/2006">
              <mc:Choice xmlns:v="urn:schemas-microsoft-com:vml" Requires="v">
                <p:oleObj spid="_x0000_s134683" name="Equation" r:id="rId3" imgW="2844720" imgH="431640" progId="Equation.DSMT4">
                  <p:embed/>
                </p:oleObj>
              </mc:Choice>
              <mc:Fallback>
                <p:oleObj name="Equation" r:id="rId3" imgW="2844720" imgH="431640" progId="Equation.DSMT4">
                  <p:embed/>
                  <p:pic>
                    <p:nvPicPr>
                      <p:cNvPr id="0" name=""/>
                      <p:cNvPicPr>
                        <a:picLocks noChangeAspect="1" noChangeArrowheads="1"/>
                      </p:cNvPicPr>
                      <p:nvPr/>
                    </p:nvPicPr>
                    <p:blipFill>
                      <a:blip r:embed="rId4"/>
                      <a:srcRect/>
                      <a:stretch>
                        <a:fillRect/>
                      </a:stretch>
                    </p:blipFill>
                    <p:spPr bwMode="auto">
                      <a:xfrm>
                        <a:off x="1835696" y="2132856"/>
                        <a:ext cx="5721622" cy="86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448578295"/>
              </p:ext>
            </p:extLst>
          </p:nvPr>
        </p:nvGraphicFramePr>
        <p:xfrm>
          <a:off x="1486817" y="3335362"/>
          <a:ext cx="5605463" cy="2901950"/>
        </p:xfrm>
        <a:graphic>
          <a:graphicData uri="http://schemas.openxmlformats.org/presentationml/2006/ole">
            <mc:AlternateContent xmlns:mc="http://schemas.openxmlformats.org/markup-compatibility/2006">
              <mc:Choice xmlns:v="urn:schemas-microsoft-com:vml" Requires="v">
                <p:oleObj spid="_x0000_s134684" name="Equation" r:id="rId5" imgW="3022560" imgH="1562040" progId="Equation.DSMT4">
                  <p:embed/>
                </p:oleObj>
              </mc:Choice>
              <mc:Fallback>
                <p:oleObj name="Equation" r:id="rId5" imgW="3022560" imgH="1562040" progId="Equation.DSMT4">
                  <p:embed/>
                  <p:pic>
                    <p:nvPicPr>
                      <p:cNvPr id="0" name=""/>
                      <p:cNvPicPr>
                        <a:picLocks noChangeAspect="1" noChangeArrowheads="1"/>
                      </p:cNvPicPr>
                      <p:nvPr/>
                    </p:nvPicPr>
                    <p:blipFill>
                      <a:blip r:embed="rId6"/>
                      <a:srcRect/>
                      <a:stretch>
                        <a:fillRect/>
                      </a:stretch>
                    </p:blipFill>
                    <p:spPr bwMode="auto">
                      <a:xfrm>
                        <a:off x="1486817" y="3335362"/>
                        <a:ext cx="5605463" cy="290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076056" y="4551511"/>
            <a:ext cx="18002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400" b="1" dirty="0" smtClean="0"/>
              <a:t>由前述引理</a:t>
            </a:r>
            <a:endParaRPr lang="zh-CN" altLang="en-US" sz="2400" b="1" dirty="0"/>
          </a:p>
        </p:txBody>
      </p:sp>
      <p:sp>
        <p:nvSpPr>
          <p:cNvPr id="10" name="TextBox 9"/>
          <p:cNvSpPr txBox="1"/>
          <p:nvPr/>
        </p:nvSpPr>
        <p:spPr>
          <a:xfrm>
            <a:off x="7236296" y="3429000"/>
            <a:ext cx="1512168"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zh-CN" altLang="en-US" sz="2400" b="1" dirty="0" smtClean="0"/>
              <a:t>换底公式</a:t>
            </a:r>
            <a:endParaRPr lang="zh-CN" altLang="en-US" sz="2400" b="1" dirty="0"/>
          </a:p>
        </p:txBody>
      </p:sp>
      <p:graphicFrame>
        <p:nvGraphicFramePr>
          <p:cNvPr id="134171" name="Object 27"/>
          <p:cNvGraphicFramePr>
            <a:graphicFrameLocks noChangeAspect="1"/>
          </p:cNvGraphicFramePr>
          <p:nvPr>
            <p:extLst>
              <p:ext uri="{D42A27DB-BD31-4B8C-83A1-F6EECF244321}">
                <p14:modId xmlns:p14="http://schemas.microsoft.com/office/powerpoint/2010/main" val="1196265997"/>
              </p:ext>
            </p:extLst>
          </p:nvPr>
        </p:nvGraphicFramePr>
        <p:xfrm>
          <a:off x="1257300" y="1041400"/>
          <a:ext cx="6007100" cy="939800"/>
        </p:xfrm>
        <a:graphic>
          <a:graphicData uri="http://schemas.openxmlformats.org/presentationml/2006/ole">
            <mc:AlternateContent xmlns:mc="http://schemas.openxmlformats.org/markup-compatibility/2006">
              <mc:Choice xmlns:v="urn:schemas-microsoft-com:vml" Requires="v">
                <p:oleObj spid="_x0000_s134685" name="Equation" r:id="rId7" imgW="2730240" imgH="431640" progId="Equation.DSMT4">
                  <p:embed/>
                </p:oleObj>
              </mc:Choice>
              <mc:Fallback>
                <p:oleObj name="Equation" r:id="rId7" imgW="2730240" imgH="431640" progId="Equation.DSMT4">
                  <p:embed/>
                  <p:pic>
                    <p:nvPicPr>
                      <p:cNvPr id="0" name=""/>
                      <p:cNvPicPr>
                        <a:picLocks noChangeAspect="1" noChangeArrowheads="1"/>
                      </p:cNvPicPr>
                      <p:nvPr/>
                    </p:nvPicPr>
                    <p:blipFill>
                      <a:blip r:embed="rId8"/>
                      <a:srcRect/>
                      <a:stretch>
                        <a:fillRect/>
                      </a:stretch>
                    </p:blipFill>
                    <p:spPr bwMode="auto">
                      <a:xfrm>
                        <a:off x="1257300" y="1041400"/>
                        <a:ext cx="6007100" cy="9398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28246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7. </a:t>
            </a:r>
            <a:r>
              <a:rPr lang="zh-CN" altLang="en-US" dirty="0"/>
              <a:t>条件熵不大于无条件</a:t>
            </a:r>
            <a:r>
              <a:rPr lang="zh-CN" altLang="en-US" dirty="0" smtClean="0"/>
              <a:t>熵</a:t>
            </a:r>
            <a:endParaRPr lang="zh-CN" altLang="en-US" dirty="0"/>
          </a:p>
        </p:txBody>
      </p:sp>
      <p:sp>
        <p:nvSpPr>
          <p:cNvPr id="3" name="内容占位符 2"/>
          <p:cNvSpPr>
            <a:spLocks noGrp="1"/>
          </p:cNvSpPr>
          <p:nvPr>
            <p:ph idx="1"/>
          </p:nvPr>
        </p:nvSpPr>
        <p:spPr>
          <a:xfrm>
            <a:off x="539552" y="1844824"/>
            <a:ext cx="8064896" cy="4392488"/>
          </a:xfrm>
        </p:spPr>
        <p:txBody>
          <a:bodyPr>
            <a:normAutofit/>
          </a:bodyPr>
          <a:lstStyle/>
          <a:p>
            <a:r>
              <a:rPr lang="zh-CN" altLang="en-US" sz="2400" dirty="0" smtClean="0">
                <a:solidFill>
                  <a:srgbClr val="0000FF"/>
                </a:solidFill>
              </a:rPr>
              <a:t>证明：</a:t>
            </a:r>
            <a:endParaRPr lang="zh-CN" altLang="en-US" sz="2400" dirty="0">
              <a:solidFill>
                <a:srgbClr val="0000FF"/>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86</a:t>
            </a:fld>
            <a:endParaRPr lang="en-US"/>
          </a:p>
        </p:txBody>
      </p:sp>
      <p:graphicFrame>
        <p:nvGraphicFramePr>
          <p:cNvPr id="5" name="Object 13"/>
          <p:cNvGraphicFramePr>
            <a:graphicFrameLocks noChangeAspect="1"/>
          </p:cNvGraphicFramePr>
          <p:nvPr>
            <p:extLst>
              <p:ext uri="{D42A27DB-BD31-4B8C-83A1-F6EECF244321}">
                <p14:modId xmlns:p14="http://schemas.microsoft.com/office/powerpoint/2010/main" val="4202758135"/>
              </p:ext>
            </p:extLst>
          </p:nvPr>
        </p:nvGraphicFramePr>
        <p:xfrm>
          <a:off x="1187624" y="1124744"/>
          <a:ext cx="2500312" cy="533400"/>
        </p:xfrm>
        <a:graphic>
          <a:graphicData uri="http://schemas.openxmlformats.org/presentationml/2006/ole">
            <mc:AlternateContent xmlns:mc="http://schemas.openxmlformats.org/markup-compatibility/2006">
              <mc:Choice xmlns:v="urn:schemas-microsoft-com:vml" Requires="v">
                <p:oleObj spid="_x0000_s135890" name="Equation" r:id="rId3" imgW="1130040" imgH="241200" progId="Equation.DSMT4">
                  <p:embed/>
                </p:oleObj>
              </mc:Choice>
              <mc:Fallback>
                <p:oleObj name="Equation" r:id="rId3" imgW="1130040" imgH="241200" progId="Equation.DSMT4">
                  <p:embed/>
                  <p:pic>
                    <p:nvPicPr>
                      <p:cNvPr id="0" name=""/>
                      <p:cNvPicPr>
                        <a:picLocks noChangeAspect="1" noChangeArrowheads="1"/>
                      </p:cNvPicPr>
                      <p:nvPr/>
                    </p:nvPicPr>
                    <p:blipFill>
                      <a:blip r:embed="rId4"/>
                      <a:srcRect/>
                      <a:stretch>
                        <a:fillRect/>
                      </a:stretch>
                    </p:blipFill>
                    <p:spPr bwMode="auto">
                      <a:xfrm>
                        <a:off x="1187624" y="1124744"/>
                        <a:ext cx="2500312" cy="5334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4"/>
          <p:cNvGraphicFramePr>
            <a:graphicFrameLocks noChangeAspect="1"/>
          </p:cNvGraphicFramePr>
          <p:nvPr>
            <p:extLst>
              <p:ext uri="{D42A27DB-BD31-4B8C-83A1-F6EECF244321}">
                <p14:modId xmlns:p14="http://schemas.microsoft.com/office/powerpoint/2010/main" val="3262116779"/>
              </p:ext>
            </p:extLst>
          </p:nvPr>
        </p:nvGraphicFramePr>
        <p:xfrm>
          <a:off x="4329286" y="1124744"/>
          <a:ext cx="2417763" cy="533400"/>
        </p:xfrm>
        <a:graphic>
          <a:graphicData uri="http://schemas.openxmlformats.org/presentationml/2006/ole">
            <mc:AlternateContent xmlns:mc="http://schemas.openxmlformats.org/markup-compatibility/2006">
              <mc:Choice xmlns:v="urn:schemas-microsoft-com:vml" Requires="v">
                <p:oleObj spid="_x0000_s135891" name="Equation" r:id="rId5" imgW="1091880" imgH="241200" progId="Equation.DSMT4">
                  <p:embed/>
                </p:oleObj>
              </mc:Choice>
              <mc:Fallback>
                <p:oleObj name="Equation" r:id="rId5" imgW="1091880" imgH="241200" progId="Equation.DSMT4">
                  <p:embed/>
                  <p:pic>
                    <p:nvPicPr>
                      <p:cNvPr id="0" name=""/>
                      <p:cNvPicPr>
                        <a:picLocks noChangeAspect="1" noChangeArrowheads="1"/>
                      </p:cNvPicPr>
                      <p:nvPr/>
                    </p:nvPicPr>
                    <p:blipFill>
                      <a:blip r:embed="rId6"/>
                      <a:srcRect/>
                      <a:stretch>
                        <a:fillRect/>
                      </a:stretch>
                    </p:blipFill>
                    <p:spPr bwMode="auto">
                      <a:xfrm>
                        <a:off x="4329286" y="1124744"/>
                        <a:ext cx="2417763" cy="5334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18639116"/>
              </p:ext>
            </p:extLst>
          </p:nvPr>
        </p:nvGraphicFramePr>
        <p:xfrm>
          <a:off x="395536" y="2132856"/>
          <a:ext cx="6484938" cy="4078287"/>
        </p:xfrm>
        <a:graphic>
          <a:graphicData uri="http://schemas.openxmlformats.org/presentationml/2006/ole">
            <mc:AlternateContent xmlns:mc="http://schemas.openxmlformats.org/markup-compatibility/2006">
              <mc:Choice xmlns:v="urn:schemas-microsoft-com:vml" Requires="v">
                <p:oleObj spid="_x0000_s135892" name="Equation" r:id="rId7" imgW="2946240" imgH="1854000" progId="Equation.DSMT4">
                  <p:embed/>
                </p:oleObj>
              </mc:Choice>
              <mc:Fallback>
                <p:oleObj name="Equation" r:id="rId7" imgW="2946240" imgH="1854000" progId="Equation.DSMT4">
                  <p:embed/>
                  <p:pic>
                    <p:nvPicPr>
                      <p:cNvPr id="0" name=""/>
                      <p:cNvPicPr>
                        <a:picLocks noChangeAspect="1" noChangeArrowheads="1"/>
                      </p:cNvPicPr>
                      <p:nvPr/>
                    </p:nvPicPr>
                    <p:blipFill>
                      <a:blip r:embed="rId8"/>
                      <a:srcRect/>
                      <a:stretch>
                        <a:fillRect/>
                      </a:stretch>
                    </p:blipFill>
                    <p:spPr bwMode="auto">
                      <a:xfrm>
                        <a:off x="395536" y="2132856"/>
                        <a:ext cx="6484938" cy="40782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矩形 7"/>
          <p:cNvSpPr/>
          <p:nvPr/>
        </p:nvSpPr>
        <p:spPr>
          <a:xfrm>
            <a:off x="6948264" y="4437112"/>
            <a:ext cx="1723549" cy="461665"/>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zh-CN" altLang="zh-CN" sz="2400" dirty="0">
                <a:solidFill>
                  <a:schemeClr val="tx1"/>
                </a:solidFill>
              </a:rPr>
              <a:t>香农不等式</a:t>
            </a:r>
            <a:endParaRPr lang="zh-CN" altLang="en-US" sz="2400" dirty="0">
              <a:solidFill>
                <a:schemeClr val="tx1"/>
              </a:solidFill>
            </a:endParaRPr>
          </a:p>
        </p:txBody>
      </p:sp>
      <p:grpSp>
        <p:nvGrpSpPr>
          <p:cNvPr id="11" name="组合 10"/>
          <p:cNvGrpSpPr/>
          <p:nvPr/>
        </p:nvGrpSpPr>
        <p:grpSpPr>
          <a:xfrm>
            <a:off x="6746902" y="4941168"/>
            <a:ext cx="2217586" cy="1368152"/>
            <a:chOff x="6746902" y="5517232"/>
            <a:chExt cx="2217586" cy="1368152"/>
          </a:xfrm>
        </p:grpSpPr>
        <p:sp>
          <p:nvSpPr>
            <p:cNvPr id="9" name="上箭头标注 8"/>
            <p:cNvSpPr/>
            <p:nvPr/>
          </p:nvSpPr>
          <p:spPr>
            <a:xfrm>
              <a:off x="6746902" y="5517232"/>
              <a:ext cx="2217586" cy="1368152"/>
            </a:xfrm>
            <a:prstGeom prst="upArrowCallout">
              <a:avLst>
                <a:gd name="adj1" fmla="val 17565"/>
                <a:gd name="adj2" fmla="val 16078"/>
                <a:gd name="adj3" fmla="val 20539"/>
                <a:gd name="adj4" fmla="val 64977"/>
              </a:avLst>
            </a:prstGeom>
          </p:spPr>
          <p:style>
            <a:lnRef idx="1">
              <a:schemeClr val="accent4"/>
            </a:lnRef>
            <a:fillRef idx="2">
              <a:schemeClr val="accent4"/>
            </a:fillRef>
            <a:effectRef idx="1">
              <a:schemeClr val="accent4"/>
            </a:effectRef>
            <a:fontRef idx="minor">
              <a:schemeClr val="dk1"/>
            </a:fontRef>
          </p:style>
          <p:txBody>
            <a:bodyPr rtlCol="0" anchor="b"/>
            <a:lstStyle/>
            <a:p>
              <a:pPr algn="ctr"/>
              <a:endParaRPr lang="en-US" altLang="zh-CN" sz="2400" b="1" dirty="0" smtClean="0">
                <a:solidFill>
                  <a:schemeClr val="bg1"/>
                </a:solidFill>
                <a:latin typeface="+mj-ea"/>
                <a:ea typeface="+mj-ea"/>
              </a:endParaRPr>
            </a:p>
            <a:p>
              <a:pPr algn="ctr"/>
              <a:r>
                <a:rPr lang="zh-CN" altLang="en-US" sz="2400" b="1" dirty="0" smtClean="0">
                  <a:solidFill>
                    <a:schemeClr val="tx1"/>
                  </a:solidFill>
                  <a:latin typeface="+mj-ea"/>
                  <a:ea typeface="+mj-ea"/>
                </a:rPr>
                <a:t>时等号成立</a:t>
              </a:r>
              <a:endParaRPr lang="zh-CN" altLang="en-US" sz="2400" b="1" dirty="0">
                <a:solidFill>
                  <a:schemeClr val="tx1"/>
                </a:solidFill>
                <a:latin typeface="+mj-ea"/>
                <a:ea typeface="+mj-ea"/>
              </a:endParaRPr>
            </a:p>
          </p:txBody>
        </p:sp>
        <p:graphicFrame>
          <p:nvGraphicFramePr>
            <p:cNvPr id="10" name="Object 28"/>
            <p:cNvGraphicFramePr>
              <a:graphicFrameLocks noChangeAspect="1"/>
            </p:cNvGraphicFramePr>
            <p:nvPr>
              <p:extLst>
                <p:ext uri="{D42A27DB-BD31-4B8C-83A1-F6EECF244321}">
                  <p14:modId xmlns:p14="http://schemas.microsoft.com/office/powerpoint/2010/main" val="3440422249"/>
                </p:ext>
              </p:extLst>
            </p:nvPr>
          </p:nvGraphicFramePr>
          <p:xfrm>
            <a:off x="7008813" y="5978673"/>
            <a:ext cx="1779587" cy="474663"/>
          </p:xfrm>
          <a:graphic>
            <a:graphicData uri="http://schemas.openxmlformats.org/presentationml/2006/ole">
              <mc:AlternateContent xmlns:mc="http://schemas.openxmlformats.org/markup-compatibility/2006">
                <mc:Choice xmlns:v="urn:schemas-microsoft-com:vml" Requires="v">
                  <p:oleObj spid="_x0000_s135893" name="Equation" r:id="rId9" imgW="1091880" imgH="291960" progId="Equation.DSMT4">
                    <p:embed/>
                  </p:oleObj>
                </mc:Choice>
                <mc:Fallback>
                  <p:oleObj name="Equation" r:id="rId9" imgW="1091880" imgH="2919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8813" y="5978673"/>
                          <a:ext cx="1779587"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3" name="直接连接符 12"/>
          <p:cNvCxnSpPr/>
          <p:nvPr/>
        </p:nvCxnSpPr>
        <p:spPr>
          <a:xfrm>
            <a:off x="2987824" y="2924944"/>
            <a:ext cx="93610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直接连接符 13"/>
          <p:cNvCxnSpPr/>
          <p:nvPr/>
        </p:nvCxnSpPr>
        <p:spPr>
          <a:xfrm>
            <a:off x="2987824" y="3933056"/>
            <a:ext cx="2016224"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直接连接符 16"/>
          <p:cNvCxnSpPr/>
          <p:nvPr/>
        </p:nvCxnSpPr>
        <p:spPr>
          <a:xfrm>
            <a:off x="5652120" y="5013176"/>
            <a:ext cx="93610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直接连接符 18"/>
          <p:cNvCxnSpPr/>
          <p:nvPr/>
        </p:nvCxnSpPr>
        <p:spPr>
          <a:xfrm>
            <a:off x="5292080" y="6021288"/>
            <a:ext cx="1152128"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323393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证明</a:t>
            </a:r>
            <a:r>
              <a:rPr lang="en-US" altLang="zh-CN" dirty="0" smtClean="0"/>
              <a:t>(</a:t>
            </a:r>
            <a:r>
              <a:rPr lang="zh-CN" altLang="en-US" dirty="0" smtClean="0"/>
              <a:t>续</a:t>
            </a:r>
            <a:r>
              <a:rPr lang="en-US" altLang="zh-CN" dirty="0" smtClean="0"/>
              <a:t>)</a:t>
            </a:r>
            <a:endParaRPr lang="zh-CN" altLang="en-US" dirty="0"/>
          </a:p>
        </p:txBody>
      </p:sp>
      <p:sp>
        <p:nvSpPr>
          <p:cNvPr id="7" name="内容占位符 6"/>
          <p:cNvSpPr>
            <a:spLocks noGrp="1"/>
          </p:cNvSpPr>
          <p:nvPr>
            <p:ph idx="1"/>
          </p:nvPr>
        </p:nvSpPr>
        <p:spPr>
          <a:xfrm>
            <a:off x="539552" y="3861048"/>
            <a:ext cx="8064896" cy="2232248"/>
          </a:xfrm>
        </p:spPr>
        <p:txBody>
          <a:bodyPr/>
          <a:lstStyle/>
          <a:p>
            <a:r>
              <a:rPr lang="zh-CN" altLang="en-US" dirty="0" smtClean="0"/>
              <a:t>                                   </a:t>
            </a:r>
            <a:r>
              <a:rPr lang="zh-CN" altLang="en-US" sz="2400" dirty="0" smtClean="0"/>
              <a:t>时等号成立。</a:t>
            </a:r>
            <a:endParaRPr lang="en-US" altLang="zh-CN" sz="2400" dirty="0" smtClean="0"/>
          </a:p>
          <a:p>
            <a:r>
              <a:rPr lang="zh-CN" altLang="en-US" sz="2400" dirty="0" smtClean="0"/>
              <a:t>类似，可证明：</a:t>
            </a:r>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87</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489736505"/>
              </p:ext>
            </p:extLst>
          </p:nvPr>
        </p:nvGraphicFramePr>
        <p:xfrm>
          <a:off x="616973" y="1168650"/>
          <a:ext cx="8139132" cy="2620390"/>
        </p:xfrm>
        <a:graphic>
          <a:graphicData uri="http://schemas.openxmlformats.org/presentationml/2006/ole">
            <mc:AlternateContent xmlns:mc="http://schemas.openxmlformats.org/markup-compatibility/2006">
              <mc:Choice xmlns:v="urn:schemas-microsoft-com:vml" Requires="v">
                <p:oleObj spid="_x0000_s136734" name="Equation" r:id="rId3" imgW="4292280" imgH="1384200" progId="Equation.DSMT4">
                  <p:embed/>
                </p:oleObj>
              </mc:Choice>
              <mc:Fallback>
                <p:oleObj name="Equation" r:id="rId3" imgW="4292280" imgH="1384200" progId="Equation.DSMT4">
                  <p:embed/>
                  <p:pic>
                    <p:nvPicPr>
                      <p:cNvPr id="0" name=""/>
                      <p:cNvPicPr>
                        <a:picLocks noChangeAspect="1" noChangeArrowheads="1"/>
                      </p:cNvPicPr>
                      <p:nvPr/>
                    </p:nvPicPr>
                    <p:blipFill>
                      <a:blip r:embed="rId4"/>
                      <a:srcRect/>
                      <a:stretch>
                        <a:fillRect/>
                      </a:stretch>
                    </p:blipFill>
                    <p:spPr bwMode="auto">
                      <a:xfrm>
                        <a:off x="616973" y="1168650"/>
                        <a:ext cx="8139132" cy="2620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Grp="1" noChangeAspect="1"/>
          </p:cNvGraphicFramePr>
          <p:nvPr>
            <p:extLst>
              <p:ext uri="{D42A27DB-BD31-4B8C-83A1-F6EECF244321}">
                <p14:modId xmlns:p14="http://schemas.microsoft.com/office/powerpoint/2010/main" val="2235596919"/>
              </p:ext>
            </p:extLst>
          </p:nvPr>
        </p:nvGraphicFramePr>
        <p:xfrm>
          <a:off x="1187624" y="3789040"/>
          <a:ext cx="2252662" cy="603250"/>
        </p:xfrm>
        <a:graphic>
          <a:graphicData uri="http://schemas.openxmlformats.org/presentationml/2006/ole">
            <mc:AlternateContent xmlns:mc="http://schemas.openxmlformats.org/markup-compatibility/2006">
              <mc:Choice xmlns:v="urn:schemas-microsoft-com:vml" Requires="v">
                <p:oleObj spid="_x0000_s136735" name="Equation" r:id="rId5" imgW="1091880" imgH="291960" progId="Equation.DSMT4">
                  <p:embed/>
                </p:oleObj>
              </mc:Choice>
              <mc:Fallback>
                <p:oleObj name="Equation" r:id="rId5" imgW="1091880" imgH="291960" progId="Equation.DSMT4">
                  <p:embed/>
                  <p:pic>
                    <p:nvPicPr>
                      <p:cNvPr id="0" name=""/>
                      <p:cNvPicPr>
                        <a:picLocks noGrp="1" noChangeAspect="1" noChangeArrowheads="1"/>
                      </p:cNvPicPr>
                      <p:nvPr/>
                    </p:nvPicPr>
                    <p:blipFill>
                      <a:blip r:embed="rId6"/>
                      <a:srcRect/>
                      <a:stretch>
                        <a:fillRect/>
                      </a:stretch>
                    </p:blipFill>
                    <p:spPr bwMode="auto">
                      <a:xfrm>
                        <a:off x="1187624" y="3789040"/>
                        <a:ext cx="2252662"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7854323"/>
              </p:ext>
            </p:extLst>
          </p:nvPr>
        </p:nvGraphicFramePr>
        <p:xfrm>
          <a:off x="3018334" y="4437112"/>
          <a:ext cx="2273746" cy="501628"/>
        </p:xfrm>
        <a:graphic>
          <a:graphicData uri="http://schemas.openxmlformats.org/presentationml/2006/ole">
            <mc:AlternateContent xmlns:mc="http://schemas.openxmlformats.org/markup-compatibility/2006">
              <mc:Choice xmlns:v="urn:schemas-microsoft-com:vml" Requires="v">
                <p:oleObj spid="_x0000_s136736" name="Equation" r:id="rId7" imgW="1091880" imgH="241200" progId="Equation.DSMT4">
                  <p:embed/>
                </p:oleObj>
              </mc:Choice>
              <mc:Fallback>
                <p:oleObj name="Equation" r:id="rId7" imgW="1091880" imgH="241200" progId="Equation.DSMT4">
                  <p:embed/>
                  <p:pic>
                    <p:nvPicPr>
                      <p:cNvPr id="0" name=""/>
                      <p:cNvPicPr>
                        <a:picLocks noChangeAspect="1" noChangeArrowheads="1"/>
                      </p:cNvPicPr>
                      <p:nvPr/>
                    </p:nvPicPr>
                    <p:blipFill>
                      <a:blip r:embed="rId8"/>
                      <a:srcRect/>
                      <a:stretch>
                        <a:fillRect/>
                      </a:stretch>
                    </p:blipFill>
                    <p:spPr bwMode="auto">
                      <a:xfrm>
                        <a:off x="3018334" y="4437112"/>
                        <a:ext cx="2273746" cy="5016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图示 10"/>
          <p:cNvGraphicFramePr/>
          <p:nvPr>
            <p:extLst>
              <p:ext uri="{D42A27DB-BD31-4B8C-83A1-F6EECF244321}">
                <p14:modId xmlns:p14="http://schemas.microsoft.com/office/powerpoint/2010/main" val="1652967773"/>
              </p:ext>
            </p:extLst>
          </p:nvPr>
        </p:nvGraphicFramePr>
        <p:xfrm>
          <a:off x="899592" y="4941168"/>
          <a:ext cx="7704856" cy="18002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990515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a:xfrm>
            <a:off x="539552" y="1988840"/>
            <a:ext cx="8064896" cy="2448272"/>
          </a:xfrm>
        </p:spPr>
        <p:txBody>
          <a:bodyPr>
            <a:normAutofit lnSpcReduction="10000"/>
          </a:bodyPr>
          <a:lstStyle/>
          <a:p>
            <a:r>
              <a:rPr lang="zh-CN" altLang="en-US" dirty="0" smtClean="0"/>
              <a:t>是否有？</a:t>
            </a:r>
            <a:endParaRPr lang="en-US" altLang="zh-CN" dirty="0" smtClean="0"/>
          </a:p>
          <a:p>
            <a:endParaRPr lang="en-US" altLang="zh-CN" dirty="0"/>
          </a:p>
          <a:p>
            <a:r>
              <a:rPr lang="zh-CN" altLang="en-US" dirty="0" smtClean="0"/>
              <a:t>分析：</a:t>
            </a:r>
            <a:endParaRPr lang="en-US" altLang="zh-CN" dirty="0" smtClean="0"/>
          </a:p>
          <a:p>
            <a:r>
              <a:rPr lang="zh-CN" altLang="en-US" dirty="0" smtClean="0"/>
              <a:t>由于              与           无</a:t>
            </a:r>
            <a:r>
              <a:rPr lang="zh-CN" altLang="en-US" dirty="0"/>
              <a:t>明确大小关系，并没有上述关系。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88</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792648652"/>
              </p:ext>
            </p:extLst>
          </p:nvPr>
        </p:nvGraphicFramePr>
        <p:xfrm>
          <a:off x="2252935" y="1167408"/>
          <a:ext cx="2500313" cy="533400"/>
        </p:xfrm>
        <a:graphic>
          <a:graphicData uri="http://schemas.openxmlformats.org/presentationml/2006/ole">
            <mc:AlternateContent xmlns:mc="http://schemas.openxmlformats.org/markup-compatibility/2006">
              <mc:Choice xmlns:v="urn:schemas-microsoft-com:vml" Requires="v">
                <p:oleObj spid="_x0000_s251161" name="Equation" r:id="rId3" imgW="1130040" imgH="241200" progId="Equation.DSMT4">
                  <p:embed/>
                </p:oleObj>
              </mc:Choice>
              <mc:Fallback>
                <p:oleObj name="Equation" r:id="rId3" imgW="1130040" imgH="241200" progId="Equation.DSMT4">
                  <p:embed/>
                  <p:pic>
                    <p:nvPicPr>
                      <p:cNvPr id="0" name=""/>
                      <p:cNvPicPr>
                        <a:picLocks noChangeAspect="1" noChangeArrowheads="1"/>
                      </p:cNvPicPr>
                      <p:nvPr/>
                    </p:nvPicPr>
                    <p:blipFill>
                      <a:blip r:embed="rId4"/>
                      <a:srcRect/>
                      <a:stretch>
                        <a:fillRect/>
                      </a:stretch>
                    </p:blipFill>
                    <p:spPr bwMode="auto">
                      <a:xfrm>
                        <a:off x="2252935" y="1167408"/>
                        <a:ext cx="2500313"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63900470"/>
              </p:ext>
            </p:extLst>
          </p:nvPr>
        </p:nvGraphicFramePr>
        <p:xfrm>
          <a:off x="5394325" y="1166813"/>
          <a:ext cx="2417763" cy="533400"/>
        </p:xfrm>
        <a:graphic>
          <a:graphicData uri="http://schemas.openxmlformats.org/presentationml/2006/ole">
            <mc:AlternateContent xmlns:mc="http://schemas.openxmlformats.org/markup-compatibility/2006">
              <mc:Choice xmlns:v="urn:schemas-microsoft-com:vml" Requires="v">
                <p:oleObj spid="_x0000_s251162" name="Equation" r:id="rId5" imgW="1091880" imgH="241200" progId="Equation.DSMT4">
                  <p:embed/>
                </p:oleObj>
              </mc:Choice>
              <mc:Fallback>
                <p:oleObj name="Equation" r:id="rId5" imgW="1091880" imgH="241200" progId="Equation.DSMT4">
                  <p:embed/>
                  <p:pic>
                    <p:nvPicPr>
                      <p:cNvPr id="0" name=""/>
                      <p:cNvPicPr>
                        <a:picLocks noChangeAspect="1" noChangeArrowheads="1"/>
                      </p:cNvPicPr>
                      <p:nvPr/>
                    </p:nvPicPr>
                    <p:blipFill>
                      <a:blip r:embed="rId6"/>
                      <a:srcRect/>
                      <a:stretch>
                        <a:fillRect/>
                      </a:stretch>
                    </p:blipFill>
                    <p:spPr bwMode="auto">
                      <a:xfrm>
                        <a:off x="5394325" y="1166813"/>
                        <a:ext cx="2417763"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1941110325"/>
              </p:ext>
            </p:extLst>
          </p:nvPr>
        </p:nvGraphicFramePr>
        <p:xfrm>
          <a:off x="2326258" y="1925142"/>
          <a:ext cx="2317750" cy="639762"/>
        </p:xfrm>
        <a:graphic>
          <a:graphicData uri="http://schemas.openxmlformats.org/presentationml/2006/ole">
            <mc:AlternateContent xmlns:mc="http://schemas.openxmlformats.org/markup-compatibility/2006">
              <mc:Choice xmlns:v="urn:schemas-microsoft-com:vml" Requires="v">
                <p:oleObj spid="_x0000_s251163" name="Equation" r:id="rId7" imgW="1054080" imgH="291960" progId="Equation.DSMT4">
                  <p:embed/>
                </p:oleObj>
              </mc:Choice>
              <mc:Fallback>
                <p:oleObj name="Equation" r:id="rId7" imgW="1054080" imgH="291960" progId="Equation.DSMT4">
                  <p:embed/>
                  <p:pic>
                    <p:nvPicPr>
                      <p:cNvPr id="0" name=""/>
                      <p:cNvPicPr>
                        <a:picLocks noChangeAspect="1" noChangeArrowheads="1"/>
                      </p:cNvPicPr>
                      <p:nvPr/>
                    </p:nvPicPr>
                    <p:blipFill>
                      <a:blip r:embed="rId8"/>
                      <a:srcRect/>
                      <a:stretch>
                        <a:fillRect/>
                      </a:stretch>
                    </p:blipFill>
                    <p:spPr bwMode="auto">
                      <a:xfrm>
                        <a:off x="2326258" y="1925142"/>
                        <a:ext cx="2317750" cy="6397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2019043007"/>
              </p:ext>
            </p:extLst>
          </p:nvPr>
        </p:nvGraphicFramePr>
        <p:xfrm>
          <a:off x="5419725" y="1988840"/>
          <a:ext cx="2346325" cy="557212"/>
        </p:xfrm>
        <a:graphic>
          <a:graphicData uri="http://schemas.openxmlformats.org/presentationml/2006/ole">
            <mc:AlternateContent xmlns:mc="http://schemas.openxmlformats.org/markup-compatibility/2006">
              <mc:Choice xmlns:v="urn:schemas-microsoft-com:vml" Requires="v">
                <p:oleObj spid="_x0000_s251164" name="Equation" r:id="rId9" imgW="1066680" imgH="253800" progId="Equation.DSMT4">
                  <p:embed/>
                </p:oleObj>
              </mc:Choice>
              <mc:Fallback>
                <p:oleObj name="Equation" r:id="rId9" imgW="1066680" imgH="253800" progId="Equation.DSMT4">
                  <p:embed/>
                  <p:pic>
                    <p:nvPicPr>
                      <p:cNvPr id="0" name=""/>
                      <p:cNvPicPr>
                        <a:picLocks noChangeAspect="1" noChangeArrowheads="1"/>
                      </p:cNvPicPr>
                      <p:nvPr/>
                    </p:nvPicPr>
                    <p:blipFill>
                      <a:blip r:embed="rId10"/>
                      <a:srcRect/>
                      <a:stretch>
                        <a:fillRect/>
                      </a:stretch>
                    </p:blipFill>
                    <p:spPr bwMode="auto">
                      <a:xfrm>
                        <a:off x="5419725" y="1988840"/>
                        <a:ext cx="2346325" cy="5572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5"/>
          <p:cNvSpPr>
            <a:spLocks noChangeShapeType="1"/>
          </p:cNvSpPr>
          <p:nvPr/>
        </p:nvSpPr>
        <p:spPr bwMode="auto">
          <a:xfrm>
            <a:off x="0" y="1772816"/>
            <a:ext cx="9144000" cy="0"/>
          </a:xfrm>
          <a:prstGeom prst="line">
            <a:avLst/>
          </a:prstGeom>
          <a:ln>
            <a:headEnd/>
            <a:tailEnd/>
          </a:ln>
        </p:spPr>
        <p:style>
          <a:lnRef idx="2">
            <a:schemeClr val="accent5"/>
          </a:lnRef>
          <a:fillRef idx="0">
            <a:schemeClr val="accent5"/>
          </a:fillRef>
          <a:effectRef idx="1">
            <a:schemeClr val="accent5"/>
          </a:effectRef>
          <a:fontRef idx="minor">
            <a:schemeClr val="tx1"/>
          </a:fontRef>
        </p:style>
        <p:txBody>
          <a:bodyPr/>
          <a:lstStyle/>
          <a:p>
            <a:endParaRPr lang="zh-CN" altLang="en-US"/>
          </a:p>
        </p:txBody>
      </p:sp>
      <p:sp>
        <p:nvSpPr>
          <p:cNvPr id="10" name="乘号 9"/>
          <p:cNvSpPr/>
          <p:nvPr/>
        </p:nvSpPr>
        <p:spPr>
          <a:xfrm>
            <a:off x="4283968"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乘号 10"/>
          <p:cNvSpPr/>
          <p:nvPr/>
        </p:nvSpPr>
        <p:spPr>
          <a:xfrm>
            <a:off x="7451931"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3209162156"/>
              </p:ext>
            </p:extLst>
          </p:nvPr>
        </p:nvGraphicFramePr>
        <p:xfrm>
          <a:off x="1699851" y="2924944"/>
          <a:ext cx="3506787" cy="646112"/>
        </p:xfrm>
        <a:graphic>
          <a:graphicData uri="http://schemas.openxmlformats.org/presentationml/2006/ole">
            <mc:AlternateContent xmlns:mc="http://schemas.openxmlformats.org/markup-compatibility/2006">
              <mc:Choice xmlns:v="urn:schemas-microsoft-com:vml" Requires="v">
                <p:oleObj spid="_x0000_s251165" name="Equation" r:id="rId11" imgW="1587240" imgH="291960" progId="Equation.DSMT4">
                  <p:embed/>
                </p:oleObj>
              </mc:Choice>
              <mc:Fallback>
                <p:oleObj name="Equation" r:id="rId11" imgW="1587240" imgH="291960" progId="Equation.DSMT4">
                  <p:embed/>
                  <p:pic>
                    <p:nvPicPr>
                      <p:cNvPr id="0" name=""/>
                      <p:cNvPicPr>
                        <a:picLocks noChangeAspect="1" noChangeArrowheads="1"/>
                      </p:cNvPicPr>
                      <p:nvPr/>
                    </p:nvPicPr>
                    <p:blipFill>
                      <a:blip r:embed="rId12"/>
                      <a:srcRect/>
                      <a:stretch>
                        <a:fillRect/>
                      </a:stretch>
                    </p:blipFill>
                    <p:spPr bwMode="auto">
                      <a:xfrm>
                        <a:off x="1699851" y="2924944"/>
                        <a:ext cx="3506787" cy="646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57568004"/>
              </p:ext>
            </p:extLst>
          </p:nvPr>
        </p:nvGraphicFramePr>
        <p:xfrm>
          <a:off x="5652120" y="2996952"/>
          <a:ext cx="2663825" cy="504825"/>
        </p:xfrm>
        <a:graphic>
          <a:graphicData uri="http://schemas.openxmlformats.org/presentationml/2006/ole">
            <mc:AlternateContent xmlns:mc="http://schemas.openxmlformats.org/markup-compatibility/2006">
              <mc:Choice xmlns:v="urn:schemas-microsoft-com:vml" Requires="v">
                <p:oleObj spid="_x0000_s251166" name="Equation" r:id="rId13" imgW="1206360" imgH="228600" progId="Equation.DSMT4">
                  <p:embed/>
                </p:oleObj>
              </mc:Choice>
              <mc:Fallback>
                <p:oleObj name="Equation" r:id="rId13" imgW="1206360" imgH="228600" progId="Equation.DSMT4">
                  <p:embed/>
                  <p:pic>
                    <p:nvPicPr>
                      <p:cNvPr id="0" name=""/>
                      <p:cNvPicPr>
                        <a:picLocks noChangeAspect="1" noChangeArrowheads="1"/>
                      </p:cNvPicPr>
                      <p:nvPr/>
                    </p:nvPicPr>
                    <p:blipFill>
                      <a:blip r:embed="rId14"/>
                      <a:srcRect/>
                      <a:stretch>
                        <a:fillRect/>
                      </a:stretch>
                    </p:blipFill>
                    <p:spPr bwMode="auto">
                      <a:xfrm>
                        <a:off x="5652120" y="2996952"/>
                        <a:ext cx="2663825"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58348867"/>
              </p:ext>
            </p:extLst>
          </p:nvPr>
        </p:nvGraphicFramePr>
        <p:xfrm>
          <a:off x="1568649" y="3620637"/>
          <a:ext cx="915119" cy="456435"/>
        </p:xfrm>
        <a:graphic>
          <a:graphicData uri="http://schemas.openxmlformats.org/presentationml/2006/ole">
            <mc:AlternateContent xmlns:mc="http://schemas.openxmlformats.org/markup-compatibility/2006">
              <mc:Choice xmlns:v="urn:schemas-microsoft-com:vml" Requires="v">
                <p:oleObj spid="_x0000_s251167" name="Equation" r:id="rId15" imgW="583920" imgH="291960" progId="Equation.DSMT4">
                  <p:embed/>
                </p:oleObj>
              </mc:Choice>
              <mc:Fallback>
                <p:oleObj name="Equation" r:id="rId15" imgW="583920" imgH="291960" progId="Equation.DSMT4">
                  <p:embed/>
                  <p:pic>
                    <p:nvPicPr>
                      <p:cNvPr id="0" name=""/>
                      <p:cNvPicPr>
                        <a:picLocks noChangeAspect="1" noChangeArrowheads="1"/>
                      </p:cNvPicPr>
                      <p:nvPr/>
                    </p:nvPicPr>
                    <p:blipFill>
                      <a:blip r:embed="rId16"/>
                      <a:srcRect/>
                      <a:stretch>
                        <a:fillRect/>
                      </a:stretch>
                    </p:blipFill>
                    <p:spPr bwMode="auto">
                      <a:xfrm>
                        <a:off x="1568649" y="3620637"/>
                        <a:ext cx="915119" cy="456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75149644"/>
              </p:ext>
            </p:extLst>
          </p:nvPr>
        </p:nvGraphicFramePr>
        <p:xfrm>
          <a:off x="3163837" y="3645024"/>
          <a:ext cx="616075" cy="357503"/>
        </p:xfrm>
        <a:graphic>
          <a:graphicData uri="http://schemas.openxmlformats.org/presentationml/2006/ole">
            <mc:AlternateContent xmlns:mc="http://schemas.openxmlformats.org/markup-compatibility/2006">
              <mc:Choice xmlns:v="urn:schemas-microsoft-com:vml" Requires="v">
                <p:oleObj spid="_x0000_s251168" name="Equation" r:id="rId17" imgW="393480" imgH="228600" progId="Equation.DSMT4">
                  <p:embed/>
                </p:oleObj>
              </mc:Choice>
              <mc:Fallback>
                <p:oleObj name="Equation" r:id="rId17" imgW="393480" imgH="228600" progId="Equation.DSMT4">
                  <p:embed/>
                  <p:pic>
                    <p:nvPicPr>
                      <p:cNvPr id="0" name=""/>
                      <p:cNvPicPr>
                        <a:picLocks noChangeAspect="1" noChangeArrowheads="1"/>
                      </p:cNvPicPr>
                      <p:nvPr/>
                    </p:nvPicPr>
                    <p:blipFill>
                      <a:blip r:embed="rId18"/>
                      <a:srcRect/>
                      <a:stretch>
                        <a:fillRect/>
                      </a:stretch>
                    </p:blipFill>
                    <p:spPr bwMode="auto">
                      <a:xfrm>
                        <a:off x="3163837" y="3645024"/>
                        <a:ext cx="616075" cy="357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组合 22"/>
          <p:cNvGrpSpPr/>
          <p:nvPr/>
        </p:nvGrpSpPr>
        <p:grpSpPr>
          <a:xfrm>
            <a:off x="755576" y="3933056"/>
            <a:ext cx="7560840" cy="2880320"/>
            <a:chOff x="755576" y="3933056"/>
            <a:chExt cx="7560840" cy="2880320"/>
          </a:xfrm>
        </p:grpSpPr>
        <p:graphicFrame>
          <p:nvGraphicFramePr>
            <p:cNvPr id="17" name="图示 16"/>
            <p:cNvGraphicFramePr/>
            <p:nvPr>
              <p:extLst>
                <p:ext uri="{D42A27DB-BD31-4B8C-83A1-F6EECF244321}">
                  <p14:modId xmlns:p14="http://schemas.microsoft.com/office/powerpoint/2010/main" val="4090235468"/>
                </p:ext>
              </p:extLst>
            </p:nvPr>
          </p:nvGraphicFramePr>
          <p:xfrm>
            <a:off x="755576" y="4005064"/>
            <a:ext cx="7560840" cy="280831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8" name="Object 28"/>
            <p:cNvGraphicFramePr>
              <a:graphicFrameLocks noChangeAspect="1"/>
            </p:cNvGraphicFramePr>
            <p:nvPr>
              <p:extLst>
                <p:ext uri="{D42A27DB-BD31-4B8C-83A1-F6EECF244321}">
                  <p14:modId xmlns:p14="http://schemas.microsoft.com/office/powerpoint/2010/main" val="747108154"/>
                </p:ext>
              </p:extLst>
            </p:nvPr>
          </p:nvGraphicFramePr>
          <p:xfrm>
            <a:off x="3275856" y="3933056"/>
            <a:ext cx="2607989" cy="705171"/>
          </p:xfrm>
          <a:graphic>
            <a:graphicData uri="http://schemas.openxmlformats.org/presentationml/2006/ole">
              <mc:AlternateContent xmlns:mc="http://schemas.openxmlformats.org/markup-compatibility/2006">
                <mc:Choice xmlns:v="urn:schemas-microsoft-com:vml" Requires="v">
                  <p:oleObj spid="_x0000_s251169" name="Equation" r:id="rId24" imgW="1079280" imgH="291960" progId="Equation.DSMT4">
                    <p:embed/>
                  </p:oleObj>
                </mc:Choice>
                <mc:Fallback>
                  <p:oleObj name="Equation" r:id="rId24" imgW="1079280" imgH="29196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75856" y="3933056"/>
                          <a:ext cx="2607989" cy="705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extLst>
                <p:ext uri="{D42A27DB-BD31-4B8C-83A1-F6EECF244321}">
                  <p14:modId xmlns:p14="http://schemas.microsoft.com/office/powerpoint/2010/main" val="4174675400"/>
                </p:ext>
              </p:extLst>
            </p:nvPr>
          </p:nvGraphicFramePr>
          <p:xfrm>
            <a:off x="2266578" y="4607768"/>
            <a:ext cx="1657350" cy="2133600"/>
          </p:xfrm>
          <a:graphic>
            <a:graphicData uri="http://schemas.openxmlformats.org/presentationml/2006/ole">
              <mc:AlternateContent xmlns:mc="http://schemas.openxmlformats.org/markup-compatibility/2006">
                <mc:Choice xmlns:v="urn:schemas-microsoft-com:vml" Requires="v">
                  <p:oleObj spid="_x0000_s251170" name="Visio" r:id="rId26" imgW="1666990" imgH="2188994" progId="Visio.Drawing.11">
                    <p:embed/>
                  </p:oleObj>
                </mc:Choice>
                <mc:Fallback>
                  <p:oleObj name="Visio" r:id="rId26" imgW="1666990" imgH="2188994" progId="Visio.Drawing.1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266578" y="4607768"/>
                          <a:ext cx="1657350" cy="2133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 name="Object 30"/>
            <p:cNvGraphicFramePr>
              <a:graphicFrameLocks noChangeAspect="1"/>
            </p:cNvGraphicFramePr>
            <p:nvPr>
              <p:extLst>
                <p:ext uri="{D42A27DB-BD31-4B8C-83A1-F6EECF244321}">
                  <p14:modId xmlns:p14="http://schemas.microsoft.com/office/powerpoint/2010/main" val="4244276398"/>
                </p:ext>
              </p:extLst>
            </p:nvPr>
          </p:nvGraphicFramePr>
          <p:xfrm>
            <a:off x="4139952" y="5386685"/>
            <a:ext cx="1285875" cy="503238"/>
          </p:xfrm>
          <a:graphic>
            <a:graphicData uri="http://schemas.openxmlformats.org/presentationml/2006/ole">
              <mc:AlternateContent xmlns:mc="http://schemas.openxmlformats.org/markup-compatibility/2006">
                <mc:Choice xmlns:v="urn:schemas-microsoft-com:vml" Requires="v">
                  <p:oleObj spid="_x0000_s251171" r:id="rId28" imgW="583947" imgH="228501" progId="Equation.DSMT4">
                    <p:embed/>
                  </p:oleObj>
                </mc:Choice>
                <mc:Fallback>
                  <p:oleObj r:id="rId28" imgW="583947" imgH="228501"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39952" y="5386685"/>
                          <a:ext cx="1285875" cy="5032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 name="Object 31"/>
            <p:cNvGraphicFramePr>
              <a:graphicFrameLocks noChangeAspect="1"/>
            </p:cNvGraphicFramePr>
            <p:nvPr>
              <p:extLst>
                <p:ext uri="{D42A27DB-BD31-4B8C-83A1-F6EECF244321}">
                  <p14:modId xmlns:p14="http://schemas.microsoft.com/office/powerpoint/2010/main" val="2176716407"/>
                </p:ext>
              </p:extLst>
            </p:nvPr>
          </p:nvGraphicFramePr>
          <p:xfrm>
            <a:off x="4139952" y="4869160"/>
            <a:ext cx="3300413" cy="474663"/>
          </p:xfrm>
          <a:graphic>
            <a:graphicData uri="http://schemas.openxmlformats.org/presentationml/2006/ole">
              <mc:AlternateContent xmlns:mc="http://schemas.openxmlformats.org/markup-compatibility/2006">
                <mc:Choice xmlns:v="urn:schemas-microsoft-com:vml" Requires="v">
                  <p:oleObj spid="_x0000_s251172" name="Equation" r:id="rId30" imgW="1496651" imgH="215619" progId="Equation.DSMT4">
                    <p:embed/>
                  </p:oleObj>
                </mc:Choice>
                <mc:Fallback>
                  <p:oleObj name="Equation" r:id="rId30" imgW="1496651" imgH="215619"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139952" y="4869160"/>
                          <a:ext cx="3300413" cy="4746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 name="Object 32"/>
            <p:cNvGraphicFramePr>
              <a:graphicFrameLocks noChangeAspect="1"/>
            </p:cNvGraphicFramePr>
            <p:nvPr>
              <p:extLst>
                <p:ext uri="{D42A27DB-BD31-4B8C-83A1-F6EECF244321}">
                  <p14:modId xmlns:p14="http://schemas.microsoft.com/office/powerpoint/2010/main" val="2645043880"/>
                </p:ext>
              </p:extLst>
            </p:nvPr>
          </p:nvGraphicFramePr>
          <p:xfrm>
            <a:off x="4139952" y="5972473"/>
            <a:ext cx="2376488" cy="530225"/>
          </p:xfrm>
          <a:graphic>
            <a:graphicData uri="http://schemas.openxmlformats.org/presentationml/2006/ole">
              <mc:AlternateContent xmlns:mc="http://schemas.openxmlformats.org/markup-compatibility/2006">
                <mc:Choice xmlns:v="urn:schemas-microsoft-com:vml" Requires="v">
                  <p:oleObj spid="_x0000_s251173" r:id="rId32" imgW="1079032" imgH="241195" progId="Equation.DSMT4">
                    <p:embed/>
                  </p:oleObj>
                </mc:Choice>
                <mc:Fallback>
                  <p:oleObj r:id="rId32" imgW="1079032" imgH="241195"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139952" y="5972473"/>
                          <a:ext cx="2376488" cy="5302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67789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a:xfrm>
            <a:off x="539552" y="1988840"/>
            <a:ext cx="8280920" cy="2160240"/>
          </a:xfrm>
        </p:spPr>
        <p:txBody>
          <a:bodyPr>
            <a:normAutofit lnSpcReduction="10000"/>
          </a:bodyPr>
          <a:lstStyle/>
          <a:p>
            <a:r>
              <a:rPr lang="zh-CN" altLang="en-US" dirty="0" smtClean="0"/>
              <a:t>是否有？</a:t>
            </a:r>
            <a:endParaRPr lang="en-US" altLang="zh-CN" dirty="0" smtClean="0"/>
          </a:p>
          <a:p>
            <a:endParaRPr lang="en-US" altLang="zh-CN" dirty="0"/>
          </a:p>
          <a:p>
            <a:r>
              <a:rPr lang="zh-CN" altLang="en-US" dirty="0" smtClean="0"/>
              <a:t>分析：</a:t>
            </a:r>
            <a:endParaRPr lang="en-US" altLang="zh-CN" dirty="0" smtClean="0"/>
          </a:p>
          <a:p>
            <a:r>
              <a:rPr lang="zh-CN" altLang="en-US" dirty="0" smtClean="0"/>
              <a:t>由于              与           无</a:t>
            </a:r>
            <a:r>
              <a:rPr lang="zh-CN" altLang="en-US" dirty="0"/>
              <a:t>明确大小关系，并没有上述关系。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89</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54098461"/>
              </p:ext>
            </p:extLst>
          </p:nvPr>
        </p:nvGraphicFramePr>
        <p:xfrm>
          <a:off x="2252935" y="1167408"/>
          <a:ext cx="2500313" cy="533400"/>
        </p:xfrm>
        <a:graphic>
          <a:graphicData uri="http://schemas.openxmlformats.org/presentationml/2006/ole">
            <mc:AlternateContent xmlns:mc="http://schemas.openxmlformats.org/markup-compatibility/2006">
              <mc:Choice xmlns:v="urn:schemas-microsoft-com:vml" Requires="v">
                <p:oleObj spid="_x0000_s252185" name="Equation" r:id="rId3" imgW="1130040" imgH="241200" progId="Equation.DSMT4">
                  <p:embed/>
                </p:oleObj>
              </mc:Choice>
              <mc:Fallback>
                <p:oleObj name="Equation" r:id="rId3" imgW="1130040" imgH="241200" progId="Equation.DSMT4">
                  <p:embed/>
                  <p:pic>
                    <p:nvPicPr>
                      <p:cNvPr id="0" name=""/>
                      <p:cNvPicPr>
                        <a:picLocks noChangeAspect="1" noChangeArrowheads="1"/>
                      </p:cNvPicPr>
                      <p:nvPr/>
                    </p:nvPicPr>
                    <p:blipFill>
                      <a:blip r:embed="rId4"/>
                      <a:srcRect/>
                      <a:stretch>
                        <a:fillRect/>
                      </a:stretch>
                    </p:blipFill>
                    <p:spPr bwMode="auto">
                      <a:xfrm>
                        <a:off x="2252935" y="1167408"/>
                        <a:ext cx="2500313"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72921408"/>
              </p:ext>
            </p:extLst>
          </p:nvPr>
        </p:nvGraphicFramePr>
        <p:xfrm>
          <a:off x="5394598" y="1167408"/>
          <a:ext cx="2417762" cy="533400"/>
        </p:xfrm>
        <a:graphic>
          <a:graphicData uri="http://schemas.openxmlformats.org/presentationml/2006/ole">
            <mc:AlternateContent xmlns:mc="http://schemas.openxmlformats.org/markup-compatibility/2006">
              <mc:Choice xmlns:v="urn:schemas-microsoft-com:vml" Requires="v">
                <p:oleObj spid="_x0000_s252186" name="Equation" r:id="rId5" imgW="1091880" imgH="241200" progId="Equation.DSMT4">
                  <p:embed/>
                </p:oleObj>
              </mc:Choice>
              <mc:Fallback>
                <p:oleObj name="Equation" r:id="rId5" imgW="1091880" imgH="241200" progId="Equation.DSMT4">
                  <p:embed/>
                  <p:pic>
                    <p:nvPicPr>
                      <p:cNvPr id="0" name=""/>
                      <p:cNvPicPr>
                        <a:picLocks noChangeAspect="1" noChangeArrowheads="1"/>
                      </p:cNvPicPr>
                      <p:nvPr/>
                    </p:nvPicPr>
                    <p:blipFill>
                      <a:blip r:embed="rId6"/>
                      <a:srcRect/>
                      <a:stretch>
                        <a:fillRect/>
                      </a:stretch>
                    </p:blipFill>
                    <p:spPr bwMode="auto">
                      <a:xfrm>
                        <a:off x="5394598" y="1167408"/>
                        <a:ext cx="2417762"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1968827690"/>
              </p:ext>
            </p:extLst>
          </p:nvPr>
        </p:nvGraphicFramePr>
        <p:xfrm>
          <a:off x="2326258" y="1925142"/>
          <a:ext cx="2317750" cy="639762"/>
        </p:xfrm>
        <a:graphic>
          <a:graphicData uri="http://schemas.openxmlformats.org/presentationml/2006/ole">
            <mc:AlternateContent xmlns:mc="http://schemas.openxmlformats.org/markup-compatibility/2006">
              <mc:Choice xmlns:v="urn:schemas-microsoft-com:vml" Requires="v">
                <p:oleObj spid="_x0000_s252187" name="Equation" r:id="rId7" imgW="1054080" imgH="291960" progId="Equation.DSMT4">
                  <p:embed/>
                </p:oleObj>
              </mc:Choice>
              <mc:Fallback>
                <p:oleObj name="Equation" r:id="rId7" imgW="1054080" imgH="291960" progId="Equation.DSMT4">
                  <p:embed/>
                  <p:pic>
                    <p:nvPicPr>
                      <p:cNvPr id="0" name=""/>
                      <p:cNvPicPr>
                        <a:picLocks noChangeAspect="1" noChangeArrowheads="1"/>
                      </p:cNvPicPr>
                      <p:nvPr/>
                    </p:nvPicPr>
                    <p:blipFill>
                      <a:blip r:embed="rId8"/>
                      <a:srcRect/>
                      <a:stretch>
                        <a:fillRect/>
                      </a:stretch>
                    </p:blipFill>
                    <p:spPr bwMode="auto">
                      <a:xfrm>
                        <a:off x="2326258" y="1925142"/>
                        <a:ext cx="2317750" cy="6397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249075628"/>
              </p:ext>
            </p:extLst>
          </p:nvPr>
        </p:nvGraphicFramePr>
        <p:xfrm>
          <a:off x="5419725" y="1988840"/>
          <a:ext cx="2346325" cy="557212"/>
        </p:xfrm>
        <a:graphic>
          <a:graphicData uri="http://schemas.openxmlformats.org/presentationml/2006/ole">
            <mc:AlternateContent xmlns:mc="http://schemas.openxmlformats.org/markup-compatibility/2006">
              <mc:Choice xmlns:v="urn:schemas-microsoft-com:vml" Requires="v">
                <p:oleObj spid="_x0000_s252188" name="Equation" r:id="rId9" imgW="1066680" imgH="253800" progId="Equation.DSMT4">
                  <p:embed/>
                </p:oleObj>
              </mc:Choice>
              <mc:Fallback>
                <p:oleObj name="Equation" r:id="rId9" imgW="1066680" imgH="253800" progId="Equation.DSMT4">
                  <p:embed/>
                  <p:pic>
                    <p:nvPicPr>
                      <p:cNvPr id="0" name=""/>
                      <p:cNvPicPr>
                        <a:picLocks noChangeAspect="1" noChangeArrowheads="1"/>
                      </p:cNvPicPr>
                      <p:nvPr/>
                    </p:nvPicPr>
                    <p:blipFill>
                      <a:blip r:embed="rId10"/>
                      <a:srcRect/>
                      <a:stretch>
                        <a:fillRect/>
                      </a:stretch>
                    </p:blipFill>
                    <p:spPr bwMode="auto">
                      <a:xfrm>
                        <a:off x="5419725" y="1988840"/>
                        <a:ext cx="2346325" cy="5572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5"/>
          <p:cNvSpPr>
            <a:spLocks noChangeShapeType="1"/>
          </p:cNvSpPr>
          <p:nvPr/>
        </p:nvSpPr>
        <p:spPr bwMode="auto">
          <a:xfrm>
            <a:off x="0" y="1772816"/>
            <a:ext cx="9144000" cy="0"/>
          </a:xfrm>
          <a:prstGeom prst="line">
            <a:avLst/>
          </a:prstGeom>
          <a:ln>
            <a:headEnd/>
            <a:tailEnd/>
          </a:ln>
        </p:spPr>
        <p:style>
          <a:lnRef idx="2">
            <a:schemeClr val="accent5"/>
          </a:lnRef>
          <a:fillRef idx="0">
            <a:schemeClr val="accent5"/>
          </a:fillRef>
          <a:effectRef idx="1">
            <a:schemeClr val="accent5"/>
          </a:effectRef>
          <a:fontRef idx="minor">
            <a:schemeClr val="tx1"/>
          </a:fontRef>
        </p:style>
        <p:txBody>
          <a:bodyPr/>
          <a:lstStyle/>
          <a:p>
            <a:endParaRPr lang="zh-CN" altLang="en-US"/>
          </a:p>
        </p:txBody>
      </p:sp>
      <p:sp>
        <p:nvSpPr>
          <p:cNvPr id="10" name="乘号 9"/>
          <p:cNvSpPr/>
          <p:nvPr/>
        </p:nvSpPr>
        <p:spPr>
          <a:xfrm>
            <a:off x="4283968"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乘号 10"/>
          <p:cNvSpPr/>
          <p:nvPr/>
        </p:nvSpPr>
        <p:spPr>
          <a:xfrm>
            <a:off x="7451931"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803667949"/>
              </p:ext>
            </p:extLst>
          </p:nvPr>
        </p:nvGraphicFramePr>
        <p:xfrm>
          <a:off x="1699851" y="2924944"/>
          <a:ext cx="3506787" cy="646112"/>
        </p:xfrm>
        <a:graphic>
          <a:graphicData uri="http://schemas.openxmlformats.org/presentationml/2006/ole">
            <mc:AlternateContent xmlns:mc="http://schemas.openxmlformats.org/markup-compatibility/2006">
              <mc:Choice xmlns:v="urn:schemas-microsoft-com:vml" Requires="v">
                <p:oleObj spid="_x0000_s252189" name="Equation" r:id="rId11" imgW="1587240" imgH="291960" progId="Equation.DSMT4">
                  <p:embed/>
                </p:oleObj>
              </mc:Choice>
              <mc:Fallback>
                <p:oleObj name="Equation" r:id="rId11" imgW="1587240" imgH="291960" progId="Equation.DSMT4">
                  <p:embed/>
                  <p:pic>
                    <p:nvPicPr>
                      <p:cNvPr id="0" name=""/>
                      <p:cNvPicPr>
                        <a:picLocks noChangeAspect="1" noChangeArrowheads="1"/>
                      </p:cNvPicPr>
                      <p:nvPr/>
                    </p:nvPicPr>
                    <p:blipFill>
                      <a:blip r:embed="rId12"/>
                      <a:srcRect/>
                      <a:stretch>
                        <a:fillRect/>
                      </a:stretch>
                    </p:blipFill>
                    <p:spPr bwMode="auto">
                      <a:xfrm>
                        <a:off x="1699851" y="2924944"/>
                        <a:ext cx="3506787" cy="646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150290112"/>
              </p:ext>
            </p:extLst>
          </p:nvPr>
        </p:nvGraphicFramePr>
        <p:xfrm>
          <a:off x="5652120" y="2995563"/>
          <a:ext cx="2663825" cy="504825"/>
        </p:xfrm>
        <a:graphic>
          <a:graphicData uri="http://schemas.openxmlformats.org/presentationml/2006/ole">
            <mc:AlternateContent xmlns:mc="http://schemas.openxmlformats.org/markup-compatibility/2006">
              <mc:Choice xmlns:v="urn:schemas-microsoft-com:vml" Requires="v">
                <p:oleObj spid="_x0000_s252190" name="Equation" r:id="rId13" imgW="1206360" imgH="228600" progId="Equation.DSMT4">
                  <p:embed/>
                </p:oleObj>
              </mc:Choice>
              <mc:Fallback>
                <p:oleObj name="Equation" r:id="rId13" imgW="1206360" imgH="228600" progId="Equation.DSMT4">
                  <p:embed/>
                  <p:pic>
                    <p:nvPicPr>
                      <p:cNvPr id="0" name=""/>
                      <p:cNvPicPr>
                        <a:picLocks noChangeAspect="1" noChangeArrowheads="1"/>
                      </p:cNvPicPr>
                      <p:nvPr/>
                    </p:nvPicPr>
                    <p:blipFill>
                      <a:blip r:embed="rId14"/>
                      <a:srcRect/>
                      <a:stretch>
                        <a:fillRect/>
                      </a:stretch>
                    </p:blipFill>
                    <p:spPr bwMode="auto">
                      <a:xfrm>
                        <a:off x="5652120" y="2995563"/>
                        <a:ext cx="2663825"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40668545"/>
              </p:ext>
            </p:extLst>
          </p:nvPr>
        </p:nvGraphicFramePr>
        <p:xfrm>
          <a:off x="1568649" y="3548629"/>
          <a:ext cx="915119" cy="456435"/>
        </p:xfrm>
        <a:graphic>
          <a:graphicData uri="http://schemas.openxmlformats.org/presentationml/2006/ole">
            <mc:AlternateContent xmlns:mc="http://schemas.openxmlformats.org/markup-compatibility/2006">
              <mc:Choice xmlns:v="urn:schemas-microsoft-com:vml" Requires="v">
                <p:oleObj spid="_x0000_s252191" name="Equation" r:id="rId15" imgW="583920" imgH="291960" progId="Equation.DSMT4">
                  <p:embed/>
                </p:oleObj>
              </mc:Choice>
              <mc:Fallback>
                <p:oleObj name="Equation" r:id="rId15" imgW="583920" imgH="291960" progId="Equation.DSMT4">
                  <p:embed/>
                  <p:pic>
                    <p:nvPicPr>
                      <p:cNvPr id="0" name=""/>
                      <p:cNvPicPr>
                        <a:picLocks noChangeAspect="1" noChangeArrowheads="1"/>
                      </p:cNvPicPr>
                      <p:nvPr/>
                    </p:nvPicPr>
                    <p:blipFill>
                      <a:blip r:embed="rId16"/>
                      <a:srcRect/>
                      <a:stretch>
                        <a:fillRect/>
                      </a:stretch>
                    </p:blipFill>
                    <p:spPr bwMode="auto">
                      <a:xfrm>
                        <a:off x="1568649" y="3548629"/>
                        <a:ext cx="915119" cy="456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177132737"/>
              </p:ext>
            </p:extLst>
          </p:nvPr>
        </p:nvGraphicFramePr>
        <p:xfrm>
          <a:off x="3235845" y="3647561"/>
          <a:ext cx="616075" cy="357503"/>
        </p:xfrm>
        <a:graphic>
          <a:graphicData uri="http://schemas.openxmlformats.org/presentationml/2006/ole">
            <mc:AlternateContent xmlns:mc="http://schemas.openxmlformats.org/markup-compatibility/2006">
              <mc:Choice xmlns:v="urn:schemas-microsoft-com:vml" Requires="v">
                <p:oleObj spid="_x0000_s252192" name="Equation" r:id="rId17" imgW="393480" imgH="228600" progId="Equation.DSMT4">
                  <p:embed/>
                </p:oleObj>
              </mc:Choice>
              <mc:Fallback>
                <p:oleObj name="Equation" r:id="rId17" imgW="393480" imgH="228600" progId="Equation.DSMT4">
                  <p:embed/>
                  <p:pic>
                    <p:nvPicPr>
                      <p:cNvPr id="0" name=""/>
                      <p:cNvPicPr>
                        <a:picLocks noChangeAspect="1" noChangeArrowheads="1"/>
                      </p:cNvPicPr>
                      <p:nvPr/>
                    </p:nvPicPr>
                    <p:blipFill>
                      <a:blip r:embed="rId18"/>
                      <a:srcRect/>
                      <a:stretch>
                        <a:fillRect/>
                      </a:stretch>
                    </p:blipFill>
                    <p:spPr bwMode="auto">
                      <a:xfrm>
                        <a:off x="3235845" y="3647561"/>
                        <a:ext cx="616075" cy="357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6" name="组合 15"/>
          <p:cNvGrpSpPr/>
          <p:nvPr/>
        </p:nvGrpSpPr>
        <p:grpSpPr>
          <a:xfrm>
            <a:off x="755576" y="3933825"/>
            <a:ext cx="7560840" cy="2879551"/>
            <a:chOff x="755576" y="3933825"/>
            <a:chExt cx="7560840" cy="2879551"/>
          </a:xfrm>
        </p:grpSpPr>
        <p:grpSp>
          <p:nvGrpSpPr>
            <p:cNvPr id="23" name="组合 22"/>
            <p:cNvGrpSpPr/>
            <p:nvPr/>
          </p:nvGrpSpPr>
          <p:grpSpPr>
            <a:xfrm>
              <a:off x="755576" y="3933825"/>
              <a:ext cx="7560840" cy="2879551"/>
              <a:chOff x="755576" y="3933825"/>
              <a:chExt cx="7560840" cy="2879551"/>
            </a:xfrm>
          </p:grpSpPr>
          <p:graphicFrame>
            <p:nvGraphicFramePr>
              <p:cNvPr id="17" name="图示 16"/>
              <p:cNvGraphicFramePr/>
              <p:nvPr>
                <p:extLst>
                  <p:ext uri="{D42A27DB-BD31-4B8C-83A1-F6EECF244321}">
                    <p14:modId xmlns:p14="http://schemas.microsoft.com/office/powerpoint/2010/main" val="404483360"/>
                  </p:ext>
                </p:extLst>
              </p:nvPr>
            </p:nvGraphicFramePr>
            <p:xfrm>
              <a:off x="755576" y="4005064"/>
              <a:ext cx="7560840" cy="280831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8" name="Object 28"/>
              <p:cNvGraphicFramePr>
                <a:graphicFrameLocks noChangeAspect="1"/>
              </p:cNvGraphicFramePr>
              <p:nvPr>
                <p:extLst>
                  <p:ext uri="{D42A27DB-BD31-4B8C-83A1-F6EECF244321}">
                    <p14:modId xmlns:p14="http://schemas.microsoft.com/office/powerpoint/2010/main" val="1347493446"/>
                  </p:ext>
                </p:extLst>
              </p:nvPr>
            </p:nvGraphicFramePr>
            <p:xfrm>
              <a:off x="3260725" y="3933825"/>
              <a:ext cx="2638425" cy="704850"/>
            </p:xfrm>
            <a:graphic>
              <a:graphicData uri="http://schemas.openxmlformats.org/presentationml/2006/ole">
                <mc:AlternateContent xmlns:mc="http://schemas.openxmlformats.org/markup-compatibility/2006">
                  <mc:Choice xmlns:v="urn:schemas-microsoft-com:vml" Requires="v">
                    <p:oleObj spid="_x0000_s252193" name="Equation" r:id="rId24" imgW="1091880" imgH="291960" progId="Equation.DSMT4">
                      <p:embed/>
                    </p:oleObj>
                  </mc:Choice>
                  <mc:Fallback>
                    <p:oleObj name="Equation" r:id="rId24" imgW="1091880" imgH="29196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60725" y="3933825"/>
                            <a:ext cx="263842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4" name="Object 28"/>
            <p:cNvGraphicFramePr>
              <a:graphicFrameLocks noChangeAspect="1"/>
            </p:cNvGraphicFramePr>
            <p:nvPr>
              <p:extLst>
                <p:ext uri="{D42A27DB-BD31-4B8C-83A1-F6EECF244321}">
                  <p14:modId xmlns:p14="http://schemas.microsoft.com/office/powerpoint/2010/main" val="720741056"/>
                </p:ext>
              </p:extLst>
            </p:nvPr>
          </p:nvGraphicFramePr>
          <p:xfrm>
            <a:off x="1104900" y="4653136"/>
            <a:ext cx="3403600" cy="2133600"/>
          </p:xfrm>
          <a:graphic>
            <a:graphicData uri="http://schemas.openxmlformats.org/presentationml/2006/ole">
              <mc:AlternateContent xmlns:mc="http://schemas.openxmlformats.org/markup-compatibility/2006">
                <mc:Choice xmlns:v="urn:schemas-microsoft-com:vml" Requires="v">
                  <p:oleObj spid="_x0000_s252194" name="Visio" r:id="rId26" imgW="3412860" imgH="2188994" progId="Visio.Drawing.11">
                    <p:embed/>
                  </p:oleObj>
                </mc:Choice>
                <mc:Fallback>
                  <p:oleObj name="Visio" r:id="rId26" imgW="3412860" imgH="2188994" progId="Visio.Drawing.1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4900" y="4653136"/>
                          <a:ext cx="3403600" cy="21336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9"/>
            <p:cNvGraphicFramePr>
              <a:graphicFrameLocks noChangeAspect="1"/>
            </p:cNvGraphicFramePr>
            <p:nvPr>
              <p:extLst>
                <p:ext uri="{D42A27DB-BD31-4B8C-83A1-F6EECF244321}">
                  <p14:modId xmlns:p14="http://schemas.microsoft.com/office/powerpoint/2010/main" val="2575695323"/>
                </p:ext>
              </p:extLst>
            </p:nvPr>
          </p:nvGraphicFramePr>
          <p:xfrm>
            <a:off x="4865688" y="4773786"/>
            <a:ext cx="3297238" cy="474663"/>
          </p:xfrm>
          <a:graphic>
            <a:graphicData uri="http://schemas.openxmlformats.org/presentationml/2006/ole">
              <mc:AlternateContent xmlns:mc="http://schemas.openxmlformats.org/markup-compatibility/2006">
                <mc:Choice xmlns:v="urn:schemas-microsoft-com:vml" Requires="v">
                  <p:oleObj spid="_x0000_s252195" r:id="rId28" imgW="1496651" imgH="215619" progId="Equation.DSMT4">
                    <p:embed/>
                  </p:oleObj>
                </mc:Choice>
                <mc:Fallback>
                  <p:oleObj r:id="rId28" imgW="1496651" imgH="215619"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65688" y="4773786"/>
                          <a:ext cx="3297238" cy="4746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 name="Object 30"/>
            <p:cNvGraphicFramePr>
              <a:graphicFrameLocks noChangeAspect="1"/>
            </p:cNvGraphicFramePr>
            <p:nvPr>
              <p:extLst>
                <p:ext uri="{D42A27DB-BD31-4B8C-83A1-F6EECF244321}">
                  <p14:modId xmlns:p14="http://schemas.microsoft.com/office/powerpoint/2010/main" val="3107545152"/>
                </p:ext>
              </p:extLst>
            </p:nvPr>
          </p:nvGraphicFramePr>
          <p:xfrm>
            <a:off x="4865688" y="5326236"/>
            <a:ext cx="1289050" cy="504825"/>
          </p:xfrm>
          <a:graphic>
            <a:graphicData uri="http://schemas.openxmlformats.org/presentationml/2006/ole">
              <mc:AlternateContent xmlns:mc="http://schemas.openxmlformats.org/markup-compatibility/2006">
                <mc:Choice xmlns:v="urn:schemas-microsoft-com:vml" Requires="v">
                  <p:oleObj spid="_x0000_s252196" r:id="rId30" imgW="583947" imgH="228501" progId="Equation.DSMT4">
                    <p:embed/>
                  </p:oleObj>
                </mc:Choice>
                <mc:Fallback>
                  <p:oleObj r:id="rId30" imgW="583947" imgH="228501"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65688" y="5326236"/>
                          <a:ext cx="1289050"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 name="Object 31"/>
            <p:cNvGraphicFramePr>
              <a:graphicFrameLocks noChangeAspect="1"/>
            </p:cNvGraphicFramePr>
            <p:nvPr>
              <p:extLst>
                <p:ext uri="{D42A27DB-BD31-4B8C-83A1-F6EECF244321}">
                  <p14:modId xmlns:p14="http://schemas.microsoft.com/office/powerpoint/2010/main" val="3251446051"/>
                </p:ext>
              </p:extLst>
            </p:nvPr>
          </p:nvGraphicFramePr>
          <p:xfrm>
            <a:off x="4865688" y="5878686"/>
            <a:ext cx="3027363" cy="533400"/>
          </p:xfrm>
          <a:graphic>
            <a:graphicData uri="http://schemas.openxmlformats.org/presentationml/2006/ole">
              <mc:AlternateContent xmlns:mc="http://schemas.openxmlformats.org/markup-compatibility/2006">
                <mc:Choice xmlns:v="urn:schemas-microsoft-com:vml" Requires="v">
                  <p:oleObj spid="_x0000_s252197" r:id="rId32" imgW="1371005" imgH="241195" progId="Equation.DSMT4">
                    <p:embed/>
                  </p:oleObj>
                </mc:Choice>
                <mc:Fallback>
                  <p:oleObj r:id="rId32" imgW="1371005" imgH="241195"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65688" y="5878686"/>
                          <a:ext cx="3027363"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651639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dirty="0" smtClean="0"/>
              <a:t>离散信源与连续信源</a:t>
            </a:r>
            <a:endParaRPr lang="zh-CN" altLang="en-US" dirty="0"/>
          </a:p>
        </p:txBody>
      </p:sp>
      <p:sp>
        <p:nvSpPr>
          <p:cNvPr id="6147" name="Rectangle 3"/>
          <p:cNvSpPr>
            <a:spLocks noGrp="1" noChangeArrowheads="1"/>
          </p:cNvSpPr>
          <p:nvPr>
            <p:ph type="body" idx="1"/>
          </p:nvPr>
        </p:nvSpPr>
        <p:spPr>
          <a:xfrm>
            <a:off x="539552" y="1196752"/>
            <a:ext cx="8064896" cy="5472608"/>
          </a:xfrm>
        </p:spPr>
        <p:txBody>
          <a:bodyPr>
            <a:normAutofit fontScale="92500" lnSpcReduction="10000"/>
          </a:bodyPr>
          <a:lstStyle/>
          <a:p>
            <a:endParaRPr lang="en-US" altLang="zh-CN" dirty="0" smtClean="0"/>
          </a:p>
          <a:p>
            <a:endParaRPr lang="en-US" altLang="zh-CN" dirty="0" smtClean="0"/>
          </a:p>
          <a:p>
            <a:endParaRPr lang="en-US" altLang="zh-CN" dirty="0" smtClean="0"/>
          </a:p>
          <a:p>
            <a:r>
              <a:rPr lang="zh-CN" altLang="en-US" dirty="0" smtClean="0">
                <a:solidFill>
                  <a:srgbClr val="0000FF"/>
                </a:solidFill>
              </a:rPr>
              <a:t>连续信源：</a:t>
            </a:r>
            <a:endParaRPr lang="en-US" altLang="zh-CN" dirty="0" smtClean="0">
              <a:solidFill>
                <a:srgbClr val="0000FF"/>
              </a:solidFill>
            </a:endParaRPr>
          </a:p>
          <a:p>
            <a:pPr lvl="1"/>
            <a:r>
              <a:rPr lang="zh-CN" altLang="en-US" dirty="0" smtClean="0"/>
              <a:t>信源输出的随机变量取值于某一</a:t>
            </a:r>
            <a:r>
              <a:rPr lang="zh-CN" altLang="en-US" dirty="0" smtClean="0">
                <a:solidFill>
                  <a:srgbClr val="FF0000"/>
                </a:solidFill>
              </a:rPr>
              <a:t>连续区间</a:t>
            </a:r>
            <a:r>
              <a:rPr lang="zh-CN" altLang="en-US" dirty="0" smtClean="0"/>
              <a:t>，为连续信号</a:t>
            </a:r>
            <a:endParaRPr lang="en-US" altLang="zh-CN" dirty="0" smtClean="0"/>
          </a:p>
          <a:p>
            <a:pPr lvl="1"/>
            <a:r>
              <a:rPr lang="zh-CN" altLang="en-US" dirty="0" smtClean="0"/>
              <a:t>消息的个数是</a:t>
            </a:r>
            <a:r>
              <a:rPr lang="zh-CN" altLang="en-US" dirty="0" smtClean="0">
                <a:solidFill>
                  <a:srgbClr val="FF0000"/>
                </a:solidFill>
              </a:rPr>
              <a:t>无穷</a:t>
            </a:r>
            <a:r>
              <a:rPr lang="zh-CN" altLang="en-US" dirty="0" smtClean="0"/>
              <a:t>值。</a:t>
            </a:r>
          </a:p>
          <a:p>
            <a:pPr lvl="1"/>
            <a:r>
              <a:rPr lang="zh-CN" altLang="en-US" dirty="0" smtClean="0"/>
              <a:t>比如：人发出的语音信号</a:t>
            </a:r>
            <a:r>
              <a:rPr lang="en-US" altLang="zh-CN" dirty="0" smtClean="0"/>
              <a:t>X(t)</a:t>
            </a:r>
            <a:r>
              <a:rPr lang="zh-CN" altLang="en-US" dirty="0" smtClean="0"/>
              <a:t>、模拟的电信号等等</a:t>
            </a:r>
          </a:p>
          <a:p>
            <a:r>
              <a:rPr lang="zh-CN" altLang="en-US" dirty="0" smtClean="0">
                <a:solidFill>
                  <a:srgbClr val="0000FF"/>
                </a:solidFill>
              </a:rPr>
              <a:t>离散信源：</a:t>
            </a:r>
            <a:endParaRPr lang="en-US" altLang="zh-CN" dirty="0" smtClean="0">
              <a:solidFill>
                <a:srgbClr val="0000FF"/>
              </a:solidFill>
            </a:endParaRPr>
          </a:p>
          <a:p>
            <a:pPr lvl="1"/>
            <a:r>
              <a:rPr lang="zh-CN" altLang="en-US" dirty="0" smtClean="0"/>
              <a:t>输出的随机变量取值于某一</a:t>
            </a:r>
            <a:r>
              <a:rPr lang="zh-CN" altLang="en-US" dirty="0" smtClean="0">
                <a:solidFill>
                  <a:srgbClr val="FF0000"/>
                </a:solidFill>
              </a:rPr>
              <a:t>离散符号集合</a:t>
            </a:r>
            <a:r>
              <a:rPr lang="zh-CN" altLang="en-US" dirty="0" smtClean="0"/>
              <a:t>，消息在时间和幅值上均是离散的。</a:t>
            </a:r>
            <a:endParaRPr lang="en-US" altLang="zh-CN" dirty="0" smtClean="0"/>
          </a:p>
          <a:p>
            <a:pPr lvl="1"/>
            <a:r>
              <a:rPr lang="zh-CN" altLang="en-US" dirty="0" smtClean="0"/>
              <a:t>信源输出的消息常常是以一个个符号的形式出现，例如文字、字母等，这些符号的取值是</a:t>
            </a:r>
            <a:r>
              <a:rPr lang="zh-CN" altLang="en-US" dirty="0" smtClean="0">
                <a:solidFill>
                  <a:srgbClr val="FF0000"/>
                </a:solidFill>
              </a:rPr>
              <a:t>有限的或可数的</a:t>
            </a:r>
            <a:r>
              <a:rPr lang="zh-CN" altLang="en-US" dirty="0" smtClean="0"/>
              <a:t>。</a:t>
            </a:r>
          </a:p>
          <a:p>
            <a:pPr lvl="1"/>
            <a:r>
              <a:rPr lang="zh-CN" altLang="en-US" dirty="0" smtClean="0"/>
              <a:t>比如：平面图像  </a:t>
            </a:r>
            <a:r>
              <a:rPr lang="en-US" altLang="zh-CN" dirty="0" smtClean="0"/>
              <a:t>X(x</a:t>
            </a:r>
            <a:r>
              <a:rPr lang="zh-CN" altLang="en-US" dirty="0" smtClean="0"/>
              <a:t>，</a:t>
            </a:r>
            <a:r>
              <a:rPr lang="en-US" altLang="zh-CN" dirty="0" smtClean="0"/>
              <a:t>y)</a:t>
            </a:r>
            <a:r>
              <a:rPr lang="zh-CN" altLang="en-US" dirty="0" smtClean="0"/>
              <a:t>和电报、书信、文稿等等</a:t>
            </a:r>
            <a:endParaRPr lang="zh-CN" altLang="en-US" dirty="0"/>
          </a:p>
        </p:txBody>
      </p:sp>
      <p:sp>
        <p:nvSpPr>
          <p:cNvPr id="12" name="灯片编号占位符 5"/>
          <p:cNvSpPr>
            <a:spLocks noGrp="1"/>
          </p:cNvSpPr>
          <p:nvPr>
            <p:ph type="sldNum" sz="quarter" idx="12"/>
          </p:nvPr>
        </p:nvSpPr>
        <p:spPr/>
        <p:txBody>
          <a:bodyPr/>
          <a:lstStyle/>
          <a:p>
            <a:fld id="{E72A5D7E-8B37-4DB1-8531-1CA9EA85A8F7}" type="slidenum">
              <a:rPr lang="en-US" altLang="zh-CN" smtClean="0"/>
              <a:pPr/>
              <a:t>9</a:t>
            </a:fld>
            <a:endParaRPr lang="en-US" altLang="zh-CN"/>
          </a:p>
        </p:txBody>
      </p:sp>
      <p:grpSp>
        <p:nvGrpSpPr>
          <p:cNvPr id="2" name="组合 5"/>
          <p:cNvGrpSpPr/>
          <p:nvPr/>
        </p:nvGrpSpPr>
        <p:grpSpPr>
          <a:xfrm>
            <a:off x="755576" y="1186831"/>
            <a:ext cx="6163989" cy="1514226"/>
            <a:chOff x="755576" y="1186831"/>
            <a:chExt cx="6163989" cy="1514226"/>
          </a:xfrm>
        </p:grpSpPr>
        <p:grpSp>
          <p:nvGrpSpPr>
            <p:cNvPr id="3" name="组合 10"/>
            <p:cNvGrpSpPr/>
            <p:nvPr/>
          </p:nvGrpSpPr>
          <p:grpSpPr>
            <a:xfrm>
              <a:off x="2123728" y="1186831"/>
              <a:ext cx="4795837" cy="741362"/>
              <a:chOff x="2789238" y="1911350"/>
              <a:chExt cx="4795837" cy="741362"/>
            </a:xfrm>
          </p:grpSpPr>
          <p:sp>
            <p:nvSpPr>
              <p:cNvPr id="6165" name="Line 21"/>
              <p:cNvSpPr>
                <a:spLocks noChangeShapeType="1"/>
              </p:cNvSpPr>
              <p:nvPr/>
            </p:nvSpPr>
            <p:spPr bwMode="auto">
              <a:xfrm>
                <a:off x="4275138" y="2292350"/>
                <a:ext cx="609600" cy="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p>
            </p:txBody>
          </p:sp>
          <p:sp>
            <p:nvSpPr>
              <p:cNvPr id="6166" name="Rectangle 22"/>
              <p:cNvSpPr>
                <a:spLocks noChangeArrowheads="1"/>
              </p:cNvSpPr>
              <p:nvPr/>
            </p:nvSpPr>
            <p:spPr bwMode="auto">
              <a:xfrm>
                <a:off x="2789238" y="1988839"/>
                <a:ext cx="1485900" cy="663873"/>
              </a:xfrm>
              <a:prstGeom prst="rect">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algn="ctr">
                  <a:spcBef>
                    <a:spcPct val="20000"/>
                  </a:spcBef>
                </a:pPr>
                <a:r>
                  <a:rPr kumimoji="1" lang="zh-CN" altLang="en-US" sz="3600" b="1" dirty="0">
                    <a:solidFill>
                      <a:schemeClr val="bg1"/>
                    </a:solidFill>
                    <a:effectLst>
                      <a:outerShdw blurRad="38100" dist="38100" dir="2700000" algn="tl">
                        <a:srgbClr val="000000">
                          <a:alpha val="43137"/>
                        </a:srgbClr>
                      </a:outerShdw>
                    </a:effectLst>
                    <a:latin typeface="宋体" pitchFamily="2" charset="-122"/>
                    <a:ea typeface="宋体" pitchFamily="2" charset="-122"/>
                  </a:rPr>
                  <a:t>信源</a:t>
                </a:r>
              </a:p>
            </p:txBody>
          </p:sp>
          <p:sp>
            <p:nvSpPr>
              <p:cNvPr id="6167" name="Text Box 23"/>
              <p:cNvSpPr txBox="1">
                <a:spLocks noChangeArrowheads="1"/>
              </p:cNvSpPr>
              <p:nvPr/>
            </p:nvSpPr>
            <p:spPr bwMode="auto">
              <a:xfrm>
                <a:off x="4908550" y="1911350"/>
                <a:ext cx="2676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20000"/>
                  </a:spcBef>
                </a:pPr>
                <a:r>
                  <a:rPr kumimoji="1" lang="en-US" altLang="zh-CN" sz="3600" dirty="0">
                    <a:latin typeface="Times New Roman" pitchFamily="18" charset="0"/>
                    <a:ea typeface="楷体_GB2312" pitchFamily="49" charset="-122"/>
                  </a:rPr>
                  <a:t> </a:t>
                </a:r>
                <a:r>
                  <a:rPr kumimoji="1" lang="en-US" altLang="zh-CN" sz="2800" dirty="0">
                    <a:latin typeface="Times New Roman" pitchFamily="18" charset="0"/>
                    <a:ea typeface="楷体_GB2312" pitchFamily="49" charset="-122"/>
                  </a:rPr>
                  <a:t>X</a:t>
                </a:r>
                <a:r>
                  <a:rPr kumimoji="1" lang="en-US" altLang="zh-CN" sz="2800" baseline="-25000" dirty="0">
                    <a:latin typeface="Times New Roman" pitchFamily="18" charset="0"/>
                    <a:ea typeface="楷体_GB2312" pitchFamily="49" charset="-122"/>
                  </a:rPr>
                  <a:t>1</a:t>
                </a:r>
                <a:r>
                  <a:rPr kumimoji="1" lang="en-US" altLang="zh-CN" sz="2800" dirty="0">
                    <a:latin typeface="Times New Roman" pitchFamily="18" charset="0"/>
                    <a:ea typeface="楷体_GB2312" pitchFamily="49" charset="-122"/>
                  </a:rPr>
                  <a:t>, X</a:t>
                </a:r>
                <a:r>
                  <a:rPr kumimoji="1" lang="en-US" altLang="zh-CN" sz="2800" baseline="-25000" dirty="0">
                    <a:latin typeface="Times New Roman" pitchFamily="18" charset="0"/>
                    <a:ea typeface="楷体_GB2312" pitchFamily="49" charset="-122"/>
                  </a:rPr>
                  <a:t>2</a:t>
                </a:r>
                <a:r>
                  <a:rPr kumimoji="1" lang="en-US" altLang="zh-CN" sz="2800" dirty="0">
                    <a:latin typeface="Times New Roman" pitchFamily="18" charset="0"/>
                    <a:ea typeface="楷体_GB2312" pitchFamily="49" charset="-122"/>
                  </a:rPr>
                  <a:t>, X</a:t>
                </a:r>
                <a:r>
                  <a:rPr kumimoji="1" lang="en-US" altLang="zh-CN" sz="2800" baseline="-25000" dirty="0">
                    <a:latin typeface="Times New Roman" pitchFamily="18" charset="0"/>
                    <a:ea typeface="楷体_GB2312" pitchFamily="49" charset="-122"/>
                  </a:rPr>
                  <a:t>3</a:t>
                </a:r>
                <a:r>
                  <a:rPr kumimoji="1" lang="en-US" altLang="zh-CN" sz="2800" dirty="0">
                    <a:latin typeface="Times New Roman" pitchFamily="18" charset="0"/>
                    <a:ea typeface="楷体_GB2312" pitchFamily="49" charset="-122"/>
                  </a:rPr>
                  <a:t>, ……</a:t>
                </a:r>
              </a:p>
            </p:txBody>
          </p:sp>
        </p:grpSp>
        <p:sp>
          <p:nvSpPr>
            <p:cNvPr id="16" name="Text Box 24"/>
            <p:cNvSpPr txBox="1">
              <a:spLocks noChangeArrowheads="1"/>
            </p:cNvSpPr>
            <p:nvPr/>
          </p:nvSpPr>
          <p:spPr bwMode="auto">
            <a:xfrm>
              <a:off x="755576" y="2059707"/>
              <a:ext cx="41259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spcBef>
                  <a:spcPct val="20000"/>
                </a:spcBef>
              </a:pPr>
              <a:r>
                <a:rPr kumimoji="1" lang="en-US" altLang="zh-CN" sz="3600" dirty="0">
                  <a:latin typeface="Times New Roman" pitchFamily="18" charset="0"/>
                  <a:ea typeface="楷体_GB2312" pitchFamily="49" charset="-122"/>
                </a:rPr>
                <a:t> </a:t>
              </a:r>
              <a:r>
                <a:rPr kumimoji="1" lang="en-US" altLang="zh-CN" b="1" dirty="0">
                  <a:latin typeface="Times New Roman" pitchFamily="18" charset="0"/>
                  <a:ea typeface="宋体" pitchFamily="2" charset="-122"/>
                </a:rPr>
                <a:t>A</a:t>
              </a:r>
              <a:r>
                <a:rPr kumimoji="1" lang="zh-CN" altLang="en-US" b="1" dirty="0">
                  <a:latin typeface="Times New Roman" pitchFamily="18" charset="0"/>
                  <a:ea typeface="宋体" pitchFamily="2" charset="-122"/>
                </a:rPr>
                <a:t>为    </a:t>
              </a:r>
              <a:r>
                <a:rPr kumimoji="1" lang="en-US" altLang="zh-CN" b="1" dirty="0">
                  <a:latin typeface="Times New Roman" pitchFamily="18" charset="0"/>
                  <a:ea typeface="宋体" pitchFamily="2" charset="-122"/>
                </a:rPr>
                <a:t>{a</a:t>
              </a:r>
              <a:r>
                <a:rPr kumimoji="1" lang="en-US" altLang="zh-CN" b="1" baseline="-25000" dirty="0">
                  <a:latin typeface="Times New Roman" pitchFamily="18" charset="0"/>
                  <a:ea typeface="宋体" pitchFamily="2" charset="-122"/>
                </a:rPr>
                <a:t>1</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2</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3</a:t>
              </a:r>
              <a:r>
                <a:rPr kumimoji="1" lang="en-US" altLang="zh-CN" b="1" dirty="0">
                  <a:latin typeface="Times New Roman" pitchFamily="18" charset="0"/>
                  <a:ea typeface="宋体" pitchFamily="2" charset="-122"/>
                </a:rPr>
                <a:t>, …a</a:t>
              </a:r>
              <a:r>
                <a:rPr kumimoji="1" lang="en-US" altLang="zh-CN" b="1" baseline="-25000" dirty="0">
                  <a:latin typeface="Times New Roman" pitchFamily="18" charset="0"/>
                  <a:ea typeface="宋体" pitchFamily="2" charset="-122"/>
                </a:rPr>
                <a:t>m</a:t>
              </a:r>
              <a:r>
                <a:rPr kumimoji="1" lang="en-US" altLang="zh-CN" b="1" dirty="0">
                  <a:latin typeface="Times New Roman" pitchFamily="18" charset="0"/>
                  <a:ea typeface="宋体" pitchFamily="2" charset="-122"/>
                </a:rPr>
                <a:t>}</a:t>
              </a:r>
              <a:r>
                <a:rPr kumimoji="1" lang="zh-CN" altLang="en-US" b="1" dirty="0">
                  <a:latin typeface="Times New Roman" pitchFamily="18" charset="0"/>
                  <a:ea typeface="宋体" pitchFamily="2" charset="-122"/>
                </a:rPr>
                <a:t>或</a:t>
              </a:r>
              <a:r>
                <a:rPr kumimoji="1" lang="en-US" altLang="zh-CN" b="1" dirty="0">
                  <a:latin typeface="Times New Roman" pitchFamily="18" charset="0"/>
                  <a:ea typeface="宋体" pitchFamily="2" charset="-122"/>
                </a:rPr>
                <a:t>(</a:t>
              </a:r>
              <a:r>
                <a:rPr kumimoji="1" lang="en-US" altLang="zh-CN" b="1" dirty="0" err="1">
                  <a:latin typeface="Times New Roman" pitchFamily="18" charset="0"/>
                  <a:ea typeface="宋体" pitchFamily="2" charset="-122"/>
                </a:rPr>
                <a:t>a,b</a:t>
              </a:r>
              <a:r>
                <a:rPr kumimoji="1" lang="en-US" altLang="zh-CN" b="1" dirty="0">
                  <a:latin typeface="Times New Roman" pitchFamily="18" charset="0"/>
                  <a:ea typeface="宋体" pitchFamily="2" charset="-122"/>
                </a:rPr>
                <a:t>)</a:t>
              </a:r>
            </a:p>
          </p:txBody>
        </p:sp>
        <p:sp>
          <p:nvSpPr>
            <p:cNvPr id="17" name="Line 25"/>
            <p:cNvSpPr>
              <a:spLocks noChangeShapeType="1"/>
            </p:cNvSpPr>
            <p:nvPr/>
          </p:nvSpPr>
          <p:spPr bwMode="auto">
            <a:xfrm flipV="1">
              <a:off x="2819326" y="1916832"/>
              <a:ext cx="0" cy="431800"/>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endParaRPr lang="zh-CN" altLang="en-US"/>
            </a:p>
          </p:txBody>
        </p:sp>
      </p:grpSp>
      <p:sp>
        <p:nvSpPr>
          <p:cNvPr id="13" name="矩形 12"/>
          <p:cNvSpPr/>
          <p:nvPr/>
        </p:nvSpPr>
        <p:spPr>
          <a:xfrm>
            <a:off x="4067944" y="1772816"/>
            <a:ext cx="4896544" cy="369332"/>
          </a:xfrm>
          <a:prstGeom prst="rect">
            <a:avLst/>
          </a:prstGeom>
        </p:spPr>
        <p:txBody>
          <a:bodyPr wrap="square">
            <a:spAutoFit/>
          </a:bodyPr>
          <a:lstStyle/>
          <a:p>
            <a:r>
              <a:rPr lang="zh-CN" altLang="en-US" b="1" dirty="0" smtClean="0">
                <a:solidFill>
                  <a:srgbClr val="C00000"/>
                </a:solidFill>
                <a:latin typeface="微软雅黑" pitchFamily="34" charset="-122"/>
                <a:ea typeface="微软雅黑" pitchFamily="34" charset="-122"/>
              </a:rPr>
              <a:t>信源输出被抽象为随机变量序列（随机过程）</a:t>
            </a:r>
          </a:p>
        </p:txBody>
      </p:sp>
      <p:sp>
        <p:nvSpPr>
          <p:cNvPr id="18" name="椭圆 17"/>
          <p:cNvSpPr/>
          <p:nvPr/>
        </p:nvSpPr>
        <p:spPr>
          <a:xfrm>
            <a:off x="3779912" y="2204864"/>
            <a:ext cx="720080"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907704" y="2204864"/>
            <a:ext cx="1872208" cy="57606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3631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4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14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p>
        </p:txBody>
      </p:sp>
      <p:sp>
        <p:nvSpPr>
          <p:cNvPr id="3" name="内容占位符 2"/>
          <p:cNvSpPr>
            <a:spLocks noGrp="1"/>
          </p:cNvSpPr>
          <p:nvPr>
            <p:ph idx="1"/>
          </p:nvPr>
        </p:nvSpPr>
        <p:spPr>
          <a:xfrm>
            <a:off x="539552" y="1988840"/>
            <a:ext cx="8064896" cy="2448272"/>
          </a:xfrm>
        </p:spPr>
        <p:txBody>
          <a:bodyPr>
            <a:normAutofit lnSpcReduction="10000"/>
          </a:bodyPr>
          <a:lstStyle/>
          <a:p>
            <a:r>
              <a:rPr lang="zh-CN" altLang="en-US" dirty="0" smtClean="0"/>
              <a:t>是否有？</a:t>
            </a:r>
            <a:endParaRPr lang="en-US" altLang="zh-CN" dirty="0" smtClean="0"/>
          </a:p>
          <a:p>
            <a:endParaRPr lang="en-US" altLang="zh-CN" dirty="0"/>
          </a:p>
          <a:p>
            <a:r>
              <a:rPr lang="zh-CN" altLang="en-US" dirty="0" smtClean="0"/>
              <a:t>分析：</a:t>
            </a:r>
            <a:endParaRPr lang="en-US" altLang="zh-CN" dirty="0" smtClean="0"/>
          </a:p>
          <a:p>
            <a:r>
              <a:rPr lang="zh-CN" altLang="en-US" dirty="0" smtClean="0"/>
              <a:t>由于              与           无</a:t>
            </a:r>
            <a:r>
              <a:rPr lang="zh-CN" altLang="en-US" dirty="0"/>
              <a:t>明确大小关系，并没有上述关系。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90</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044688166"/>
              </p:ext>
            </p:extLst>
          </p:nvPr>
        </p:nvGraphicFramePr>
        <p:xfrm>
          <a:off x="2252935" y="1167408"/>
          <a:ext cx="2500313" cy="533400"/>
        </p:xfrm>
        <a:graphic>
          <a:graphicData uri="http://schemas.openxmlformats.org/presentationml/2006/ole">
            <mc:AlternateContent xmlns:mc="http://schemas.openxmlformats.org/markup-compatibility/2006">
              <mc:Choice xmlns:v="urn:schemas-microsoft-com:vml" Requires="v">
                <p:oleObj spid="_x0000_s231039" name="Equation" r:id="rId3" imgW="1130040" imgH="241200" progId="Equation.DSMT4">
                  <p:embed/>
                </p:oleObj>
              </mc:Choice>
              <mc:Fallback>
                <p:oleObj name="Equation" r:id="rId3" imgW="1130040" imgH="241200" progId="Equation.DSMT4">
                  <p:embed/>
                  <p:pic>
                    <p:nvPicPr>
                      <p:cNvPr id="0" name=""/>
                      <p:cNvPicPr>
                        <a:picLocks noChangeAspect="1" noChangeArrowheads="1"/>
                      </p:cNvPicPr>
                      <p:nvPr/>
                    </p:nvPicPr>
                    <p:blipFill>
                      <a:blip r:embed="rId4"/>
                      <a:srcRect/>
                      <a:stretch>
                        <a:fillRect/>
                      </a:stretch>
                    </p:blipFill>
                    <p:spPr bwMode="auto">
                      <a:xfrm>
                        <a:off x="2252935" y="1167408"/>
                        <a:ext cx="2500313"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719124919"/>
              </p:ext>
            </p:extLst>
          </p:nvPr>
        </p:nvGraphicFramePr>
        <p:xfrm>
          <a:off x="5394598" y="1167408"/>
          <a:ext cx="2417762" cy="533400"/>
        </p:xfrm>
        <a:graphic>
          <a:graphicData uri="http://schemas.openxmlformats.org/presentationml/2006/ole">
            <mc:AlternateContent xmlns:mc="http://schemas.openxmlformats.org/markup-compatibility/2006">
              <mc:Choice xmlns:v="urn:schemas-microsoft-com:vml" Requires="v">
                <p:oleObj spid="_x0000_s231040" name="Equation" r:id="rId5" imgW="1091880" imgH="241200" progId="Equation.DSMT4">
                  <p:embed/>
                </p:oleObj>
              </mc:Choice>
              <mc:Fallback>
                <p:oleObj name="Equation" r:id="rId5" imgW="1091880" imgH="241200" progId="Equation.DSMT4">
                  <p:embed/>
                  <p:pic>
                    <p:nvPicPr>
                      <p:cNvPr id="0" name=""/>
                      <p:cNvPicPr>
                        <a:picLocks noChangeAspect="1" noChangeArrowheads="1"/>
                      </p:cNvPicPr>
                      <p:nvPr/>
                    </p:nvPicPr>
                    <p:blipFill>
                      <a:blip r:embed="rId6"/>
                      <a:srcRect/>
                      <a:stretch>
                        <a:fillRect/>
                      </a:stretch>
                    </p:blipFill>
                    <p:spPr bwMode="auto">
                      <a:xfrm>
                        <a:off x="5394598" y="1167408"/>
                        <a:ext cx="2417762" cy="53340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754626269"/>
              </p:ext>
            </p:extLst>
          </p:nvPr>
        </p:nvGraphicFramePr>
        <p:xfrm>
          <a:off x="2326258" y="1925142"/>
          <a:ext cx="2317750" cy="639762"/>
        </p:xfrm>
        <a:graphic>
          <a:graphicData uri="http://schemas.openxmlformats.org/presentationml/2006/ole">
            <mc:AlternateContent xmlns:mc="http://schemas.openxmlformats.org/markup-compatibility/2006">
              <mc:Choice xmlns:v="urn:schemas-microsoft-com:vml" Requires="v">
                <p:oleObj spid="_x0000_s231041" name="Equation" r:id="rId7" imgW="1054080" imgH="291960" progId="Equation.DSMT4">
                  <p:embed/>
                </p:oleObj>
              </mc:Choice>
              <mc:Fallback>
                <p:oleObj name="Equation" r:id="rId7" imgW="1054080" imgH="291960" progId="Equation.DSMT4">
                  <p:embed/>
                  <p:pic>
                    <p:nvPicPr>
                      <p:cNvPr id="0" name=""/>
                      <p:cNvPicPr>
                        <a:picLocks noChangeAspect="1" noChangeArrowheads="1"/>
                      </p:cNvPicPr>
                      <p:nvPr/>
                    </p:nvPicPr>
                    <p:blipFill>
                      <a:blip r:embed="rId8"/>
                      <a:srcRect/>
                      <a:stretch>
                        <a:fillRect/>
                      </a:stretch>
                    </p:blipFill>
                    <p:spPr bwMode="auto">
                      <a:xfrm>
                        <a:off x="2326258" y="1925142"/>
                        <a:ext cx="2317750" cy="6397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146730811"/>
              </p:ext>
            </p:extLst>
          </p:nvPr>
        </p:nvGraphicFramePr>
        <p:xfrm>
          <a:off x="5419725" y="1988840"/>
          <a:ext cx="2346325" cy="557212"/>
        </p:xfrm>
        <a:graphic>
          <a:graphicData uri="http://schemas.openxmlformats.org/presentationml/2006/ole">
            <mc:AlternateContent xmlns:mc="http://schemas.openxmlformats.org/markup-compatibility/2006">
              <mc:Choice xmlns:v="urn:schemas-microsoft-com:vml" Requires="v">
                <p:oleObj spid="_x0000_s231042" name="Equation" r:id="rId9" imgW="1066680" imgH="253800" progId="Equation.DSMT4">
                  <p:embed/>
                </p:oleObj>
              </mc:Choice>
              <mc:Fallback>
                <p:oleObj name="Equation" r:id="rId9" imgW="1066680" imgH="253800" progId="Equation.DSMT4">
                  <p:embed/>
                  <p:pic>
                    <p:nvPicPr>
                      <p:cNvPr id="0" name=""/>
                      <p:cNvPicPr>
                        <a:picLocks noChangeAspect="1" noChangeArrowheads="1"/>
                      </p:cNvPicPr>
                      <p:nvPr/>
                    </p:nvPicPr>
                    <p:blipFill>
                      <a:blip r:embed="rId10"/>
                      <a:srcRect/>
                      <a:stretch>
                        <a:fillRect/>
                      </a:stretch>
                    </p:blipFill>
                    <p:spPr bwMode="auto">
                      <a:xfrm>
                        <a:off x="5419725" y="1988840"/>
                        <a:ext cx="2346325" cy="5572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Line 5"/>
          <p:cNvSpPr>
            <a:spLocks noChangeShapeType="1"/>
          </p:cNvSpPr>
          <p:nvPr/>
        </p:nvSpPr>
        <p:spPr bwMode="auto">
          <a:xfrm>
            <a:off x="0" y="1772816"/>
            <a:ext cx="9144000" cy="0"/>
          </a:xfrm>
          <a:prstGeom prst="line">
            <a:avLst/>
          </a:prstGeom>
          <a:ln>
            <a:headEnd/>
            <a:tailEnd/>
          </a:ln>
        </p:spPr>
        <p:style>
          <a:lnRef idx="2">
            <a:schemeClr val="accent5"/>
          </a:lnRef>
          <a:fillRef idx="0">
            <a:schemeClr val="accent5"/>
          </a:fillRef>
          <a:effectRef idx="1">
            <a:schemeClr val="accent5"/>
          </a:effectRef>
          <a:fontRef idx="minor">
            <a:schemeClr val="tx1"/>
          </a:fontRef>
        </p:style>
        <p:txBody>
          <a:bodyPr/>
          <a:lstStyle/>
          <a:p>
            <a:endParaRPr lang="zh-CN" altLang="en-US"/>
          </a:p>
        </p:txBody>
      </p:sp>
      <p:sp>
        <p:nvSpPr>
          <p:cNvPr id="10" name="乘号 9"/>
          <p:cNvSpPr/>
          <p:nvPr/>
        </p:nvSpPr>
        <p:spPr>
          <a:xfrm>
            <a:off x="4283968"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1" name="乘号 10"/>
          <p:cNvSpPr/>
          <p:nvPr/>
        </p:nvSpPr>
        <p:spPr>
          <a:xfrm>
            <a:off x="7451931" y="1769530"/>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1224367690"/>
              </p:ext>
            </p:extLst>
          </p:nvPr>
        </p:nvGraphicFramePr>
        <p:xfrm>
          <a:off x="1699851" y="2924944"/>
          <a:ext cx="3506787" cy="646112"/>
        </p:xfrm>
        <a:graphic>
          <a:graphicData uri="http://schemas.openxmlformats.org/presentationml/2006/ole">
            <mc:AlternateContent xmlns:mc="http://schemas.openxmlformats.org/markup-compatibility/2006">
              <mc:Choice xmlns:v="urn:schemas-microsoft-com:vml" Requires="v">
                <p:oleObj spid="_x0000_s231043" name="Equation" r:id="rId11" imgW="1587240" imgH="291960" progId="Equation.DSMT4">
                  <p:embed/>
                </p:oleObj>
              </mc:Choice>
              <mc:Fallback>
                <p:oleObj name="Equation" r:id="rId11" imgW="1587240" imgH="291960" progId="Equation.DSMT4">
                  <p:embed/>
                  <p:pic>
                    <p:nvPicPr>
                      <p:cNvPr id="0" name=""/>
                      <p:cNvPicPr>
                        <a:picLocks noChangeAspect="1" noChangeArrowheads="1"/>
                      </p:cNvPicPr>
                      <p:nvPr/>
                    </p:nvPicPr>
                    <p:blipFill>
                      <a:blip r:embed="rId12"/>
                      <a:srcRect/>
                      <a:stretch>
                        <a:fillRect/>
                      </a:stretch>
                    </p:blipFill>
                    <p:spPr bwMode="auto">
                      <a:xfrm>
                        <a:off x="1699851" y="2924944"/>
                        <a:ext cx="3506787" cy="6461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90107050"/>
              </p:ext>
            </p:extLst>
          </p:nvPr>
        </p:nvGraphicFramePr>
        <p:xfrm>
          <a:off x="5652120" y="2995563"/>
          <a:ext cx="2663825" cy="504825"/>
        </p:xfrm>
        <a:graphic>
          <a:graphicData uri="http://schemas.openxmlformats.org/presentationml/2006/ole">
            <mc:AlternateContent xmlns:mc="http://schemas.openxmlformats.org/markup-compatibility/2006">
              <mc:Choice xmlns:v="urn:schemas-microsoft-com:vml" Requires="v">
                <p:oleObj spid="_x0000_s231044" name="Equation" r:id="rId13" imgW="1206360" imgH="228600" progId="Equation.DSMT4">
                  <p:embed/>
                </p:oleObj>
              </mc:Choice>
              <mc:Fallback>
                <p:oleObj name="Equation" r:id="rId13" imgW="1206360" imgH="228600" progId="Equation.DSMT4">
                  <p:embed/>
                  <p:pic>
                    <p:nvPicPr>
                      <p:cNvPr id="0" name=""/>
                      <p:cNvPicPr>
                        <a:picLocks noChangeAspect="1" noChangeArrowheads="1"/>
                      </p:cNvPicPr>
                      <p:nvPr/>
                    </p:nvPicPr>
                    <p:blipFill>
                      <a:blip r:embed="rId14"/>
                      <a:srcRect/>
                      <a:stretch>
                        <a:fillRect/>
                      </a:stretch>
                    </p:blipFill>
                    <p:spPr bwMode="auto">
                      <a:xfrm>
                        <a:off x="5652120" y="2995563"/>
                        <a:ext cx="2663825" cy="5048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597565466"/>
              </p:ext>
            </p:extLst>
          </p:nvPr>
        </p:nvGraphicFramePr>
        <p:xfrm>
          <a:off x="1568649" y="3548629"/>
          <a:ext cx="915119" cy="456435"/>
        </p:xfrm>
        <a:graphic>
          <a:graphicData uri="http://schemas.openxmlformats.org/presentationml/2006/ole">
            <mc:AlternateContent xmlns:mc="http://schemas.openxmlformats.org/markup-compatibility/2006">
              <mc:Choice xmlns:v="urn:schemas-microsoft-com:vml" Requires="v">
                <p:oleObj spid="_x0000_s231045" name="Equation" r:id="rId15" imgW="583920" imgH="291960" progId="Equation.DSMT4">
                  <p:embed/>
                </p:oleObj>
              </mc:Choice>
              <mc:Fallback>
                <p:oleObj name="Equation" r:id="rId15" imgW="583920" imgH="291960" progId="Equation.DSMT4">
                  <p:embed/>
                  <p:pic>
                    <p:nvPicPr>
                      <p:cNvPr id="0" name=""/>
                      <p:cNvPicPr>
                        <a:picLocks noChangeAspect="1" noChangeArrowheads="1"/>
                      </p:cNvPicPr>
                      <p:nvPr/>
                    </p:nvPicPr>
                    <p:blipFill>
                      <a:blip r:embed="rId16"/>
                      <a:srcRect/>
                      <a:stretch>
                        <a:fillRect/>
                      </a:stretch>
                    </p:blipFill>
                    <p:spPr bwMode="auto">
                      <a:xfrm>
                        <a:off x="1568649" y="3548629"/>
                        <a:ext cx="915119" cy="4564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561652538"/>
              </p:ext>
            </p:extLst>
          </p:nvPr>
        </p:nvGraphicFramePr>
        <p:xfrm>
          <a:off x="3235845" y="3647561"/>
          <a:ext cx="616075" cy="357503"/>
        </p:xfrm>
        <a:graphic>
          <a:graphicData uri="http://schemas.openxmlformats.org/presentationml/2006/ole">
            <mc:AlternateContent xmlns:mc="http://schemas.openxmlformats.org/markup-compatibility/2006">
              <mc:Choice xmlns:v="urn:schemas-microsoft-com:vml" Requires="v">
                <p:oleObj spid="_x0000_s231046" name="Equation" r:id="rId17" imgW="393480" imgH="228600" progId="Equation.DSMT4">
                  <p:embed/>
                </p:oleObj>
              </mc:Choice>
              <mc:Fallback>
                <p:oleObj name="Equation" r:id="rId17" imgW="393480" imgH="228600" progId="Equation.DSMT4">
                  <p:embed/>
                  <p:pic>
                    <p:nvPicPr>
                      <p:cNvPr id="0" name=""/>
                      <p:cNvPicPr>
                        <a:picLocks noChangeAspect="1" noChangeArrowheads="1"/>
                      </p:cNvPicPr>
                      <p:nvPr/>
                    </p:nvPicPr>
                    <p:blipFill>
                      <a:blip r:embed="rId18"/>
                      <a:srcRect/>
                      <a:stretch>
                        <a:fillRect/>
                      </a:stretch>
                    </p:blipFill>
                    <p:spPr bwMode="auto">
                      <a:xfrm>
                        <a:off x="3235845" y="3647561"/>
                        <a:ext cx="616075" cy="357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 name="组合 29"/>
          <p:cNvGrpSpPr/>
          <p:nvPr/>
        </p:nvGrpSpPr>
        <p:grpSpPr>
          <a:xfrm>
            <a:off x="755576" y="3933056"/>
            <a:ext cx="7560840" cy="2880320"/>
            <a:chOff x="755576" y="3933056"/>
            <a:chExt cx="7560840" cy="2880320"/>
          </a:xfrm>
        </p:grpSpPr>
        <p:grpSp>
          <p:nvGrpSpPr>
            <p:cNvPr id="23" name="组合 22"/>
            <p:cNvGrpSpPr/>
            <p:nvPr/>
          </p:nvGrpSpPr>
          <p:grpSpPr>
            <a:xfrm>
              <a:off x="755576" y="3933056"/>
              <a:ext cx="7560840" cy="2880320"/>
              <a:chOff x="755576" y="3933056"/>
              <a:chExt cx="7560840" cy="2880320"/>
            </a:xfrm>
          </p:grpSpPr>
          <p:graphicFrame>
            <p:nvGraphicFramePr>
              <p:cNvPr id="17" name="图示 16"/>
              <p:cNvGraphicFramePr/>
              <p:nvPr>
                <p:extLst>
                  <p:ext uri="{D42A27DB-BD31-4B8C-83A1-F6EECF244321}">
                    <p14:modId xmlns:p14="http://schemas.microsoft.com/office/powerpoint/2010/main" val="2683046092"/>
                  </p:ext>
                </p:extLst>
              </p:nvPr>
            </p:nvGraphicFramePr>
            <p:xfrm>
              <a:off x="755576" y="4005064"/>
              <a:ext cx="7560840" cy="280831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18" name="Object 28"/>
              <p:cNvGraphicFramePr>
                <a:graphicFrameLocks noChangeAspect="1"/>
              </p:cNvGraphicFramePr>
              <p:nvPr>
                <p:extLst>
                  <p:ext uri="{D42A27DB-BD31-4B8C-83A1-F6EECF244321}">
                    <p14:modId xmlns:p14="http://schemas.microsoft.com/office/powerpoint/2010/main" val="361864030"/>
                  </p:ext>
                </p:extLst>
              </p:nvPr>
            </p:nvGraphicFramePr>
            <p:xfrm>
              <a:off x="3275856" y="3933056"/>
              <a:ext cx="2607989" cy="705171"/>
            </p:xfrm>
            <a:graphic>
              <a:graphicData uri="http://schemas.openxmlformats.org/presentationml/2006/ole">
                <mc:AlternateContent xmlns:mc="http://schemas.openxmlformats.org/markup-compatibility/2006">
                  <mc:Choice xmlns:v="urn:schemas-microsoft-com:vml" Requires="v">
                    <p:oleObj spid="_x0000_s231047" name="Equation" r:id="rId24" imgW="1079280" imgH="291960" progId="Equation.DSMT4">
                      <p:embed/>
                    </p:oleObj>
                  </mc:Choice>
                  <mc:Fallback>
                    <p:oleObj name="Equation" r:id="rId24" imgW="1079280" imgH="29196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275856" y="3933056"/>
                            <a:ext cx="2607989" cy="7051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6" name="对象 15"/>
            <p:cNvGraphicFramePr>
              <a:graphicFrameLocks noChangeAspect="1"/>
            </p:cNvGraphicFramePr>
            <p:nvPr>
              <p:extLst>
                <p:ext uri="{D42A27DB-BD31-4B8C-83A1-F6EECF244321}">
                  <p14:modId xmlns:p14="http://schemas.microsoft.com/office/powerpoint/2010/main" val="3960082517"/>
                </p:ext>
              </p:extLst>
            </p:nvPr>
          </p:nvGraphicFramePr>
          <p:xfrm>
            <a:off x="1331640" y="4653136"/>
            <a:ext cx="1730251" cy="2116947"/>
          </p:xfrm>
          <a:graphic>
            <a:graphicData uri="http://schemas.openxmlformats.org/presentationml/2006/ole">
              <mc:AlternateContent xmlns:mc="http://schemas.openxmlformats.org/markup-compatibility/2006">
                <mc:Choice xmlns:v="urn:schemas-microsoft-com:vml" Requires="v">
                  <p:oleObj spid="_x0000_s231048" name="Visio" r:id="rId26" imgW="1945497" imgH="2381926" progId="Visio.Drawing.11">
                    <p:embed/>
                  </p:oleObj>
                </mc:Choice>
                <mc:Fallback>
                  <p:oleObj name="Visio" r:id="rId26" imgW="1945497" imgH="2381926" progId="Visio.Drawing.11">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31640" y="4653136"/>
                          <a:ext cx="1730251" cy="21169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9"/>
            <p:cNvGraphicFramePr>
              <a:graphicFrameLocks noChangeAspect="1"/>
            </p:cNvGraphicFramePr>
            <p:nvPr>
              <p:extLst>
                <p:ext uri="{D42A27DB-BD31-4B8C-83A1-F6EECF244321}">
                  <p14:modId xmlns:p14="http://schemas.microsoft.com/office/powerpoint/2010/main" val="1250618492"/>
                </p:ext>
              </p:extLst>
            </p:nvPr>
          </p:nvGraphicFramePr>
          <p:xfrm>
            <a:off x="3271060" y="4797152"/>
            <a:ext cx="2772470" cy="399118"/>
          </p:xfrm>
          <a:graphic>
            <a:graphicData uri="http://schemas.openxmlformats.org/presentationml/2006/ole">
              <mc:AlternateContent xmlns:mc="http://schemas.openxmlformats.org/markup-compatibility/2006">
                <mc:Choice xmlns:v="urn:schemas-microsoft-com:vml" Requires="v">
                  <p:oleObj spid="_x0000_s231049" r:id="rId28" imgW="1496651" imgH="215619" progId="Equation.DSMT4">
                    <p:embed/>
                  </p:oleObj>
                </mc:Choice>
                <mc:Fallback>
                  <p:oleObj r:id="rId28" imgW="1496651" imgH="215619"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71060" y="4797152"/>
                          <a:ext cx="2772470" cy="3991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30"/>
            <p:cNvGraphicFramePr>
              <a:graphicFrameLocks noChangeAspect="1"/>
            </p:cNvGraphicFramePr>
            <p:nvPr>
              <p:extLst>
                <p:ext uri="{D42A27DB-BD31-4B8C-83A1-F6EECF244321}">
                  <p14:modId xmlns:p14="http://schemas.microsoft.com/office/powerpoint/2010/main" val="237757055"/>
                </p:ext>
              </p:extLst>
            </p:nvPr>
          </p:nvGraphicFramePr>
          <p:xfrm>
            <a:off x="3271060" y="5157192"/>
            <a:ext cx="1083893" cy="424480"/>
          </p:xfrm>
          <a:graphic>
            <a:graphicData uri="http://schemas.openxmlformats.org/presentationml/2006/ole">
              <mc:AlternateContent xmlns:mc="http://schemas.openxmlformats.org/markup-compatibility/2006">
                <mc:Choice xmlns:v="urn:schemas-microsoft-com:vml" Requires="v">
                  <p:oleObj spid="_x0000_s231050" r:id="rId30" imgW="583947" imgH="228501" progId="Equation.DSMT4">
                    <p:embed/>
                  </p:oleObj>
                </mc:Choice>
                <mc:Fallback>
                  <p:oleObj r:id="rId30" imgW="583947" imgH="228501"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71060" y="5157192"/>
                          <a:ext cx="1083893" cy="424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31"/>
            <p:cNvGraphicFramePr>
              <a:graphicFrameLocks noChangeAspect="1"/>
            </p:cNvGraphicFramePr>
            <p:nvPr>
              <p:extLst>
                <p:ext uri="{D42A27DB-BD31-4B8C-83A1-F6EECF244321}">
                  <p14:modId xmlns:p14="http://schemas.microsoft.com/office/powerpoint/2010/main" val="3328917492"/>
                </p:ext>
              </p:extLst>
            </p:nvPr>
          </p:nvGraphicFramePr>
          <p:xfrm>
            <a:off x="3271060" y="5872849"/>
            <a:ext cx="1996926" cy="447172"/>
          </p:xfrm>
          <a:graphic>
            <a:graphicData uri="http://schemas.openxmlformats.org/presentationml/2006/ole">
              <mc:AlternateContent xmlns:mc="http://schemas.openxmlformats.org/markup-compatibility/2006">
                <mc:Choice xmlns:v="urn:schemas-microsoft-com:vml" Requires="v">
                  <p:oleObj spid="_x0000_s231051" r:id="rId32" imgW="1079032" imgH="241195" progId="Equation.DSMT4">
                    <p:embed/>
                  </p:oleObj>
                </mc:Choice>
                <mc:Fallback>
                  <p:oleObj r:id="rId32" imgW="1079032" imgH="241195"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71060" y="5872849"/>
                          <a:ext cx="1996926" cy="4471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32"/>
            <p:cNvGraphicFramePr>
              <a:graphicFrameLocks noChangeAspect="1"/>
            </p:cNvGraphicFramePr>
            <p:nvPr>
              <p:extLst>
                <p:ext uri="{D42A27DB-BD31-4B8C-83A1-F6EECF244321}">
                  <p14:modId xmlns:p14="http://schemas.microsoft.com/office/powerpoint/2010/main" val="1299330108"/>
                </p:ext>
              </p:extLst>
            </p:nvPr>
          </p:nvGraphicFramePr>
          <p:xfrm>
            <a:off x="3271060" y="5517232"/>
            <a:ext cx="3924439" cy="399118"/>
          </p:xfrm>
          <a:graphic>
            <a:graphicData uri="http://schemas.openxmlformats.org/presentationml/2006/ole">
              <mc:AlternateContent xmlns:mc="http://schemas.openxmlformats.org/markup-compatibility/2006">
                <mc:Choice xmlns:v="urn:schemas-microsoft-com:vml" Requires="v">
                  <p:oleObj spid="_x0000_s231052" r:id="rId34" imgW="2118142" imgH="215619" progId="Equation.DSMT4">
                    <p:embed/>
                  </p:oleObj>
                </mc:Choice>
                <mc:Fallback>
                  <p:oleObj r:id="rId34" imgW="2118142" imgH="215619"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271060" y="5517232"/>
                          <a:ext cx="3924439" cy="3991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33"/>
            <p:cNvGraphicFramePr>
              <a:graphicFrameLocks noChangeAspect="1"/>
            </p:cNvGraphicFramePr>
            <p:nvPr>
              <p:extLst>
                <p:ext uri="{D42A27DB-BD31-4B8C-83A1-F6EECF244321}">
                  <p14:modId xmlns:p14="http://schemas.microsoft.com/office/powerpoint/2010/main" val="4281410632"/>
                </p:ext>
              </p:extLst>
            </p:nvPr>
          </p:nvGraphicFramePr>
          <p:xfrm>
            <a:off x="3604775" y="6237312"/>
            <a:ext cx="3055457" cy="399118"/>
          </p:xfrm>
          <a:graphic>
            <a:graphicData uri="http://schemas.openxmlformats.org/presentationml/2006/ole">
              <mc:AlternateContent xmlns:mc="http://schemas.openxmlformats.org/markup-compatibility/2006">
                <mc:Choice xmlns:v="urn:schemas-microsoft-com:vml" Requires="v">
                  <p:oleObj spid="_x0000_s231053" r:id="rId36" imgW="1648853" imgH="215619" progId="Equation.DSMT4">
                    <p:embed/>
                  </p:oleObj>
                </mc:Choice>
                <mc:Fallback>
                  <p:oleObj r:id="rId36" imgW="1648853" imgH="215619"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04775" y="6237312"/>
                          <a:ext cx="3055457" cy="3991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03210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a:endCxn id="13" idx="1"/>
          </p:cNvCxnSpPr>
          <p:nvPr/>
        </p:nvCxnSpPr>
        <p:spPr>
          <a:xfrm>
            <a:off x="4572000" y="5826445"/>
            <a:ext cx="216024" cy="619909"/>
          </a:xfrm>
          <a:prstGeom prst="line">
            <a:avLst/>
          </a:prstGeom>
        </p:spPr>
        <p:style>
          <a:lnRef idx="2">
            <a:schemeClr val="accent5"/>
          </a:lnRef>
          <a:fillRef idx="0">
            <a:schemeClr val="accent5"/>
          </a:fillRef>
          <a:effectRef idx="1">
            <a:schemeClr val="accent5"/>
          </a:effectRef>
          <a:fontRef idx="minor">
            <a:schemeClr val="tx1"/>
          </a:fontRef>
        </p:style>
      </p:cxnSp>
      <p:sp>
        <p:nvSpPr>
          <p:cNvPr id="2" name="标题 1"/>
          <p:cNvSpPr>
            <a:spLocks noGrp="1"/>
          </p:cNvSpPr>
          <p:nvPr>
            <p:ph type="title"/>
          </p:nvPr>
        </p:nvSpPr>
        <p:spPr/>
        <p:txBody>
          <a:bodyPr/>
          <a:lstStyle/>
          <a:p>
            <a:r>
              <a:rPr lang="en-US" altLang="zh-CN" dirty="0" smtClean="0"/>
              <a:t>8. </a:t>
            </a:r>
            <a:r>
              <a:rPr lang="zh-CN" altLang="en-US" dirty="0" smtClean="0"/>
              <a:t>最大离散熵定理</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sz="2400" dirty="0" smtClean="0"/>
              <a:t>问题：</a:t>
            </a:r>
            <a:r>
              <a:rPr lang="zh-CN" altLang="zh-CN" sz="2400" dirty="0"/>
              <a:t>由于</a:t>
            </a:r>
            <a:r>
              <a:rPr lang="zh-CN" altLang="zh-CN" sz="2400" dirty="0" smtClean="0"/>
              <a:t>信源</a:t>
            </a:r>
            <a:r>
              <a:rPr lang="en-US" altLang="zh-CN" sz="2400" dirty="0" smtClean="0"/>
              <a:t> </a:t>
            </a:r>
            <a:r>
              <a:rPr lang="en-US" altLang="zh-CN" sz="2400" i="1" dirty="0" smtClean="0"/>
              <a:t>X </a:t>
            </a:r>
            <a:r>
              <a:rPr lang="zh-CN" altLang="zh-CN" sz="2400" dirty="0" smtClean="0"/>
              <a:t>的</a:t>
            </a:r>
            <a:r>
              <a:rPr lang="zh-CN" altLang="zh-CN" sz="2400" dirty="0"/>
              <a:t>熵                                          </a:t>
            </a:r>
            <a:r>
              <a:rPr lang="zh-CN" altLang="zh-CN" sz="2400" dirty="0" smtClean="0"/>
              <a:t>可看做</a:t>
            </a:r>
            <a:r>
              <a:rPr lang="zh-CN" altLang="zh-CN" sz="2400" dirty="0"/>
              <a:t>是关于信源概率分布</a:t>
            </a:r>
            <a:r>
              <a:rPr lang="zh-CN" altLang="zh-CN" sz="2400" dirty="0" smtClean="0"/>
              <a:t>的</a:t>
            </a:r>
            <a:r>
              <a:rPr lang="en-US" altLang="zh-CN" sz="2400" i="1" dirty="0" smtClean="0"/>
              <a:t>n</a:t>
            </a:r>
            <a:r>
              <a:rPr lang="zh-CN" altLang="zh-CN" sz="2400" dirty="0" smtClean="0"/>
              <a:t>元</a:t>
            </a:r>
            <a:r>
              <a:rPr lang="zh-CN" altLang="zh-CN" sz="2400" dirty="0"/>
              <a:t>函数</a:t>
            </a:r>
            <a:r>
              <a:rPr lang="zh-CN" altLang="zh-CN" sz="2400" dirty="0" smtClean="0"/>
              <a:t>，信源概率分布</a:t>
            </a:r>
            <a:r>
              <a:rPr lang="zh-CN" altLang="zh-CN" sz="2400" dirty="0"/>
              <a:t>为何种分布下熵最大以及最大值等于</a:t>
            </a:r>
            <a:r>
              <a:rPr lang="zh-CN" altLang="zh-CN" sz="2400" dirty="0" smtClean="0"/>
              <a:t>多少</a:t>
            </a:r>
            <a:r>
              <a:rPr lang="zh-CN" altLang="en-US" sz="2400" dirty="0" smtClean="0"/>
              <a:t>？</a:t>
            </a:r>
            <a:endParaRPr lang="zh-CN" altLang="zh-CN" sz="2400" dirty="0"/>
          </a:p>
          <a:p>
            <a:r>
              <a:rPr lang="zh-CN" altLang="en-US" sz="2400" dirty="0" smtClean="0">
                <a:solidFill>
                  <a:srgbClr val="0000FF"/>
                </a:solidFill>
              </a:rPr>
              <a:t>结论</a:t>
            </a:r>
            <a:r>
              <a:rPr lang="en-US" altLang="zh-CN" sz="2400" dirty="0" smtClean="0">
                <a:solidFill>
                  <a:srgbClr val="0000FF"/>
                </a:solidFill>
              </a:rPr>
              <a:t>——</a:t>
            </a:r>
            <a:r>
              <a:rPr lang="zh-CN" altLang="en-US" sz="2400" dirty="0" smtClean="0">
                <a:solidFill>
                  <a:srgbClr val="0000FF"/>
                </a:solidFill>
              </a:rPr>
              <a:t>最大离散熵定理：</a:t>
            </a:r>
            <a:endParaRPr lang="en-US" altLang="zh-CN" sz="2400" dirty="0" smtClean="0">
              <a:solidFill>
                <a:srgbClr val="0000FF"/>
              </a:solidFill>
            </a:endParaRPr>
          </a:p>
          <a:p>
            <a:pPr lvl="1"/>
            <a:r>
              <a:rPr lang="zh-CN" altLang="zh-CN" sz="2400" dirty="0" smtClean="0">
                <a:solidFill>
                  <a:srgbClr val="0000FF"/>
                </a:solidFill>
              </a:rPr>
              <a:t>当</a:t>
            </a:r>
            <a:r>
              <a:rPr lang="en-US" altLang="zh-CN" sz="2400" dirty="0" smtClean="0">
                <a:solidFill>
                  <a:srgbClr val="0000FF"/>
                </a:solidFill>
              </a:rPr>
              <a:t>          </a:t>
            </a:r>
            <a:r>
              <a:rPr lang="zh-CN" altLang="zh-CN" sz="2400" dirty="0" smtClean="0">
                <a:solidFill>
                  <a:srgbClr val="0000FF"/>
                </a:solidFill>
              </a:rPr>
              <a:t>      时</a:t>
            </a:r>
            <a:r>
              <a:rPr lang="zh-CN" altLang="zh-CN" sz="2400" dirty="0">
                <a:solidFill>
                  <a:srgbClr val="0000FF"/>
                </a:solidFill>
              </a:rPr>
              <a:t>，熵最大；   </a:t>
            </a:r>
            <a:r>
              <a:rPr lang="en-US" altLang="zh-CN" sz="2400" dirty="0" smtClean="0">
                <a:solidFill>
                  <a:srgbClr val="0000FF"/>
                </a:solidFill>
              </a:rPr>
              <a:t>   </a:t>
            </a:r>
            <a:r>
              <a:rPr lang="zh-CN" altLang="zh-CN" sz="2400" dirty="0" smtClean="0">
                <a:solidFill>
                  <a:srgbClr val="0000FF"/>
                </a:solidFill>
              </a:rPr>
              <a:t>              </a:t>
            </a:r>
            <a:r>
              <a:rPr lang="en-US" altLang="zh-CN" sz="2400" dirty="0" smtClean="0">
                <a:solidFill>
                  <a:srgbClr val="0000FF"/>
                </a:solidFill>
              </a:rPr>
              <a:t>    </a:t>
            </a:r>
            <a:r>
              <a:rPr lang="zh-CN" altLang="zh-CN" sz="2400" dirty="0" smtClean="0">
                <a:solidFill>
                  <a:srgbClr val="0000FF"/>
                </a:solidFill>
              </a:rPr>
              <a:t>   </a:t>
            </a:r>
            <a:r>
              <a:rPr lang="en-US" altLang="zh-CN" sz="2400" dirty="0" smtClean="0">
                <a:solidFill>
                  <a:srgbClr val="0000FF"/>
                </a:solidFill>
              </a:rPr>
              <a:t> </a:t>
            </a:r>
            <a:r>
              <a:rPr lang="zh-CN" altLang="zh-CN" sz="2000" dirty="0" smtClean="0">
                <a:solidFill>
                  <a:srgbClr val="FFC000"/>
                </a:solidFill>
              </a:rPr>
              <a:t>。</a:t>
            </a:r>
            <a:endParaRPr lang="zh-CN" altLang="zh-CN" sz="2000" dirty="0">
              <a:solidFill>
                <a:srgbClr val="FFC000"/>
              </a:solidFill>
            </a:endParaRPr>
          </a:p>
          <a:p>
            <a:r>
              <a:rPr lang="zh-CN" altLang="en-US" sz="2400" dirty="0" smtClean="0"/>
              <a:t>证明：即证</a:t>
            </a:r>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91</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3870681632"/>
              </p:ext>
            </p:extLst>
          </p:nvPr>
        </p:nvGraphicFramePr>
        <p:xfrm>
          <a:off x="3995936" y="1268760"/>
          <a:ext cx="3492500" cy="547687"/>
        </p:xfrm>
        <a:graphic>
          <a:graphicData uri="http://schemas.openxmlformats.org/presentationml/2006/ole">
            <mc:AlternateContent xmlns:mc="http://schemas.openxmlformats.org/markup-compatibility/2006">
              <mc:Choice xmlns:v="urn:schemas-microsoft-com:vml" Requires="v">
                <p:oleObj spid="_x0000_s256052" name="Equation" r:id="rId3" imgW="1942920" imgH="304560" progId="Equation.DSMT4">
                  <p:embed/>
                </p:oleObj>
              </mc:Choice>
              <mc:Fallback>
                <p:oleObj name="Equation" r:id="rId3" imgW="1942920" imgH="304560" progId="Equation.DSMT4">
                  <p:embed/>
                  <p:pic>
                    <p:nvPicPr>
                      <p:cNvPr id="0" name=""/>
                      <p:cNvPicPr>
                        <a:picLocks noChangeAspect="1" noChangeArrowheads="1"/>
                      </p:cNvPicPr>
                      <p:nvPr/>
                    </p:nvPicPr>
                    <p:blipFill>
                      <a:blip r:embed="rId4"/>
                      <a:srcRect/>
                      <a:stretch>
                        <a:fillRect/>
                      </a:stretch>
                    </p:blipFill>
                    <p:spPr bwMode="auto">
                      <a:xfrm>
                        <a:off x="3995936" y="1268760"/>
                        <a:ext cx="3492500"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1488640409"/>
              </p:ext>
            </p:extLst>
          </p:nvPr>
        </p:nvGraphicFramePr>
        <p:xfrm>
          <a:off x="4716016" y="3573016"/>
          <a:ext cx="1800200" cy="410932"/>
        </p:xfrm>
        <a:graphic>
          <a:graphicData uri="http://schemas.openxmlformats.org/presentationml/2006/ole">
            <mc:AlternateContent xmlns:mc="http://schemas.openxmlformats.org/markup-compatibility/2006">
              <mc:Choice xmlns:v="urn:schemas-microsoft-com:vml" Requires="v">
                <p:oleObj spid="_x0000_s256053" name="Equation" r:id="rId5" imgW="888840" imgH="203040" progId="Equation.DSMT4">
                  <p:embed/>
                </p:oleObj>
              </mc:Choice>
              <mc:Fallback>
                <p:oleObj name="Equation" r:id="rId5" imgW="888840" imgH="203040" progId="Equation.DSMT4">
                  <p:embed/>
                  <p:pic>
                    <p:nvPicPr>
                      <p:cNvPr id="0" name=""/>
                      <p:cNvPicPr>
                        <a:picLocks noChangeAspect="1" noChangeArrowheads="1"/>
                      </p:cNvPicPr>
                      <p:nvPr/>
                    </p:nvPicPr>
                    <p:blipFill>
                      <a:blip r:embed="rId6"/>
                      <a:srcRect/>
                      <a:stretch>
                        <a:fillRect/>
                      </a:stretch>
                    </p:blipFill>
                    <p:spPr bwMode="auto">
                      <a:xfrm>
                        <a:off x="4716016" y="3573016"/>
                        <a:ext cx="1800200" cy="4109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2345762727"/>
              </p:ext>
            </p:extLst>
          </p:nvPr>
        </p:nvGraphicFramePr>
        <p:xfrm>
          <a:off x="1619672" y="3573016"/>
          <a:ext cx="1325141" cy="449754"/>
        </p:xfrm>
        <a:graphic>
          <a:graphicData uri="http://schemas.openxmlformats.org/presentationml/2006/ole">
            <mc:AlternateContent xmlns:mc="http://schemas.openxmlformats.org/markup-compatibility/2006">
              <mc:Choice xmlns:v="urn:schemas-microsoft-com:vml" Requires="v">
                <p:oleObj spid="_x0000_s256054" name="Equation" r:id="rId7" imgW="672840" imgH="228600" progId="Equation.DSMT4">
                  <p:embed/>
                </p:oleObj>
              </mc:Choice>
              <mc:Fallback>
                <p:oleObj name="Equation" r:id="rId7" imgW="672840" imgH="228600" progId="Equation.DSMT4">
                  <p:embed/>
                  <p:pic>
                    <p:nvPicPr>
                      <p:cNvPr id="0" name=""/>
                      <p:cNvPicPr>
                        <a:picLocks noChangeAspect="1" noChangeArrowheads="1"/>
                      </p:cNvPicPr>
                      <p:nvPr/>
                    </p:nvPicPr>
                    <p:blipFill>
                      <a:blip r:embed="rId8"/>
                      <a:srcRect/>
                      <a:stretch>
                        <a:fillRect/>
                      </a:stretch>
                    </p:blipFill>
                    <p:spPr bwMode="auto">
                      <a:xfrm>
                        <a:off x="1619672" y="3573016"/>
                        <a:ext cx="1325141" cy="4497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950415495"/>
              </p:ext>
            </p:extLst>
          </p:nvPr>
        </p:nvGraphicFramePr>
        <p:xfrm>
          <a:off x="2555776" y="4293096"/>
          <a:ext cx="2140173" cy="393030"/>
        </p:xfrm>
        <a:graphic>
          <a:graphicData uri="http://schemas.openxmlformats.org/presentationml/2006/ole">
            <mc:AlternateContent xmlns:mc="http://schemas.openxmlformats.org/markup-compatibility/2006">
              <mc:Choice xmlns:v="urn:schemas-microsoft-com:vml" Requires="v">
                <p:oleObj spid="_x0000_s256055" name="Equation" r:id="rId9" imgW="1104840" imgH="203040" progId="Equation.DSMT4">
                  <p:embed/>
                </p:oleObj>
              </mc:Choice>
              <mc:Fallback>
                <p:oleObj name="Equation" r:id="rId9" imgW="1104840" imgH="203040" progId="Equation.DSMT4">
                  <p:embed/>
                  <p:pic>
                    <p:nvPicPr>
                      <p:cNvPr id="0" name=""/>
                      <p:cNvPicPr>
                        <a:picLocks noChangeAspect="1" noChangeArrowheads="1"/>
                      </p:cNvPicPr>
                      <p:nvPr/>
                    </p:nvPicPr>
                    <p:blipFill>
                      <a:blip r:embed="rId10"/>
                      <a:srcRect/>
                      <a:stretch>
                        <a:fillRect/>
                      </a:stretch>
                    </p:blipFill>
                    <p:spPr bwMode="auto">
                      <a:xfrm>
                        <a:off x="2555776" y="4293096"/>
                        <a:ext cx="2140173" cy="3930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5088308"/>
              </p:ext>
            </p:extLst>
          </p:nvPr>
        </p:nvGraphicFramePr>
        <p:xfrm>
          <a:off x="827731" y="4602308"/>
          <a:ext cx="7202131" cy="1562995"/>
        </p:xfrm>
        <a:graphic>
          <a:graphicData uri="http://schemas.openxmlformats.org/presentationml/2006/ole">
            <mc:AlternateContent xmlns:mc="http://schemas.openxmlformats.org/markup-compatibility/2006">
              <mc:Choice xmlns:v="urn:schemas-microsoft-com:vml" Requires="v">
                <p:oleObj spid="_x0000_s256056" name="Equation" r:id="rId11" imgW="4203360" imgH="914400" progId="Equation.DSMT4">
                  <p:embed/>
                </p:oleObj>
              </mc:Choice>
              <mc:Fallback>
                <p:oleObj name="Equation" r:id="rId11" imgW="4203360" imgH="914400" progId="Equation.DSMT4">
                  <p:embed/>
                  <p:pic>
                    <p:nvPicPr>
                      <p:cNvPr id="0" name=""/>
                      <p:cNvPicPr>
                        <a:picLocks noChangeAspect="1" noChangeArrowheads="1"/>
                      </p:cNvPicPr>
                      <p:nvPr/>
                    </p:nvPicPr>
                    <p:blipFill>
                      <a:blip r:embed="rId12"/>
                      <a:srcRect/>
                      <a:stretch>
                        <a:fillRect/>
                      </a:stretch>
                    </p:blipFill>
                    <p:spPr bwMode="auto">
                      <a:xfrm>
                        <a:off x="827731" y="4602308"/>
                        <a:ext cx="7202131" cy="15629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组合 13"/>
          <p:cNvGrpSpPr/>
          <p:nvPr/>
        </p:nvGrpSpPr>
        <p:grpSpPr>
          <a:xfrm>
            <a:off x="4788024" y="6220098"/>
            <a:ext cx="2476148" cy="449262"/>
            <a:chOff x="1043608" y="5805264"/>
            <a:chExt cx="2476148" cy="449262"/>
          </a:xfrm>
        </p:grpSpPr>
        <p:sp>
          <p:nvSpPr>
            <p:cNvPr id="13" name="矩形 12"/>
            <p:cNvSpPr/>
            <p:nvPr/>
          </p:nvSpPr>
          <p:spPr>
            <a:xfrm>
              <a:off x="1043608" y="5846854"/>
              <a:ext cx="2476148" cy="36933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14" name="组合 11"/>
            <p:cNvGrpSpPr/>
            <p:nvPr/>
          </p:nvGrpSpPr>
          <p:grpSpPr>
            <a:xfrm>
              <a:off x="1115616" y="5805264"/>
              <a:ext cx="2404140" cy="449262"/>
              <a:chOff x="1115616" y="5805264"/>
              <a:chExt cx="2404140" cy="449262"/>
            </a:xfrm>
          </p:grpSpPr>
          <p:graphicFrame>
            <p:nvGraphicFramePr>
              <p:cNvPr id="10" name="对象 9"/>
              <p:cNvGraphicFramePr>
                <a:graphicFrameLocks noChangeAspect="1"/>
              </p:cNvGraphicFramePr>
              <p:nvPr>
                <p:extLst>
                  <p:ext uri="{D42A27DB-BD31-4B8C-83A1-F6EECF244321}">
                    <p14:modId xmlns:p14="http://schemas.microsoft.com/office/powerpoint/2010/main" val="2204308300"/>
                  </p:ext>
                </p:extLst>
              </p:nvPr>
            </p:nvGraphicFramePr>
            <p:xfrm>
              <a:off x="1115616" y="5805264"/>
              <a:ext cx="1323975" cy="449262"/>
            </p:xfrm>
            <a:graphic>
              <a:graphicData uri="http://schemas.openxmlformats.org/presentationml/2006/ole">
                <mc:AlternateContent xmlns:mc="http://schemas.openxmlformats.org/markup-compatibility/2006">
                  <mc:Choice xmlns:v="urn:schemas-microsoft-com:vml" Requires="v">
                    <p:oleObj spid="_x0000_s256057" name="Equation" r:id="rId13" imgW="672840" imgH="228600" progId="Equation.DSMT4">
                      <p:embed/>
                    </p:oleObj>
                  </mc:Choice>
                  <mc:Fallback>
                    <p:oleObj name="Equation" r:id="rId13" imgW="67284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5616" y="5805264"/>
                            <a:ext cx="1323975"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2411760" y="5846854"/>
                <a:ext cx="1107996" cy="369332"/>
              </a:xfrm>
              <a:prstGeom prst="rect">
                <a:avLst/>
              </a:prstGeom>
              <a:noFill/>
            </p:spPr>
            <p:txBody>
              <a:bodyPr wrap="none" rtlCol="0">
                <a:spAutoFit/>
              </a:bodyPr>
              <a:lstStyle/>
              <a:p>
                <a:r>
                  <a:rPr lang="zh-CN" altLang="en-US" b="1" dirty="0" smtClean="0">
                    <a:solidFill>
                      <a:schemeClr val="bg1"/>
                    </a:solidFill>
                    <a:latin typeface="+mj-ea"/>
                    <a:ea typeface="+mj-ea"/>
                  </a:rPr>
                  <a:t>取得等号</a:t>
                </a:r>
                <a:endParaRPr lang="zh-CN" altLang="en-US" b="1" dirty="0">
                  <a:solidFill>
                    <a:schemeClr val="bg1"/>
                  </a:solidFill>
                  <a:latin typeface="+mj-ea"/>
                  <a:ea typeface="+mj-ea"/>
                </a:endParaRPr>
              </a:p>
            </p:txBody>
          </p:sp>
        </p:grpSp>
      </p:grpSp>
      <p:sp>
        <p:nvSpPr>
          <p:cNvPr id="17" name="矩形 16"/>
          <p:cNvSpPr/>
          <p:nvPr/>
        </p:nvSpPr>
        <p:spPr>
          <a:xfrm>
            <a:off x="755576" y="2996952"/>
            <a:ext cx="5904656"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9" name="图示 18"/>
          <p:cNvGraphicFramePr/>
          <p:nvPr>
            <p:extLst>
              <p:ext uri="{D42A27DB-BD31-4B8C-83A1-F6EECF244321}">
                <p14:modId xmlns:p14="http://schemas.microsoft.com/office/powerpoint/2010/main" val="1128309628"/>
              </p:ext>
            </p:extLst>
          </p:nvPr>
        </p:nvGraphicFramePr>
        <p:xfrm>
          <a:off x="6588224" y="2348880"/>
          <a:ext cx="2242647" cy="302433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335241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Graphic spid="19" grpId="0">
        <p:bldAsOne/>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 </a:t>
            </a:r>
            <a:r>
              <a:rPr lang="zh-CN" altLang="en-US" dirty="0" smtClean="0"/>
              <a:t>上凸性</a:t>
            </a:r>
            <a:endParaRPr lang="zh-CN" altLang="en-US" dirty="0"/>
          </a:p>
        </p:txBody>
      </p:sp>
      <p:sp>
        <p:nvSpPr>
          <p:cNvPr id="3" name="内容占位符 2"/>
          <p:cNvSpPr>
            <a:spLocks noGrp="1"/>
          </p:cNvSpPr>
          <p:nvPr>
            <p:ph idx="1"/>
          </p:nvPr>
        </p:nvSpPr>
        <p:spPr/>
        <p:txBody>
          <a:bodyPr/>
          <a:lstStyle/>
          <a:p>
            <a:r>
              <a:rPr lang="en-US" altLang="zh-CN" sz="2400" dirty="0" smtClean="0">
                <a:solidFill>
                  <a:srgbClr val="FF0000"/>
                </a:solidFill>
              </a:rPr>
              <a:t>9.1 </a:t>
            </a:r>
            <a:r>
              <a:rPr lang="zh-CN" altLang="en-US" sz="2400" dirty="0" smtClean="0">
                <a:solidFill>
                  <a:srgbClr val="FF0000"/>
                </a:solidFill>
              </a:rPr>
              <a:t>上凸函数的定义</a:t>
            </a:r>
            <a:endParaRPr lang="en-US" altLang="zh-CN" sz="2400" dirty="0" smtClean="0">
              <a:solidFill>
                <a:srgbClr val="FF0000"/>
              </a:solidFill>
            </a:endParaRPr>
          </a:p>
          <a:p>
            <a:r>
              <a:rPr lang="en-US" altLang="zh-CN" sz="2400" dirty="0" smtClean="0"/>
              <a:t>9.2 </a:t>
            </a:r>
            <a:r>
              <a:rPr lang="zh-CN" altLang="en-US" sz="2400" dirty="0" smtClean="0"/>
              <a:t>上凸函数的物理意义</a:t>
            </a:r>
            <a:endParaRPr lang="en-US" altLang="zh-CN" sz="2400" dirty="0" smtClean="0"/>
          </a:p>
          <a:p>
            <a:r>
              <a:rPr lang="en-US" altLang="zh-CN" sz="2400" dirty="0" smtClean="0"/>
              <a:t>9.3 </a:t>
            </a:r>
            <a:r>
              <a:rPr lang="zh-CN" altLang="en-US" sz="2400" dirty="0" smtClean="0"/>
              <a:t>熵函数上凸性的证明</a:t>
            </a:r>
            <a:endParaRPr lang="en-US" altLang="zh-CN" sz="2400" dirty="0" smtClean="0"/>
          </a:p>
          <a:p>
            <a:endParaRPr lang="en-US" altLang="zh-CN" sz="1050" dirty="0" smtClean="0"/>
          </a:p>
          <a:p>
            <a:r>
              <a:rPr lang="en-US" altLang="zh-CN" sz="2400" dirty="0" smtClean="0"/>
              <a:t>9.1 </a:t>
            </a:r>
            <a:r>
              <a:rPr lang="zh-CN" altLang="en-US" sz="2400" dirty="0" smtClean="0"/>
              <a:t>上凸函数的定义：</a:t>
            </a:r>
            <a:endParaRPr lang="en-US" altLang="zh-CN" sz="2400" dirty="0" smtClean="0"/>
          </a:p>
          <a:p>
            <a:r>
              <a:rPr lang="zh-CN" altLang="zh-CN" sz="2400" dirty="0"/>
              <a:t>设有一个多元函数 </a:t>
            </a:r>
            <a:r>
              <a:rPr lang="zh-CN" altLang="zh-CN" sz="2400" dirty="0" smtClean="0"/>
              <a:t>                                    </a:t>
            </a:r>
            <a:r>
              <a:rPr lang="en-US" altLang="zh-CN" sz="2400" dirty="0" smtClean="0"/>
              <a:t>  </a:t>
            </a:r>
            <a:r>
              <a:rPr lang="zh-CN" altLang="zh-CN" sz="2400" dirty="0" smtClean="0"/>
              <a:t>, </a:t>
            </a:r>
            <a:r>
              <a:rPr lang="zh-CN" altLang="zh-CN" sz="2400" dirty="0"/>
              <a:t>对任一</a:t>
            </a:r>
            <a:r>
              <a:rPr lang="zh-CN" altLang="zh-CN" sz="2400" dirty="0" smtClean="0"/>
              <a:t>小于</a:t>
            </a:r>
            <a:r>
              <a:rPr lang="en-US" altLang="zh-CN" sz="2400" dirty="0" smtClean="0"/>
              <a:t> 1 </a:t>
            </a:r>
            <a:r>
              <a:rPr lang="zh-CN" altLang="zh-CN" sz="2400" dirty="0" smtClean="0"/>
              <a:t>的</a:t>
            </a:r>
            <a:r>
              <a:rPr lang="zh-CN" altLang="zh-CN" sz="2400" dirty="0"/>
              <a:t>正数               </a:t>
            </a:r>
            <a:r>
              <a:rPr lang="en-US" altLang="zh-CN" sz="2400" dirty="0" smtClean="0"/>
              <a:t> </a:t>
            </a:r>
            <a:r>
              <a:rPr lang="zh-CN" altLang="zh-CN" sz="2400" dirty="0" smtClean="0"/>
              <a:t>以及    </a:t>
            </a:r>
            <a:r>
              <a:rPr lang="zh-CN" altLang="zh-CN" sz="2400" dirty="0"/>
              <a:t>的定义域中任意两个</a:t>
            </a:r>
            <a:r>
              <a:rPr lang="zh-CN" altLang="zh-CN" sz="2400" dirty="0" smtClean="0"/>
              <a:t>矢量      均</a:t>
            </a:r>
            <a:r>
              <a:rPr lang="zh-CN" altLang="zh-CN" sz="2400" dirty="0"/>
              <a:t>有如下关系：</a:t>
            </a:r>
          </a:p>
          <a:p>
            <a:endParaRPr lang="zh-CN" altLang="en-US" dirty="0"/>
          </a:p>
        </p:txBody>
      </p:sp>
      <p:sp>
        <p:nvSpPr>
          <p:cNvPr id="4" name="灯片编号占位符 3"/>
          <p:cNvSpPr>
            <a:spLocks noGrp="1"/>
          </p:cNvSpPr>
          <p:nvPr>
            <p:ph type="sldNum" sz="quarter" idx="12"/>
          </p:nvPr>
        </p:nvSpPr>
        <p:spPr/>
        <p:txBody>
          <a:bodyPr/>
          <a:lstStyle/>
          <a:p>
            <a:fld id="{E31375A4-56A4-47D6-9801-1991572033F7}" type="slidenum">
              <a:rPr lang="en-US" smtClean="0"/>
              <a:pPr/>
              <a:t>92</a:t>
            </a:fld>
            <a:endParaRPr lang="en-US"/>
          </a:p>
        </p:txBody>
      </p:sp>
      <p:graphicFrame>
        <p:nvGraphicFramePr>
          <p:cNvPr id="5" name="对象 4"/>
          <p:cNvGraphicFramePr>
            <a:graphicFrameLocks noChangeAspect="1"/>
          </p:cNvGraphicFramePr>
          <p:nvPr>
            <p:extLst>
              <p:ext uri="{D42A27DB-BD31-4B8C-83A1-F6EECF244321}">
                <p14:modId xmlns:p14="http://schemas.microsoft.com/office/powerpoint/2010/main" val="2022820230"/>
              </p:ext>
            </p:extLst>
          </p:nvPr>
        </p:nvGraphicFramePr>
        <p:xfrm>
          <a:off x="3419872" y="3861048"/>
          <a:ext cx="3352800" cy="557212"/>
        </p:xfrm>
        <a:graphic>
          <a:graphicData uri="http://schemas.openxmlformats.org/presentationml/2006/ole">
            <mc:AlternateContent xmlns:mc="http://schemas.openxmlformats.org/markup-compatibility/2006">
              <mc:Choice xmlns:v="urn:schemas-microsoft-com:vml" Requires="v">
                <p:oleObj spid="_x0000_s240871" name="Equation" r:id="rId3" imgW="1523880" imgH="253800" progId="Equation.DSMT4">
                  <p:embed/>
                </p:oleObj>
              </mc:Choice>
              <mc:Fallback>
                <p:oleObj name="Equation" r:id="rId3" imgW="1523880" imgH="253800" progId="Equation.DSMT4">
                  <p:embed/>
                  <p:pic>
                    <p:nvPicPr>
                      <p:cNvPr id="0" name=""/>
                      <p:cNvPicPr>
                        <a:picLocks noChangeAspect="1" noChangeArrowheads="1"/>
                      </p:cNvPicPr>
                      <p:nvPr/>
                    </p:nvPicPr>
                    <p:blipFill>
                      <a:blip r:embed="rId4"/>
                      <a:srcRect/>
                      <a:stretch>
                        <a:fillRect/>
                      </a:stretch>
                    </p:blipFill>
                    <p:spPr bwMode="auto">
                      <a:xfrm>
                        <a:off x="3419872" y="3861048"/>
                        <a:ext cx="3352800" cy="5572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9"/>
          <p:cNvGraphicFramePr>
            <a:graphicFrameLocks noChangeAspect="1"/>
          </p:cNvGraphicFramePr>
          <p:nvPr>
            <p:extLst>
              <p:ext uri="{D42A27DB-BD31-4B8C-83A1-F6EECF244321}">
                <p14:modId xmlns:p14="http://schemas.microsoft.com/office/powerpoint/2010/main" val="1295433171"/>
              </p:ext>
            </p:extLst>
          </p:nvPr>
        </p:nvGraphicFramePr>
        <p:xfrm>
          <a:off x="2051720" y="4365104"/>
          <a:ext cx="1314450" cy="390525"/>
        </p:xfrm>
        <a:graphic>
          <a:graphicData uri="http://schemas.openxmlformats.org/presentationml/2006/ole">
            <mc:AlternateContent xmlns:mc="http://schemas.openxmlformats.org/markup-compatibility/2006">
              <mc:Choice xmlns:v="urn:schemas-microsoft-com:vml" Requires="v">
                <p:oleObj spid="_x0000_s240872" name="Equation" r:id="rId5" imgW="596880" imgH="177480" progId="Equation.DSMT4">
                  <p:embed/>
                </p:oleObj>
              </mc:Choice>
              <mc:Fallback>
                <p:oleObj name="Equation" r:id="rId5" imgW="596880" imgH="177480" progId="Equation.DSMT4">
                  <p:embed/>
                  <p:pic>
                    <p:nvPicPr>
                      <p:cNvPr id="0" name=""/>
                      <p:cNvPicPr>
                        <a:picLocks noChangeAspect="1" noChangeArrowheads="1"/>
                      </p:cNvPicPr>
                      <p:nvPr/>
                    </p:nvPicPr>
                    <p:blipFill>
                      <a:blip r:embed="rId6"/>
                      <a:srcRect/>
                      <a:stretch>
                        <a:fillRect/>
                      </a:stretch>
                    </p:blipFill>
                    <p:spPr bwMode="auto">
                      <a:xfrm>
                        <a:off x="2051720" y="4365104"/>
                        <a:ext cx="1314450"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1"/>
          <p:cNvGraphicFramePr>
            <a:graphicFrameLocks noChangeAspect="1"/>
          </p:cNvGraphicFramePr>
          <p:nvPr>
            <p:extLst>
              <p:ext uri="{D42A27DB-BD31-4B8C-83A1-F6EECF244321}">
                <p14:modId xmlns:p14="http://schemas.microsoft.com/office/powerpoint/2010/main" val="343777724"/>
              </p:ext>
            </p:extLst>
          </p:nvPr>
        </p:nvGraphicFramePr>
        <p:xfrm>
          <a:off x="4031362" y="4365104"/>
          <a:ext cx="361950" cy="447675"/>
        </p:xfrm>
        <a:graphic>
          <a:graphicData uri="http://schemas.openxmlformats.org/presentationml/2006/ole">
            <mc:AlternateContent xmlns:mc="http://schemas.openxmlformats.org/markup-compatibility/2006">
              <mc:Choice xmlns:v="urn:schemas-microsoft-com:vml" Requires="v">
                <p:oleObj spid="_x0000_s240873" name="Equation" r:id="rId7" imgW="164880" imgH="203040" progId="Equation.DSMT4">
                  <p:embed/>
                </p:oleObj>
              </mc:Choice>
              <mc:Fallback>
                <p:oleObj name="Equation" r:id="rId7" imgW="164880" imgH="203040" progId="Equation.DSMT4">
                  <p:embed/>
                  <p:pic>
                    <p:nvPicPr>
                      <p:cNvPr id="0" name=""/>
                      <p:cNvPicPr>
                        <a:picLocks noChangeAspect="1" noChangeArrowheads="1"/>
                      </p:cNvPicPr>
                      <p:nvPr/>
                    </p:nvPicPr>
                    <p:blipFill>
                      <a:blip r:embed="rId8"/>
                      <a:srcRect/>
                      <a:stretch>
                        <a:fillRect/>
                      </a:stretch>
                    </p:blipFill>
                    <p:spPr bwMode="auto">
                      <a:xfrm>
                        <a:off x="4031362" y="4365104"/>
                        <a:ext cx="361950"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2"/>
          <p:cNvGraphicFramePr>
            <a:graphicFrameLocks noChangeAspect="1"/>
          </p:cNvGraphicFramePr>
          <p:nvPr>
            <p:extLst>
              <p:ext uri="{D42A27DB-BD31-4B8C-83A1-F6EECF244321}">
                <p14:modId xmlns:p14="http://schemas.microsoft.com/office/powerpoint/2010/main" val="3709663621"/>
              </p:ext>
            </p:extLst>
          </p:nvPr>
        </p:nvGraphicFramePr>
        <p:xfrm>
          <a:off x="7740352" y="4221088"/>
          <a:ext cx="1036638" cy="557213"/>
        </p:xfrm>
        <a:graphic>
          <a:graphicData uri="http://schemas.openxmlformats.org/presentationml/2006/ole">
            <mc:AlternateContent xmlns:mc="http://schemas.openxmlformats.org/markup-compatibility/2006">
              <mc:Choice xmlns:v="urn:schemas-microsoft-com:vml" Requires="v">
                <p:oleObj spid="_x0000_s240874" name="Equation" r:id="rId9" imgW="469800" imgH="253800" progId="Equation.DSMT4">
                  <p:embed/>
                </p:oleObj>
              </mc:Choice>
              <mc:Fallback>
                <p:oleObj name="Equation" r:id="rId9" imgW="469800" imgH="253800" progId="Equation.DSMT4">
                  <p:embed/>
                  <p:pic>
                    <p:nvPicPr>
                      <p:cNvPr id="0" name=""/>
                      <p:cNvPicPr>
                        <a:picLocks noChangeAspect="1" noChangeArrowheads="1"/>
                      </p:cNvPicPr>
                      <p:nvPr/>
                    </p:nvPicPr>
                    <p:blipFill>
                      <a:blip r:embed="rId10"/>
                      <a:srcRect/>
                      <a:stretch>
                        <a:fillRect/>
                      </a:stretch>
                    </p:blipFill>
                    <p:spPr bwMode="auto">
                      <a:xfrm>
                        <a:off x="7740352" y="4221088"/>
                        <a:ext cx="1036638"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21"/>
          <p:cNvGraphicFramePr>
            <a:graphicFrameLocks noChangeAspect="1"/>
          </p:cNvGraphicFramePr>
          <p:nvPr>
            <p:extLst>
              <p:ext uri="{D42A27DB-BD31-4B8C-83A1-F6EECF244321}">
                <p14:modId xmlns:p14="http://schemas.microsoft.com/office/powerpoint/2010/main" val="4293392588"/>
              </p:ext>
            </p:extLst>
          </p:nvPr>
        </p:nvGraphicFramePr>
        <p:xfrm>
          <a:off x="1129431" y="5177631"/>
          <a:ext cx="6538913" cy="555625"/>
        </p:xfrm>
        <a:graphic>
          <a:graphicData uri="http://schemas.openxmlformats.org/presentationml/2006/ole">
            <mc:AlternateContent xmlns:mc="http://schemas.openxmlformats.org/markup-compatibility/2006">
              <mc:Choice xmlns:v="urn:schemas-microsoft-com:vml" Requires="v">
                <p:oleObj spid="_x0000_s240875" name="Equation" r:id="rId11" imgW="2971800" imgH="253800" progId="Equation.DSMT4">
                  <p:embed/>
                </p:oleObj>
              </mc:Choice>
              <mc:Fallback>
                <p:oleObj name="Equation" r:id="rId11" imgW="2971800" imgH="253800" progId="Equation.DSMT4">
                  <p:embed/>
                  <p:pic>
                    <p:nvPicPr>
                      <p:cNvPr id="0" name=""/>
                      <p:cNvPicPr>
                        <a:picLocks noChangeAspect="1" noChangeArrowheads="1"/>
                      </p:cNvPicPr>
                      <p:nvPr/>
                    </p:nvPicPr>
                    <p:blipFill>
                      <a:blip r:embed="rId12"/>
                      <a:srcRect/>
                      <a:stretch>
                        <a:fillRect/>
                      </a:stretch>
                    </p:blipFill>
                    <p:spPr bwMode="auto">
                      <a:xfrm>
                        <a:off x="1129431" y="5177631"/>
                        <a:ext cx="6538913" cy="5556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 name="组合 13"/>
          <p:cNvGrpSpPr/>
          <p:nvPr/>
        </p:nvGrpSpPr>
        <p:grpSpPr>
          <a:xfrm>
            <a:off x="2328986" y="6048932"/>
            <a:ext cx="4066035" cy="461665"/>
            <a:chOff x="2328986" y="6015316"/>
            <a:chExt cx="4066035" cy="461665"/>
          </a:xfrm>
        </p:grpSpPr>
        <p:graphicFrame>
          <p:nvGraphicFramePr>
            <p:cNvPr id="10" name="Object 26"/>
            <p:cNvGraphicFramePr>
              <a:graphicFrameLocks noChangeAspect="1"/>
            </p:cNvGraphicFramePr>
            <p:nvPr>
              <p:extLst>
                <p:ext uri="{D42A27DB-BD31-4B8C-83A1-F6EECF244321}">
                  <p14:modId xmlns:p14="http://schemas.microsoft.com/office/powerpoint/2010/main" val="4186754350"/>
                </p:ext>
              </p:extLst>
            </p:nvPr>
          </p:nvGraphicFramePr>
          <p:xfrm>
            <a:off x="2328986" y="6077079"/>
            <a:ext cx="309563" cy="338138"/>
          </p:xfrm>
          <a:graphic>
            <a:graphicData uri="http://schemas.openxmlformats.org/presentationml/2006/ole">
              <mc:AlternateContent xmlns:mc="http://schemas.openxmlformats.org/markup-compatibility/2006">
                <mc:Choice xmlns:v="urn:schemas-microsoft-com:vml" Requires="v">
                  <p:oleObj spid="_x0000_s240876" name="Equation" r:id="rId13" imgW="139680" imgH="152280" progId="Equation.DSMT4">
                    <p:embed/>
                  </p:oleObj>
                </mc:Choice>
                <mc:Fallback>
                  <p:oleObj name="Equation" r:id="rId13" imgW="139680" imgH="152280" progId="Equation.DSMT4">
                    <p:embed/>
                    <p:pic>
                      <p:nvPicPr>
                        <p:cNvPr id="0" name=""/>
                        <p:cNvPicPr>
                          <a:picLocks noChangeAspect="1" noChangeArrowheads="1"/>
                        </p:cNvPicPr>
                        <p:nvPr/>
                      </p:nvPicPr>
                      <p:blipFill>
                        <a:blip r:embed="rId14"/>
                        <a:srcRect/>
                        <a:stretch>
                          <a:fillRect/>
                        </a:stretch>
                      </p:blipFill>
                      <p:spPr bwMode="auto">
                        <a:xfrm>
                          <a:off x="2328986" y="6077079"/>
                          <a:ext cx="309563" cy="33813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ectangle 27"/>
            <p:cNvSpPr>
              <a:spLocks noChangeArrowheads="1"/>
            </p:cNvSpPr>
            <p:nvPr/>
          </p:nvSpPr>
          <p:spPr bwMode="auto">
            <a:xfrm>
              <a:off x="2699792" y="6015316"/>
              <a:ext cx="11521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smtClean="0">
                  <a:solidFill>
                    <a:srgbClr val="0000FF"/>
                  </a:solidFill>
                </a:rPr>
                <a:t>：</a:t>
              </a:r>
              <a:r>
                <a:rPr lang="zh-CN" sz="2400" b="1" dirty="0" smtClean="0">
                  <a:solidFill>
                    <a:srgbClr val="0000FF"/>
                  </a:solidFill>
                </a:rPr>
                <a:t>上</a:t>
              </a:r>
              <a:r>
                <a:rPr lang="zh-CN" sz="2400" b="1" dirty="0">
                  <a:solidFill>
                    <a:srgbClr val="0000FF"/>
                  </a:solidFill>
                </a:rPr>
                <a:t>凸</a:t>
              </a:r>
            </a:p>
          </p:txBody>
        </p:sp>
        <p:graphicFrame>
          <p:nvGraphicFramePr>
            <p:cNvPr id="12" name="Object 23"/>
            <p:cNvGraphicFramePr>
              <a:graphicFrameLocks noChangeAspect="1"/>
            </p:cNvGraphicFramePr>
            <p:nvPr>
              <p:extLst>
                <p:ext uri="{D42A27DB-BD31-4B8C-83A1-F6EECF244321}">
                  <p14:modId xmlns:p14="http://schemas.microsoft.com/office/powerpoint/2010/main" val="2485750426"/>
                </p:ext>
              </p:extLst>
            </p:nvPr>
          </p:nvGraphicFramePr>
          <p:xfrm>
            <a:off x="4284663" y="6105247"/>
            <a:ext cx="309562" cy="280987"/>
          </p:xfrm>
          <a:graphic>
            <a:graphicData uri="http://schemas.openxmlformats.org/presentationml/2006/ole">
              <mc:AlternateContent xmlns:mc="http://schemas.openxmlformats.org/markup-compatibility/2006">
                <mc:Choice xmlns:v="urn:schemas-microsoft-com:vml" Requires="v">
                  <p:oleObj spid="_x0000_s240877" name="Equation" r:id="rId15" imgW="139680" imgH="126720" progId="Equation.DSMT4">
                    <p:embed/>
                  </p:oleObj>
                </mc:Choice>
                <mc:Fallback>
                  <p:oleObj name="Equation" r:id="rId15" imgW="139680" imgH="126720" progId="Equation.DSMT4">
                    <p:embed/>
                    <p:pic>
                      <p:nvPicPr>
                        <p:cNvPr id="0" name=""/>
                        <p:cNvPicPr>
                          <a:picLocks noChangeAspect="1" noChangeArrowheads="1"/>
                        </p:cNvPicPr>
                        <p:nvPr/>
                      </p:nvPicPr>
                      <p:blipFill>
                        <a:blip r:embed="rId16"/>
                        <a:srcRect/>
                        <a:stretch>
                          <a:fillRect/>
                        </a:stretch>
                      </p:blipFill>
                      <p:spPr bwMode="auto">
                        <a:xfrm>
                          <a:off x="4284663" y="6105247"/>
                          <a:ext cx="309562" cy="2809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24"/>
            <p:cNvSpPr>
              <a:spLocks noChangeArrowheads="1"/>
            </p:cNvSpPr>
            <p:nvPr/>
          </p:nvSpPr>
          <p:spPr bwMode="auto">
            <a:xfrm>
              <a:off x="4644008" y="6015316"/>
              <a:ext cx="17510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smtClean="0">
                  <a:solidFill>
                    <a:srgbClr val="0000FF"/>
                  </a:solidFill>
                </a:rPr>
                <a:t>：</a:t>
              </a:r>
              <a:r>
                <a:rPr lang="zh-CN" sz="2400" b="1" dirty="0" smtClean="0">
                  <a:solidFill>
                    <a:srgbClr val="0000FF"/>
                  </a:solidFill>
                </a:rPr>
                <a:t>严格</a:t>
              </a:r>
              <a:r>
                <a:rPr lang="zh-CN" sz="2400" b="1" dirty="0">
                  <a:solidFill>
                    <a:srgbClr val="0000FF"/>
                  </a:solidFill>
                </a:rPr>
                <a:t>上凸</a:t>
              </a:r>
            </a:p>
          </p:txBody>
        </p:sp>
      </p:grpSp>
    </p:spTree>
    <p:extLst>
      <p:ext uri="{BB962C8B-B14F-4D97-AF65-F5344CB8AC3E}">
        <p14:creationId xmlns:p14="http://schemas.microsoft.com/office/powerpoint/2010/main" val="911993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sz="half" idx="1"/>
          </p:nvPr>
        </p:nvSpPr>
        <p:spPr>
          <a:xfrm>
            <a:off x="4572000" y="4149080"/>
            <a:ext cx="4437310" cy="2592288"/>
          </a:xfrm>
        </p:spPr>
        <p:txBody>
          <a:bodyPr/>
          <a:lstStyle/>
          <a:p>
            <a:r>
              <a:rPr lang="zh-CN" altLang="zh-CN" sz="2800" dirty="0">
                <a:solidFill>
                  <a:srgbClr val="0000FF"/>
                </a:solidFill>
              </a:rPr>
              <a:t>上凸函数特点</a:t>
            </a:r>
          </a:p>
          <a:p>
            <a:pPr lvl="1"/>
            <a:r>
              <a:rPr lang="zh-CN" altLang="zh-CN" sz="2400" dirty="0" smtClean="0"/>
              <a:t>在</a:t>
            </a:r>
            <a:r>
              <a:rPr lang="zh-CN" altLang="zh-CN" sz="2400" dirty="0"/>
              <a:t>定义域内</a:t>
            </a:r>
            <a:r>
              <a:rPr lang="zh-CN" altLang="zh-CN" sz="2400" dirty="0">
                <a:solidFill>
                  <a:srgbClr val="FF0000"/>
                </a:solidFill>
              </a:rPr>
              <a:t>任意</a:t>
            </a:r>
            <a:r>
              <a:rPr lang="zh-CN" altLang="zh-CN" sz="2400" dirty="0"/>
              <a:t>两点之间，函数的图形都位于过这两点函数值对应线段的上方。</a:t>
            </a:r>
          </a:p>
          <a:p>
            <a:endParaRPr lang="zh-CN" altLang="en-US" dirty="0"/>
          </a:p>
        </p:txBody>
      </p:sp>
      <p:sp>
        <p:nvSpPr>
          <p:cNvPr id="12" name="文本占位符 11"/>
          <p:cNvSpPr>
            <a:spLocks noGrp="1"/>
          </p:cNvSpPr>
          <p:nvPr>
            <p:ph type="body" sz="half" idx="2"/>
          </p:nvPr>
        </p:nvSpPr>
        <p:spPr>
          <a:xfrm>
            <a:off x="539552" y="1772816"/>
            <a:ext cx="8424936" cy="2273424"/>
          </a:xfrm>
        </p:spPr>
        <p:txBody>
          <a:bodyPr>
            <a:normAutofit fontScale="92500"/>
          </a:bodyPr>
          <a:lstStyle/>
          <a:p>
            <a:r>
              <a:rPr lang="zh-CN" altLang="en-US" dirty="0" smtClean="0"/>
              <a:t>问题：                                         对应什么样的图形？</a:t>
            </a:r>
            <a:endParaRPr lang="en-US" altLang="zh-CN" dirty="0" smtClean="0"/>
          </a:p>
          <a:p>
            <a:r>
              <a:rPr lang="zh-CN" altLang="en-US" dirty="0" smtClean="0"/>
              <a:t>分析：</a:t>
            </a:r>
            <a:endParaRPr lang="en-US" altLang="zh-CN" dirty="0"/>
          </a:p>
          <a:p>
            <a:pPr lvl="1"/>
            <a:r>
              <a:rPr lang="zh-CN" altLang="zh-CN" dirty="0" smtClean="0"/>
              <a:t>对应</a:t>
            </a:r>
            <a:r>
              <a:rPr lang="zh-CN" altLang="zh-CN" dirty="0"/>
              <a:t>一条</a:t>
            </a:r>
            <a:r>
              <a:rPr lang="zh-CN" altLang="zh-CN" dirty="0" smtClean="0"/>
              <a:t>线段</a:t>
            </a:r>
            <a:r>
              <a:rPr lang="zh-CN" altLang="en-US" dirty="0" smtClean="0"/>
              <a:t>，</a:t>
            </a:r>
            <a:r>
              <a:rPr lang="zh-CN" altLang="zh-CN" dirty="0" smtClean="0"/>
              <a:t>线段</a:t>
            </a:r>
            <a:r>
              <a:rPr lang="zh-CN" altLang="zh-CN" dirty="0"/>
              <a:t>的</a:t>
            </a:r>
            <a:r>
              <a:rPr lang="zh-CN" altLang="zh-CN" dirty="0" smtClean="0"/>
              <a:t>端点</a:t>
            </a:r>
            <a:r>
              <a:rPr lang="zh-CN" altLang="en-US" dirty="0" smtClean="0"/>
              <a:t>：           对应            ；           对应            。</a:t>
            </a:r>
            <a:endParaRPr lang="en-US" altLang="zh-CN" dirty="0" smtClean="0"/>
          </a:p>
          <a:p>
            <a:r>
              <a:rPr lang="zh-CN" altLang="en-US" dirty="0" smtClean="0"/>
              <a:t>回答：                                        对应过           和           的线段。</a:t>
            </a:r>
            <a:endParaRPr lang="zh-CN" altLang="en-US" dirty="0"/>
          </a:p>
        </p:txBody>
      </p:sp>
      <p:sp>
        <p:nvSpPr>
          <p:cNvPr id="2" name="标题 1"/>
          <p:cNvSpPr>
            <a:spLocks noGrp="1"/>
          </p:cNvSpPr>
          <p:nvPr>
            <p:ph type="title"/>
          </p:nvPr>
        </p:nvSpPr>
        <p:spPr/>
        <p:txBody>
          <a:bodyPr>
            <a:normAutofit/>
          </a:bodyPr>
          <a:lstStyle/>
          <a:p>
            <a:pPr algn="just"/>
            <a:r>
              <a:rPr lang="en-US" altLang="zh-CN" dirty="0"/>
              <a:t>9.2 </a:t>
            </a:r>
            <a:r>
              <a:rPr lang="zh-CN" altLang="en-US" dirty="0"/>
              <a:t>上凸函数</a:t>
            </a:r>
            <a:r>
              <a:rPr lang="zh-CN" altLang="en-US" dirty="0" smtClean="0"/>
              <a:t>的几何意义</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16857421"/>
              </p:ext>
            </p:extLst>
          </p:nvPr>
        </p:nvGraphicFramePr>
        <p:xfrm>
          <a:off x="683567" y="1124744"/>
          <a:ext cx="7626881" cy="648072"/>
        </p:xfrm>
        <a:graphic>
          <a:graphicData uri="http://schemas.openxmlformats.org/presentationml/2006/ole">
            <mc:AlternateContent xmlns:mc="http://schemas.openxmlformats.org/markup-compatibility/2006">
              <mc:Choice xmlns:v="urn:schemas-microsoft-com:vml" Requires="v">
                <p:oleObj spid="_x0000_s253222" name="Equation" r:id="rId3" imgW="2971800" imgH="253800" progId="Equation.DSMT4">
                  <p:embed/>
                </p:oleObj>
              </mc:Choice>
              <mc:Fallback>
                <p:oleObj name="Equation" r:id="rId3" imgW="2971800" imgH="253800" progId="Equation.DSMT4">
                  <p:embed/>
                  <p:pic>
                    <p:nvPicPr>
                      <p:cNvPr id="0" name=""/>
                      <p:cNvPicPr>
                        <a:picLocks noChangeAspect="1" noChangeArrowheads="1"/>
                      </p:cNvPicPr>
                      <p:nvPr/>
                    </p:nvPicPr>
                    <p:blipFill>
                      <a:blip r:embed="rId4"/>
                      <a:srcRect/>
                      <a:stretch>
                        <a:fillRect/>
                      </a:stretch>
                    </p:blipFill>
                    <p:spPr bwMode="auto">
                      <a:xfrm>
                        <a:off x="683567" y="1124744"/>
                        <a:ext cx="7626881" cy="64807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449313" y="3789040"/>
            <a:ext cx="3960440" cy="266429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2387337785"/>
              </p:ext>
            </p:extLst>
          </p:nvPr>
        </p:nvGraphicFramePr>
        <p:xfrm>
          <a:off x="323528" y="4221088"/>
          <a:ext cx="4086225" cy="2314575"/>
        </p:xfrm>
        <a:graphic>
          <a:graphicData uri="http://schemas.openxmlformats.org/presentationml/2006/ole">
            <mc:AlternateContent xmlns:mc="http://schemas.openxmlformats.org/markup-compatibility/2006">
              <mc:Choice xmlns:v="urn:schemas-microsoft-com:vml" Requires="v">
                <p:oleObj spid="_x0000_s253223" name="Visio" r:id="rId5" imgW="4341847" imgH="2335719" progId="Visio.Drawing.11">
                  <p:embed/>
                </p:oleObj>
              </mc:Choice>
              <mc:Fallback>
                <p:oleObj name="Visio" r:id="rId5" imgW="4341847" imgH="2335719"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528" y="4221088"/>
                        <a:ext cx="4086225" cy="23145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78642706"/>
              </p:ext>
            </p:extLst>
          </p:nvPr>
        </p:nvGraphicFramePr>
        <p:xfrm>
          <a:off x="902965" y="4370189"/>
          <a:ext cx="2522538" cy="752475"/>
        </p:xfrm>
        <a:graphic>
          <a:graphicData uri="http://schemas.openxmlformats.org/presentationml/2006/ole">
            <mc:AlternateContent xmlns:mc="http://schemas.openxmlformats.org/markup-compatibility/2006">
              <mc:Choice xmlns:v="urn:schemas-microsoft-com:vml" Requires="v">
                <p:oleObj spid="_x0000_s253224" name="Visio" r:id="rId7" imgW="2530876" imgH="766864" progId="Visio.Drawing.11">
                  <p:embed/>
                </p:oleObj>
              </mc:Choice>
              <mc:Fallback>
                <p:oleObj name="Visio" r:id="rId7" imgW="2530876" imgH="766864"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2965" y="4370189"/>
                        <a:ext cx="2522538" cy="75247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69922186"/>
              </p:ext>
            </p:extLst>
          </p:nvPr>
        </p:nvGraphicFramePr>
        <p:xfrm>
          <a:off x="912490" y="4005064"/>
          <a:ext cx="2527300" cy="949325"/>
        </p:xfrm>
        <a:graphic>
          <a:graphicData uri="http://schemas.openxmlformats.org/presentationml/2006/ole">
            <mc:AlternateContent xmlns:mc="http://schemas.openxmlformats.org/markup-compatibility/2006">
              <mc:Choice xmlns:v="urn:schemas-microsoft-com:vml" Requires="v">
                <p:oleObj spid="_x0000_s253225" name="Visio" r:id="rId9" imgW="2674304" imgH="1253841" progId="Visio.Drawing.11">
                  <p:embed/>
                </p:oleObj>
              </mc:Choice>
              <mc:Fallback>
                <p:oleObj name="Visio" r:id="rId9" imgW="2674304" imgH="1253841" progId="Visio.Drawing.11">
                  <p:embed/>
                  <p:pic>
                    <p:nvPicPr>
                      <p:cNvPr id="0" name=""/>
                      <p:cNvPicPr>
                        <a:picLocks noChangeAspect="1" noChangeArrowheads="1"/>
                      </p:cNvPicPr>
                      <p:nvPr/>
                    </p:nvPicPr>
                    <p:blipFill>
                      <a:blip r:embed="rId10"/>
                      <a:srcRect/>
                      <a:stretch>
                        <a:fillRect/>
                      </a:stretch>
                    </p:blipFill>
                    <p:spPr bwMode="auto">
                      <a:xfrm>
                        <a:off x="912490" y="4005064"/>
                        <a:ext cx="2527300" cy="9493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725910939"/>
              </p:ext>
            </p:extLst>
          </p:nvPr>
        </p:nvGraphicFramePr>
        <p:xfrm>
          <a:off x="1619672" y="1757826"/>
          <a:ext cx="3260155" cy="492363"/>
        </p:xfrm>
        <a:graphic>
          <a:graphicData uri="http://schemas.openxmlformats.org/presentationml/2006/ole">
            <mc:AlternateContent xmlns:mc="http://schemas.openxmlformats.org/markup-compatibility/2006">
              <mc:Choice xmlns:v="urn:schemas-microsoft-com:vml" Requires="v">
                <p:oleObj spid="_x0000_s253226" name="Equation" r:id="rId11" imgW="1511280" imgH="228600" progId="Equation.DSMT4">
                  <p:embed/>
                </p:oleObj>
              </mc:Choice>
              <mc:Fallback>
                <p:oleObj name="Equation" r:id="rId11" imgW="1511280" imgH="228600" progId="Equation.DSMT4">
                  <p:embed/>
                  <p:pic>
                    <p:nvPicPr>
                      <p:cNvPr id="0" name=""/>
                      <p:cNvPicPr>
                        <a:picLocks noChangeAspect="1" noChangeArrowheads="1"/>
                      </p:cNvPicPr>
                      <p:nvPr/>
                    </p:nvPicPr>
                    <p:blipFill>
                      <a:blip r:embed="rId12"/>
                      <a:srcRect/>
                      <a:stretch>
                        <a:fillRect/>
                      </a:stretch>
                    </p:blipFill>
                    <p:spPr bwMode="auto">
                      <a:xfrm>
                        <a:off x="1619672" y="1757826"/>
                        <a:ext cx="3260155" cy="492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1"/>
          <p:cNvGraphicFramePr>
            <a:graphicFrameLocks noChangeAspect="1"/>
          </p:cNvGraphicFramePr>
          <p:nvPr>
            <p:extLst>
              <p:ext uri="{D42A27DB-BD31-4B8C-83A1-F6EECF244321}">
                <p14:modId xmlns:p14="http://schemas.microsoft.com/office/powerpoint/2010/main" val="238177553"/>
              </p:ext>
            </p:extLst>
          </p:nvPr>
        </p:nvGraphicFramePr>
        <p:xfrm>
          <a:off x="1619673" y="2276872"/>
          <a:ext cx="6696743" cy="504333"/>
        </p:xfrm>
        <a:graphic>
          <a:graphicData uri="http://schemas.openxmlformats.org/presentationml/2006/ole">
            <mc:AlternateContent xmlns:mc="http://schemas.openxmlformats.org/markup-compatibility/2006">
              <mc:Choice xmlns:v="urn:schemas-microsoft-com:vml" Requires="v">
                <p:oleObj spid="_x0000_s253227" name="Equation" r:id="rId13" imgW="3365280" imgH="253800" progId="Equation.DSMT4">
                  <p:embed/>
                </p:oleObj>
              </mc:Choice>
              <mc:Fallback>
                <p:oleObj name="Equation" r:id="rId13" imgW="3365280" imgH="253800" progId="Equation.DSMT4">
                  <p:embed/>
                  <p:pic>
                    <p:nvPicPr>
                      <p:cNvPr id="0" name=""/>
                      <p:cNvPicPr>
                        <a:picLocks noChangeAspect="1" noChangeArrowheads="1"/>
                      </p:cNvPicPr>
                      <p:nvPr/>
                    </p:nvPicPr>
                    <p:blipFill>
                      <a:blip r:embed="rId14"/>
                      <a:srcRect/>
                      <a:stretch>
                        <a:fillRect/>
                      </a:stretch>
                    </p:blipFill>
                    <p:spPr bwMode="auto">
                      <a:xfrm>
                        <a:off x="1619673" y="2276872"/>
                        <a:ext cx="6696743" cy="504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5"/>
          <p:cNvGraphicFramePr>
            <a:graphicFrameLocks noChangeAspect="1"/>
          </p:cNvGraphicFramePr>
          <p:nvPr>
            <p:extLst>
              <p:ext uri="{D42A27DB-BD31-4B8C-83A1-F6EECF244321}">
                <p14:modId xmlns:p14="http://schemas.microsoft.com/office/powerpoint/2010/main" val="3846112423"/>
              </p:ext>
            </p:extLst>
          </p:nvPr>
        </p:nvGraphicFramePr>
        <p:xfrm>
          <a:off x="4300134" y="2780928"/>
          <a:ext cx="775922" cy="360040"/>
        </p:xfrm>
        <a:graphic>
          <a:graphicData uri="http://schemas.openxmlformats.org/presentationml/2006/ole">
            <mc:AlternateContent xmlns:mc="http://schemas.openxmlformats.org/markup-compatibility/2006">
              <mc:Choice xmlns:v="urn:schemas-microsoft-com:vml" Requires="v">
                <p:oleObj spid="_x0000_s253228" name="Equation" r:id="rId15" imgW="380880" imgH="177480" progId="Equation.DSMT4">
                  <p:embed/>
                </p:oleObj>
              </mc:Choice>
              <mc:Fallback>
                <p:oleObj name="Equation" r:id="rId15" imgW="380880" imgH="177480" progId="Equation.DSMT4">
                  <p:embed/>
                  <p:pic>
                    <p:nvPicPr>
                      <p:cNvPr id="0" name=""/>
                      <p:cNvPicPr>
                        <a:picLocks noChangeAspect="1" noChangeArrowheads="1"/>
                      </p:cNvPicPr>
                      <p:nvPr/>
                    </p:nvPicPr>
                    <p:blipFill>
                      <a:blip r:embed="rId16"/>
                      <a:srcRect/>
                      <a:stretch>
                        <a:fillRect/>
                      </a:stretch>
                    </p:blipFill>
                    <p:spPr bwMode="auto">
                      <a:xfrm>
                        <a:off x="4300134" y="2780928"/>
                        <a:ext cx="775922"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7"/>
          <p:cNvGraphicFramePr>
            <a:graphicFrameLocks noChangeAspect="1"/>
          </p:cNvGraphicFramePr>
          <p:nvPr>
            <p:extLst>
              <p:ext uri="{D42A27DB-BD31-4B8C-83A1-F6EECF244321}">
                <p14:modId xmlns:p14="http://schemas.microsoft.com/office/powerpoint/2010/main" val="1097709951"/>
              </p:ext>
            </p:extLst>
          </p:nvPr>
        </p:nvGraphicFramePr>
        <p:xfrm>
          <a:off x="5580112" y="2782790"/>
          <a:ext cx="792088" cy="430186"/>
        </p:xfrm>
        <a:graphic>
          <a:graphicData uri="http://schemas.openxmlformats.org/presentationml/2006/ole">
            <mc:AlternateContent xmlns:mc="http://schemas.openxmlformats.org/markup-compatibility/2006">
              <mc:Choice xmlns:v="urn:schemas-microsoft-com:vml" Requires="v">
                <p:oleObj spid="_x0000_s253229" name="Equation" r:id="rId17" imgW="419040" imgH="228600" progId="Equation.DSMT4">
                  <p:embed/>
                </p:oleObj>
              </mc:Choice>
              <mc:Fallback>
                <p:oleObj name="Equation" r:id="rId17" imgW="419040" imgH="228600" progId="Equation.DSMT4">
                  <p:embed/>
                  <p:pic>
                    <p:nvPicPr>
                      <p:cNvPr id="0" name=""/>
                      <p:cNvPicPr>
                        <a:picLocks noChangeAspect="1" noChangeArrowheads="1"/>
                      </p:cNvPicPr>
                      <p:nvPr/>
                    </p:nvPicPr>
                    <p:blipFill>
                      <a:blip r:embed="rId18"/>
                      <a:srcRect/>
                      <a:stretch>
                        <a:fillRect/>
                      </a:stretch>
                    </p:blipFill>
                    <p:spPr bwMode="auto">
                      <a:xfrm>
                        <a:off x="5580112" y="2782790"/>
                        <a:ext cx="792088" cy="430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5"/>
          <p:cNvGraphicFramePr>
            <a:graphicFrameLocks noChangeAspect="1"/>
          </p:cNvGraphicFramePr>
          <p:nvPr>
            <p:extLst>
              <p:ext uri="{D42A27DB-BD31-4B8C-83A1-F6EECF244321}">
                <p14:modId xmlns:p14="http://schemas.microsoft.com/office/powerpoint/2010/main" val="1381516412"/>
              </p:ext>
            </p:extLst>
          </p:nvPr>
        </p:nvGraphicFramePr>
        <p:xfrm>
          <a:off x="6701433" y="2780606"/>
          <a:ext cx="750887" cy="360362"/>
        </p:xfrm>
        <a:graphic>
          <a:graphicData uri="http://schemas.openxmlformats.org/presentationml/2006/ole">
            <mc:AlternateContent xmlns:mc="http://schemas.openxmlformats.org/markup-compatibility/2006">
              <mc:Choice xmlns:v="urn:schemas-microsoft-com:vml" Requires="v">
                <p:oleObj spid="_x0000_s253230" name="Equation" r:id="rId19" imgW="368280" imgH="177480" progId="Equation.DSMT4">
                  <p:embed/>
                </p:oleObj>
              </mc:Choice>
              <mc:Fallback>
                <p:oleObj name="Equation" r:id="rId19" imgW="368280" imgH="177480" progId="Equation.DSMT4">
                  <p:embed/>
                  <p:pic>
                    <p:nvPicPr>
                      <p:cNvPr id="0" name=""/>
                      <p:cNvPicPr>
                        <a:picLocks noChangeAspect="1" noChangeArrowheads="1"/>
                      </p:cNvPicPr>
                      <p:nvPr/>
                    </p:nvPicPr>
                    <p:blipFill>
                      <a:blip r:embed="rId20"/>
                      <a:srcRect/>
                      <a:stretch>
                        <a:fillRect/>
                      </a:stretch>
                    </p:blipFill>
                    <p:spPr bwMode="auto">
                      <a:xfrm>
                        <a:off x="6701433" y="2780606"/>
                        <a:ext cx="750887"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063394163"/>
              </p:ext>
            </p:extLst>
          </p:nvPr>
        </p:nvGraphicFramePr>
        <p:xfrm>
          <a:off x="7956376" y="2782790"/>
          <a:ext cx="792088" cy="430186"/>
        </p:xfrm>
        <a:graphic>
          <a:graphicData uri="http://schemas.openxmlformats.org/presentationml/2006/ole">
            <mc:AlternateContent xmlns:mc="http://schemas.openxmlformats.org/markup-compatibility/2006">
              <mc:Choice xmlns:v="urn:schemas-microsoft-com:vml" Requires="v">
                <p:oleObj spid="_x0000_s253231" name="Equation" r:id="rId21" imgW="419040" imgH="228600" progId="Equation.DSMT4">
                  <p:embed/>
                </p:oleObj>
              </mc:Choice>
              <mc:Fallback>
                <p:oleObj name="Equation" r:id="rId21" imgW="419040" imgH="228600" progId="Equation.DSMT4">
                  <p:embed/>
                  <p:pic>
                    <p:nvPicPr>
                      <p:cNvPr id="0" name=""/>
                      <p:cNvPicPr>
                        <a:picLocks noChangeAspect="1" noChangeArrowheads="1"/>
                      </p:cNvPicPr>
                      <p:nvPr/>
                    </p:nvPicPr>
                    <p:blipFill>
                      <a:blip r:embed="rId22"/>
                      <a:srcRect/>
                      <a:stretch>
                        <a:fillRect/>
                      </a:stretch>
                    </p:blipFill>
                    <p:spPr bwMode="auto">
                      <a:xfrm>
                        <a:off x="7956376" y="2782790"/>
                        <a:ext cx="792088" cy="4301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466405081"/>
              </p:ext>
            </p:extLst>
          </p:nvPr>
        </p:nvGraphicFramePr>
        <p:xfrm>
          <a:off x="1619672" y="3212976"/>
          <a:ext cx="3260725" cy="492125"/>
        </p:xfrm>
        <a:graphic>
          <a:graphicData uri="http://schemas.openxmlformats.org/presentationml/2006/ole">
            <mc:AlternateContent xmlns:mc="http://schemas.openxmlformats.org/markup-compatibility/2006">
              <mc:Choice xmlns:v="urn:schemas-microsoft-com:vml" Requires="v">
                <p:oleObj spid="_x0000_s253232" name="Equation" r:id="rId23" imgW="1511280" imgH="228600" progId="Equation.DSMT4">
                  <p:embed/>
                </p:oleObj>
              </mc:Choice>
              <mc:Fallback>
                <p:oleObj name="Equation" r:id="rId23" imgW="1511280" imgH="228600" progId="Equation.DSMT4">
                  <p:embed/>
                  <p:pic>
                    <p:nvPicPr>
                      <p:cNvPr id="0" name=""/>
                      <p:cNvPicPr>
                        <a:picLocks noChangeAspect="1" noChangeArrowheads="1"/>
                      </p:cNvPicPr>
                      <p:nvPr/>
                    </p:nvPicPr>
                    <p:blipFill>
                      <a:blip r:embed="rId24"/>
                      <a:srcRect/>
                      <a:stretch>
                        <a:fillRect/>
                      </a:stretch>
                    </p:blipFill>
                    <p:spPr bwMode="auto">
                      <a:xfrm>
                        <a:off x="1619672" y="3212976"/>
                        <a:ext cx="3260725"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7"/>
          <p:cNvGraphicFramePr>
            <a:graphicFrameLocks noChangeAspect="1"/>
          </p:cNvGraphicFramePr>
          <p:nvPr>
            <p:extLst>
              <p:ext uri="{D42A27DB-BD31-4B8C-83A1-F6EECF244321}">
                <p14:modId xmlns:p14="http://schemas.microsoft.com/office/powerpoint/2010/main" val="3466746259"/>
              </p:ext>
            </p:extLst>
          </p:nvPr>
        </p:nvGraphicFramePr>
        <p:xfrm>
          <a:off x="6888014" y="3254124"/>
          <a:ext cx="852338" cy="462908"/>
        </p:xfrm>
        <a:graphic>
          <a:graphicData uri="http://schemas.openxmlformats.org/presentationml/2006/ole">
            <mc:AlternateContent xmlns:mc="http://schemas.openxmlformats.org/markup-compatibility/2006">
              <mc:Choice xmlns:v="urn:schemas-microsoft-com:vml" Requires="v">
                <p:oleObj spid="_x0000_s253233" name="Equation" r:id="rId25" imgW="419040" imgH="228600" progId="Equation.DSMT4">
                  <p:embed/>
                </p:oleObj>
              </mc:Choice>
              <mc:Fallback>
                <p:oleObj name="Equation" r:id="rId25" imgW="419040" imgH="228600" progId="Equation.DSMT4">
                  <p:embed/>
                  <p:pic>
                    <p:nvPicPr>
                      <p:cNvPr id="0" name=""/>
                      <p:cNvPicPr>
                        <a:picLocks noChangeAspect="1" noChangeArrowheads="1"/>
                      </p:cNvPicPr>
                      <p:nvPr/>
                    </p:nvPicPr>
                    <p:blipFill>
                      <a:blip r:embed="rId26"/>
                      <a:srcRect/>
                      <a:stretch>
                        <a:fillRect/>
                      </a:stretch>
                    </p:blipFill>
                    <p:spPr bwMode="auto">
                      <a:xfrm>
                        <a:off x="6888014" y="3254124"/>
                        <a:ext cx="852338" cy="4629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7"/>
          <p:cNvGraphicFramePr>
            <a:graphicFrameLocks noChangeAspect="1"/>
          </p:cNvGraphicFramePr>
          <p:nvPr>
            <p:extLst>
              <p:ext uri="{D42A27DB-BD31-4B8C-83A1-F6EECF244321}">
                <p14:modId xmlns:p14="http://schemas.microsoft.com/office/powerpoint/2010/main" val="2017379893"/>
              </p:ext>
            </p:extLst>
          </p:nvPr>
        </p:nvGraphicFramePr>
        <p:xfrm>
          <a:off x="5735886" y="3254124"/>
          <a:ext cx="852338" cy="462908"/>
        </p:xfrm>
        <a:graphic>
          <a:graphicData uri="http://schemas.openxmlformats.org/presentationml/2006/ole">
            <mc:AlternateContent xmlns:mc="http://schemas.openxmlformats.org/markup-compatibility/2006">
              <mc:Choice xmlns:v="urn:schemas-microsoft-com:vml" Requires="v">
                <p:oleObj spid="_x0000_s253234" name="Equation" r:id="rId27" imgW="419040" imgH="228600" progId="Equation.DSMT4">
                  <p:embed/>
                </p:oleObj>
              </mc:Choice>
              <mc:Fallback>
                <p:oleObj name="Equation" r:id="rId27" imgW="419040" imgH="228600" progId="Equation.DSMT4">
                  <p:embed/>
                  <p:pic>
                    <p:nvPicPr>
                      <p:cNvPr id="0" name=""/>
                      <p:cNvPicPr>
                        <a:picLocks noChangeAspect="1" noChangeArrowheads="1"/>
                      </p:cNvPicPr>
                      <p:nvPr/>
                    </p:nvPicPr>
                    <p:blipFill>
                      <a:blip r:embed="rId28"/>
                      <a:srcRect/>
                      <a:stretch>
                        <a:fillRect/>
                      </a:stretch>
                    </p:blipFill>
                    <p:spPr bwMode="auto">
                      <a:xfrm>
                        <a:off x="5735886" y="3254124"/>
                        <a:ext cx="852338" cy="4629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DE2D78C0-CC8D-4EA8-B3D2-B3CD755D8AB1}" type="slidenum">
              <a:rPr lang="en-US" altLang="zh-CN" smtClean="0"/>
              <a:pPr/>
              <a:t>93</a:t>
            </a:fld>
            <a:endParaRPr lang="en-US" altLang="zh-CN"/>
          </a:p>
        </p:txBody>
      </p:sp>
    </p:spTree>
    <p:extLst>
      <p:ext uri="{BB962C8B-B14F-4D97-AF65-F5344CB8AC3E}">
        <p14:creationId xmlns:p14="http://schemas.microsoft.com/office/powerpoint/2010/main" val="960301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smtClean="0"/>
              <a:t>上凸函数判断</a:t>
            </a:r>
            <a:endParaRPr lang="zh-CN" altLang="en-US" dirty="0"/>
          </a:p>
        </p:txBody>
      </p:sp>
      <p:sp>
        <p:nvSpPr>
          <p:cNvPr id="7" name="内容占位符 6"/>
          <p:cNvSpPr>
            <a:spLocks noGrp="1"/>
          </p:cNvSpPr>
          <p:nvPr>
            <p:ph idx="1"/>
          </p:nvPr>
        </p:nvSpPr>
        <p:spPr>
          <a:xfrm>
            <a:off x="539552" y="1196752"/>
            <a:ext cx="8064896" cy="792088"/>
          </a:xfrm>
        </p:spPr>
        <p:txBody>
          <a:bodyPr>
            <a:noAutofit/>
          </a:bodyPr>
          <a:lstStyle/>
          <a:p>
            <a:r>
              <a:rPr lang="zh-CN" altLang="zh-CN" sz="2800" dirty="0" smtClean="0">
                <a:solidFill>
                  <a:srgbClr val="FF0000"/>
                </a:solidFill>
              </a:rPr>
              <a:t>注意</a:t>
            </a:r>
            <a:r>
              <a:rPr lang="zh-CN" altLang="zh-CN" sz="2800" dirty="0" smtClean="0"/>
              <a:t>：一定是定义域中的</a:t>
            </a:r>
            <a:r>
              <a:rPr lang="zh-CN" altLang="zh-CN" sz="2800" dirty="0" smtClean="0">
                <a:solidFill>
                  <a:srgbClr val="FF0000"/>
                </a:solidFill>
              </a:rPr>
              <a:t>任意</a:t>
            </a:r>
            <a:r>
              <a:rPr lang="zh-CN" altLang="zh-CN" sz="2800" dirty="0" smtClean="0"/>
              <a:t>两点均满足上述关系。</a:t>
            </a:r>
            <a:endParaRPr lang="zh-CN" altLang="zh-CN" sz="2800" dirty="0"/>
          </a:p>
        </p:txBody>
      </p:sp>
      <p:sp>
        <p:nvSpPr>
          <p:cNvPr id="5" name="灯片编号占位符 4"/>
          <p:cNvSpPr>
            <a:spLocks noGrp="1"/>
          </p:cNvSpPr>
          <p:nvPr>
            <p:ph type="sldNum" sz="quarter" idx="12"/>
          </p:nvPr>
        </p:nvSpPr>
        <p:spPr/>
        <p:txBody>
          <a:bodyPr/>
          <a:lstStyle/>
          <a:p>
            <a:fld id="{E31375A4-56A4-47D6-9801-1991572033F7}" type="slidenum">
              <a:rPr lang="en-US" smtClean="0"/>
              <a:pPr/>
              <a:t>94</a:t>
            </a:fld>
            <a:endParaRPr lang="en-US"/>
          </a:p>
        </p:txBody>
      </p:sp>
      <p:grpSp>
        <p:nvGrpSpPr>
          <p:cNvPr id="10" name="组合 9"/>
          <p:cNvGrpSpPr/>
          <p:nvPr/>
        </p:nvGrpSpPr>
        <p:grpSpPr>
          <a:xfrm>
            <a:off x="1547664" y="2276872"/>
            <a:ext cx="4086225" cy="2520280"/>
            <a:chOff x="2483768" y="1700808"/>
            <a:chExt cx="4086225" cy="2520280"/>
          </a:xfrm>
        </p:grpSpPr>
        <p:sp>
          <p:nvSpPr>
            <p:cNvPr id="9" name="矩形 8"/>
            <p:cNvSpPr/>
            <p:nvPr/>
          </p:nvSpPr>
          <p:spPr>
            <a:xfrm>
              <a:off x="2483768" y="1844824"/>
              <a:ext cx="4032448" cy="237626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8" name="Object 6"/>
            <p:cNvGraphicFramePr>
              <a:graphicFrameLocks noChangeAspect="1"/>
            </p:cNvGraphicFramePr>
            <p:nvPr>
              <p:extLst>
                <p:ext uri="{D42A27DB-BD31-4B8C-83A1-F6EECF244321}">
                  <p14:modId xmlns:p14="http://schemas.microsoft.com/office/powerpoint/2010/main" val="934858669"/>
                </p:ext>
              </p:extLst>
            </p:nvPr>
          </p:nvGraphicFramePr>
          <p:xfrm>
            <a:off x="2483768" y="1700808"/>
            <a:ext cx="4086225" cy="2451098"/>
          </p:xfrm>
          <a:graphic>
            <a:graphicData uri="http://schemas.openxmlformats.org/presentationml/2006/ole">
              <mc:AlternateContent xmlns:mc="http://schemas.openxmlformats.org/markup-compatibility/2006">
                <mc:Choice xmlns:v="urn:schemas-microsoft-com:vml" Requires="v">
                  <p:oleObj spid="_x0000_s143541" name="Visio" r:id="rId3" imgW="4341847" imgH="2798594" progId="Visio.Drawing.11">
                    <p:embed/>
                  </p:oleObj>
                </mc:Choice>
                <mc:Fallback>
                  <p:oleObj name="Visio" r:id="rId3" imgW="4341847" imgH="279859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1700808"/>
                          <a:ext cx="4086225" cy="2451098"/>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12" name="直接连接符 11"/>
          <p:cNvCxnSpPr/>
          <p:nvPr/>
        </p:nvCxnSpPr>
        <p:spPr>
          <a:xfrm>
            <a:off x="3419872" y="2636912"/>
            <a:ext cx="936104" cy="144016"/>
          </a:xfrm>
          <a:prstGeom prst="line">
            <a:avLst/>
          </a:prstGeom>
          <a:ln>
            <a:solidFill>
              <a:srgbClr val="FFFF00"/>
            </a:solidFill>
          </a:ln>
        </p:spPr>
        <p:style>
          <a:lnRef idx="2">
            <a:schemeClr val="accent6"/>
          </a:lnRef>
          <a:fillRef idx="0">
            <a:schemeClr val="accent6"/>
          </a:fillRef>
          <a:effectRef idx="1">
            <a:schemeClr val="accent6"/>
          </a:effectRef>
          <a:fontRef idx="minor">
            <a:schemeClr val="tx1"/>
          </a:fontRef>
        </p:style>
      </p:cxnSp>
      <p:sp>
        <p:nvSpPr>
          <p:cNvPr id="14" name="乘号 13"/>
          <p:cNvSpPr/>
          <p:nvPr/>
        </p:nvSpPr>
        <p:spPr>
          <a:xfrm>
            <a:off x="3347864" y="2204864"/>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5" name="TextBox 14"/>
          <p:cNvSpPr txBox="1"/>
          <p:nvPr/>
        </p:nvSpPr>
        <p:spPr>
          <a:xfrm>
            <a:off x="1331640" y="5085184"/>
            <a:ext cx="6974490" cy="954107"/>
          </a:xfrm>
          <a:prstGeom prst="rect">
            <a:avLst/>
          </a:prstGeom>
          <a:noFill/>
        </p:spPr>
        <p:txBody>
          <a:bodyPr wrap="square" rtlCol="0">
            <a:spAutoFit/>
          </a:bodyPr>
          <a:lstStyle/>
          <a:p>
            <a:r>
              <a:rPr lang="zh-CN" altLang="zh-CN" sz="2800" b="1" dirty="0">
                <a:solidFill>
                  <a:srgbClr val="0000FF"/>
                </a:solidFill>
              </a:rPr>
              <a:t>从直观上看，在整个定义域内，</a:t>
            </a:r>
            <a:r>
              <a:rPr lang="zh-CN" altLang="zh-CN" sz="2800" b="1" dirty="0">
                <a:solidFill>
                  <a:srgbClr val="FF0000"/>
                </a:solidFill>
              </a:rPr>
              <a:t>上凸函数的形状一定是向外凸的</a:t>
            </a:r>
            <a:r>
              <a:rPr lang="zh-CN" altLang="zh-CN" sz="2800" b="1" dirty="0">
                <a:solidFill>
                  <a:srgbClr val="0000FF"/>
                </a:solidFill>
              </a:rPr>
              <a:t>，而没有向内凹的部分</a:t>
            </a:r>
            <a:r>
              <a:rPr lang="zh-CN" altLang="zh-CN" sz="2800" b="1" dirty="0" smtClean="0">
                <a:solidFill>
                  <a:srgbClr val="0000FF"/>
                </a:solidFill>
              </a:rPr>
              <a:t>。</a:t>
            </a:r>
            <a:endParaRPr lang="zh-CN" altLang="en-US" sz="2000" b="1" dirty="0">
              <a:solidFill>
                <a:srgbClr val="0000FF"/>
              </a:solidFill>
            </a:endParaRPr>
          </a:p>
        </p:txBody>
      </p:sp>
    </p:spTree>
    <p:extLst>
      <p:ext uri="{BB962C8B-B14F-4D97-AF65-F5344CB8AC3E}">
        <p14:creationId xmlns:p14="http://schemas.microsoft.com/office/powerpoint/2010/main" val="3201345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上凸函数</a:t>
            </a:r>
            <a:endParaRPr lang="zh-CN" altLang="en-US" dirty="0"/>
          </a:p>
        </p:txBody>
      </p:sp>
      <p:sp>
        <p:nvSpPr>
          <p:cNvPr id="3" name="内容占位符 2"/>
          <p:cNvSpPr>
            <a:spLocks noGrp="1"/>
          </p:cNvSpPr>
          <p:nvPr>
            <p:ph idx="1"/>
          </p:nvPr>
        </p:nvSpPr>
        <p:spPr>
          <a:xfrm>
            <a:off x="539552" y="4725144"/>
            <a:ext cx="8064896" cy="1512168"/>
          </a:xfrm>
        </p:spPr>
        <p:txBody>
          <a:bodyPr/>
          <a:lstStyle/>
          <a:p>
            <a:r>
              <a:rPr lang="zh-CN" altLang="zh-CN" dirty="0" smtClean="0">
                <a:solidFill>
                  <a:srgbClr val="FF0000"/>
                </a:solidFill>
              </a:rPr>
              <a:t>结论</a:t>
            </a:r>
            <a:r>
              <a:rPr lang="zh-CN" altLang="en-US" dirty="0">
                <a:solidFill>
                  <a:srgbClr val="FF0000"/>
                </a:solidFill>
              </a:rPr>
              <a:t>：</a:t>
            </a:r>
            <a:r>
              <a:rPr lang="zh-CN" altLang="en-US" dirty="0">
                <a:solidFill>
                  <a:srgbClr val="0000FF"/>
                </a:solidFill>
              </a:rPr>
              <a:t>在上凸函数中，只存在着一个极大值点。</a:t>
            </a:r>
            <a:r>
              <a:rPr lang="zh-CN" altLang="en-US" dirty="0" smtClean="0">
                <a:solidFill>
                  <a:srgbClr val="0000FF"/>
                </a:solidFill>
              </a:rPr>
              <a:t>或者为</a:t>
            </a:r>
            <a:r>
              <a:rPr lang="zh-CN" altLang="en-US" dirty="0">
                <a:solidFill>
                  <a:srgbClr val="0000FF"/>
                </a:solidFill>
              </a:rPr>
              <a:t>导数等于零的点（唯一点），或者为边界点</a:t>
            </a:r>
            <a:r>
              <a:rPr lang="zh-CN" altLang="en-US" dirty="0" smtClean="0">
                <a:solidFill>
                  <a:srgbClr val="0000FF"/>
                </a:solidFill>
              </a:rPr>
              <a:t>。</a:t>
            </a:r>
            <a:endParaRPr lang="en-US" altLang="zh-CN" dirty="0" smtClean="0">
              <a:solidFill>
                <a:srgbClr val="0000FF"/>
              </a:solidFill>
            </a:endParaRPr>
          </a:p>
          <a:p>
            <a:r>
              <a:rPr lang="zh-CN" altLang="zh-CN" dirty="0"/>
              <a:t>类似地，可给出下凸(</a:t>
            </a:r>
            <a:r>
              <a:rPr lang="zh-CN" altLang="zh-CN" dirty="0">
                <a:solidFill>
                  <a:srgbClr val="FF0000"/>
                </a:solidFill>
              </a:rPr>
              <a:t>凹</a:t>
            </a:r>
            <a:r>
              <a:rPr lang="zh-CN" altLang="zh-CN" dirty="0"/>
              <a:t>)函数的定义：</a:t>
            </a:r>
          </a:p>
          <a:p>
            <a:endParaRPr lang="zh-CN" altLang="en-US" dirty="0">
              <a:solidFill>
                <a:srgbClr val="FFFF00"/>
              </a:solidFill>
            </a:endParaRPr>
          </a:p>
          <a:p>
            <a:endParaRPr lang="zh-CN" altLang="en-US" dirty="0">
              <a:solidFill>
                <a:srgbClr val="FFFF00"/>
              </a:solidFill>
            </a:endParaRPr>
          </a:p>
        </p:txBody>
      </p:sp>
      <p:sp>
        <p:nvSpPr>
          <p:cNvPr id="4" name="灯片编号占位符 3"/>
          <p:cNvSpPr>
            <a:spLocks noGrp="1"/>
          </p:cNvSpPr>
          <p:nvPr>
            <p:ph type="sldNum" sz="quarter" idx="12"/>
          </p:nvPr>
        </p:nvSpPr>
        <p:spPr/>
        <p:txBody>
          <a:bodyPr/>
          <a:lstStyle/>
          <a:p>
            <a:fld id="{E31375A4-56A4-47D6-9801-1991572033F7}" type="slidenum">
              <a:rPr lang="en-US" smtClean="0"/>
              <a:pPr/>
              <a:t>95</a:t>
            </a:fld>
            <a:endParaRPr lang="en-US"/>
          </a:p>
        </p:txBody>
      </p:sp>
      <p:graphicFrame>
        <p:nvGraphicFramePr>
          <p:cNvPr id="8" name="图示 7"/>
          <p:cNvGraphicFramePr/>
          <p:nvPr>
            <p:extLst>
              <p:ext uri="{D42A27DB-BD31-4B8C-83A1-F6EECF244321}">
                <p14:modId xmlns:p14="http://schemas.microsoft.com/office/powerpoint/2010/main" val="2556294984"/>
              </p:ext>
            </p:extLst>
          </p:nvPr>
        </p:nvGraphicFramePr>
        <p:xfrm>
          <a:off x="683568" y="1124744"/>
          <a:ext cx="8136904" cy="2232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任意多边形 8"/>
          <p:cNvSpPr/>
          <p:nvPr/>
        </p:nvSpPr>
        <p:spPr>
          <a:xfrm>
            <a:off x="1468255" y="3489236"/>
            <a:ext cx="1807601" cy="1132107"/>
          </a:xfrm>
          <a:custGeom>
            <a:avLst/>
            <a:gdLst>
              <a:gd name="connsiteX0" fmla="*/ 0 w 1633927"/>
              <a:gd name="connsiteY0" fmla="*/ 59960 h 1128187"/>
              <a:gd name="connsiteX1" fmla="*/ 217357 w 1633927"/>
              <a:gd name="connsiteY1" fmla="*/ 854439 h 1128187"/>
              <a:gd name="connsiteX2" fmla="*/ 757003 w 1633927"/>
              <a:gd name="connsiteY2" fmla="*/ 1079291 h 1128187"/>
              <a:gd name="connsiteX3" fmla="*/ 1633927 w 1633927"/>
              <a:gd name="connsiteY3" fmla="*/ 0 h 1128187"/>
              <a:gd name="connsiteX4" fmla="*/ 1633927 w 1633927"/>
              <a:gd name="connsiteY4" fmla="*/ 0 h 1128187"/>
              <a:gd name="connsiteX0" fmla="*/ 0 w 1633927"/>
              <a:gd name="connsiteY0" fmla="*/ 59960 h 1104452"/>
              <a:gd name="connsiteX1" fmla="*/ 194871 w 1633927"/>
              <a:gd name="connsiteY1" fmla="*/ 704537 h 1104452"/>
              <a:gd name="connsiteX2" fmla="*/ 757003 w 1633927"/>
              <a:gd name="connsiteY2" fmla="*/ 1079291 h 1104452"/>
              <a:gd name="connsiteX3" fmla="*/ 1633927 w 1633927"/>
              <a:gd name="connsiteY3" fmla="*/ 0 h 1104452"/>
              <a:gd name="connsiteX4" fmla="*/ 1633927 w 1633927"/>
              <a:gd name="connsiteY4" fmla="*/ 0 h 1104452"/>
              <a:gd name="connsiteX0" fmla="*/ 0 w 1633927"/>
              <a:gd name="connsiteY0" fmla="*/ 59960 h 999230"/>
              <a:gd name="connsiteX1" fmla="*/ 194871 w 1633927"/>
              <a:gd name="connsiteY1" fmla="*/ 704537 h 999230"/>
              <a:gd name="connsiteX2" fmla="*/ 749508 w 1633927"/>
              <a:gd name="connsiteY2" fmla="*/ 966865 h 999230"/>
              <a:gd name="connsiteX3" fmla="*/ 1633927 w 1633927"/>
              <a:gd name="connsiteY3" fmla="*/ 0 h 999230"/>
              <a:gd name="connsiteX4" fmla="*/ 1633927 w 1633927"/>
              <a:gd name="connsiteY4" fmla="*/ 0 h 999230"/>
              <a:gd name="connsiteX0" fmla="*/ 0 w 1633927"/>
              <a:gd name="connsiteY0" fmla="*/ 59960 h 1004576"/>
              <a:gd name="connsiteX1" fmla="*/ 194871 w 1633927"/>
              <a:gd name="connsiteY1" fmla="*/ 704537 h 1004576"/>
              <a:gd name="connsiteX2" fmla="*/ 749508 w 1633927"/>
              <a:gd name="connsiteY2" fmla="*/ 966865 h 1004576"/>
              <a:gd name="connsiteX3" fmla="*/ 1633927 w 1633927"/>
              <a:gd name="connsiteY3" fmla="*/ 0 h 1004576"/>
              <a:gd name="connsiteX4" fmla="*/ 1633927 w 1633927"/>
              <a:gd name="connsiteY4" fmla="*/ 0 h 1004576"/>
              <a:gd name="connsiteX0" fmla="*/ 0 w 1633927"/>
              <a:gd name="connsiteY0" fmla="*/ 59960 h 1004576"/>
              <a:gd name="connsiteX1" fmla="*/ 194871 w 1633927"/>
              <a:gd name="connsiteY1" fmla="*/ 704537 h 1004576"/>
              <a:gd name="connsiteX2" fmla="*/ 749508 w 1633927"/>
              <a:gd name="connsiteY2" fmla="*/ 966865 h 1004576"/>
              <a:gd name="connsiteX3" fmla="*/ 1633927 w 1633927"/>
              <a:gd name="connsiteY3" fmla="*/ 0 h 1004576"/>
              <a:gd name="connsiteX4" fmla="*/ 1633927 w 1633927"/>
              <a:gd name="connsiteY4" fmla="*/ 0 h 1004576"/>
              <a:gd name="connsiteX0" fmla="*/ 0 w 1902079"/>
              <a:gd name="connsiteY0" fmla="*/ 417159 h 1361775"/>
              <a:gd name="connsiteX1" fmla="*/ 194871 w 1902079"/>
              <a:gd name="connsiteY1" fmla="*/ 1061736 h 1361775"/>
              <a:gd name="connsiteX2" fmla="*/ 749508 w 1902079"/>
              <a:gd name="connsiteY2" fmla="*/ 1324064 h 1361775"/>
              <a:gd name="connsiteX3" fmla="*/ 1633927 w 1902079"/>
              <a:gd name="connsiteY3" fmla="*/ 357199 h 1361775"/>
              <a:gd name="connsiteX4" fmla="*/ 1902079 w 1902079"/>
              <a:gd name="connsiteY4" fmla="*/ 0 h 1361775"/>
              <a:gd name="connsiteX0" fmla="*/ 0 w 1902079"/>
              <a:gd name="connsiteY0" fmla="*/ 417159 h 1348845"/>
              <a:gd name="connsiteX1" fmla="*/ 194871 w 1902079"/>
              <a:gd name="connsiteY1" fmla="*/ 1061736 h 1348845"/>
              <a:gd name="connsiteX2" fmla="*/ 749508 w 1902079"/>
              <a:gd name="connsiteY2" fmla="*/ 1324064 h 1348845"/>
              <a:gd name="connsiteX3" fmla="*/ 1562946 w 1902079"/>
              <a:gd name="connsiteY3" fmla="*/ 553659 h 1348845"/>
              <a:gd name="connsiteX4" fmla="*/ 1902079 w 1902079"/>
              <a:gd name="connsiteY4" fmla="*/ 0 h 1348845"/>
              <a:gd name="connsiteX0" fmla="*/ 0 w 1902079"/>
              <a:gd name="connsiteY0" fmla="*/ 417159 h 1348845"/>
              <a:gd name="connsiteX1" fmla="*/ 194871 w 1902079"/>
              <a:gd name="connsiteY1" fmla="*/ 1061736 h 1348845"/>
              <a:gd name="connsiteX2" fmla="*/ 749508 w 1902079"/>
              <a:gd name="connsiteY2" fmla="*/ 1324064 h 1348845"/>
              <a:gd name="connsiteX3" fmla="*/ 1562946 w 1902079"/>
              <a:gd name="connsiteY3" fmla="*/ 553659 h 1348845"/>
              <a:gd name="connsiteX4" fmla="*/ 1902079 w 1902079"/>
              <a:gd name="connsiteY4" fmla="*/ 0 h 1348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2079" h="1348845">
                <a:moveTo>
                  <a:pt x="0" y="417159"/>
                </a:moveTo>
                <a:cubicBezTo>
                  <a:pt x="45595" y="729454"/>
                  <a:pt x="84943" y="858119"/>
                  <a:pt x="194871" y="1061736"/>
                </a:cubicBezTo>
                <a:cubicBezTo>
                  <a:pt x="304799" y="1265353"/>
                  <a:pt x="521496" y="1408743"/>
                  <a:pt x="749508" y="1324064"/>
                </a:cubicBezTo>
                <a:cubicBezTo>
                  <a:pt x="977520" y="1239385"/>
                  <a:pt x="1397164" y="794730"/>
                  <a:pt x="1562946" y="553659"/>
                </a:cubicBezTo>
                <a:cubicBezTo>
                  <a:pt x="1739267" y="297262"/>
                  <a:pt x="1812695" y="119066"/>
                  <a:pt x="1902079"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725455" y="3917794"/>
            <a:ext cx="1295567" cy="519318"/>
          </a:xfrm>
          <a:prstGeom prst="line">
            <a:avLst/>
          </a:prstGeom>
          <a:ln>
            <a:solidFill>
              <a:srgbClr val="0000FF"/>
            </a:solidFill>
          </a:ln>
        </p:spPr>
        <p:style>
          <a:lnRef idx="2">
            <a:schemeClr val="accent6"/>
          </a:lnRef>
          <a:fillRef idx="0">
            <a:schemeClr val="accent6"/>
          </a:fillRef>
          <a:effectRef idx="1">
            <a:schemeClr val="accent6"/>
          </a:effectRef>
          <a:fontRef idx="minor">
            <a:schemeClr val="tx1"/>
          </a:fontRef>
        </p:style>
      </p:cxnSp>
      <p:sp>
        <p:nvSpPr>
          <p:cNvPr id="12" name="乘号 11"/>
          <p:cNvSpPr/>
          <p:nvPr/>
        </p:nvSpPr>
        <p:spPr>
          <a:xfrm>
            <a:off x="1663125" y="3501008"/>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任意多边形 13"/>
          <p:cNvSpPr/>
          <p:nvPr/>
        </p:nvSpPr>
        <p:spPr>
          <a:xfrm>
            <a:off x="4894289" y="3510685"/>
            <a:ext cx="2068642" cy="986364"/>
          </a:xfrm>
          <a:custGeom>
            <a:avLst/>
            <a:gdLst>
              <a:gd name="connsiteX0" fmla="*/ 0 w 2068642"/>
              <a:gd name="connsiteY0" fmla="*/ 986364 h 986364"/>
              <a:gd name="connsiteX1" fmla="*/ 172386 w 2068642"/>
              <a:gd name="connsiteY1" fmla="*/ 514174 h 986364"/>
              <a:gd name="connsiteX2" fmla="*/ 412229 w 2068642"/>
              <a:gd name="connsiteY2" fmla="*/ 71964 h 986364"/>
              <a:gd name="connsiteX3" fmla="*/ 622091 w 2068642"/>
              <a:gd name="connsiteY3" fmla="*/ 26994 h 986364"/>
              <a:gd name="connsiteX4" fmla="*/ 861934 w 2068642"/>
              <a:gd name="connsiteY4" fmla="*/ 341787 h 986364"/>
              <a:gd name="connsiteX5" fmla="*/ 1109272 w 2068642"/>
              <a:gd name="connsiteY5" fmla="*/ 596620 h 986364"/>
              <a:gd name="connsiteX6" fmla="*/ 1431560 w 2068642"/>
              <a:gd name="connsiteY6" fmla="*/ 431728 h 986364"/>
              <a:gd name="connsiteX7" fmla="*/ 1723868 w 2068642"/>
              <a:gd name="connsiteY7" fmla="*/ 536659 h 986364"/>
              <a:gd name="connsiteX8" fmla="*/ 2068642 w 2068642"/>
              <a:gd name="connsiteY8" fmla="*/ 851453 h 986364"/>
              <a:gd name="connsiteX9" fmla="*/ 2068642 w 2068642"/>
              <a:gd name="connsiteY9" fmla="*/ 851453 h 98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8642" h="986364">
                <a:moveTo>
                  <a:pt x="0" y="986364"/>
                </a:moveTo>
                <a:cubicBezTo>
                  <a:pt x="51840" y="826469"/>
                  <a:pt x="103681" y="666574"/>
                  <a:pt x="172386" y="514174"/>
                </a:cubicBezTo>
                <a:cubicBezTo>
                  <a:pt x="241091" y="361774"/>
                  <a:pt x="337278" y="153161"/>
                  <a:pt x="412229" y="71964"/>
                </a:cubicBezTo>
                <a:cubicBezTo>
                  <a:pt x="487180" y="-9233"/>
                  <a:pt x="547140" y="-17976"/>
                  <a:pt x="622091" y="26994"/>
                </a:cubicBezTo>
                <a:cubicBezTo>
                  <a:pt x="697042" y="71964"/>
                  <a:pt x="780737" y="246849"/>
                  <a:pt x="861934" y="341787"/>
                </a:cubicBezTo>
                <a:cubicBezTo>
                  <a:pt x="943131" y="436725"/>
                  <a:pt x="1014334" y="581630"/>
                  <a:pt x="1109272" y="596620"/>
                </a:cubicBezTo>
                <a:cubicBezTo>
                  <a:pt x="1204210" y="611610"/>
                  <a:pt x="1329127" y="441721"/>
                  <a:pt x="1431560" y="431728"/>
                </a:cubicBezTo>
                <a:cubicBezTo>
                  <a:pt x="1533993" y="421735"/>
                  <a:pt x="1617688" y="466705"/>
                  <a:pt x="1723868" y="536659"/>
                </a:cubicBezTo>
                <a:cubicBezTo>
                  <a:pt x="1830048" y="606613"/>
                  <a:pt x="2068642" y="851453"/>
                  <a:pt x="2068642" y="851453"/>
                </a:cubicBezTo>
                <a:lnTo>
                  <a:pt x="2068642" y="85145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4" idx="3"/>
            <a:endCxn id="14" idx="6"/>
          </p:cNvCxnSpPr>
          <p:nvPr/>
        </p:nvCxnSpPr>
        <p:spPr>
          <a:xfrm>
            <a:off x="5516380" y="3537679"/>
            <a:ext cx="809469" cy="404734"/>
          </a:xfrm>
          <a:prstGeom prst="line">
            <a:avLst/>
          </a:prstGeom>
          <a:ln>
            <a:solidFill>
              <a:srgbClr val="0000FF"/>
            </a:solidFill>
          </a:ln>
        </p:spPr>
        <p:style>
          <a:lnRef idx="2">
            <a:schemeClr val="accent6"/>
          </a:lnRef>
          <a:fillRef idx="0">
            <a:schemeClr val="accent6"/>
          </a:fillRef>
          <a:effectRef idx="1">
            <a:schemeClr val="accent6"/>
          </a:effectRef>
          <a:fontRef idx="minor">
            <a:schemeClr val="tx1"/>
          </a:fontRef>
        </p:style>
      </p:cxnSp>
      <p:sp>
        <p:nvSpPr>
          <p:cNvPr id="17" name="乘号 16"/>
          <p:cNvSpPr/>
          <p:nvPr/>
        </p:nvSpPr>
        <p:spPr>
          <a:xfrm>
            <a:off x="5516380" y="3199986"/>
            <a:ext cx="1131554" cy="1080120"/>
          </a:xfrm>
          <a:prstGeom prst="mathMultiply">
            <a:avLst>
              <a:gd name="adj1" fmla="val 902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aphicFrame>
        <p:nvGraphicFramePr>
          <p:cNvPr id="18" name="Object 14"/>
          <p:cNvGraphicFramePr>
            <a:graphicFrameLocks noChangeAspect="1"/>
          </p:cNvGraphicFramePr>
          <p:nvPr>
            <p:extLst>
              <p:ext uri="{D42A27DB-BD31-4B8C-83A1-F6EECF244321}">
                <p14:modId xmlns:p14="http://schemas.microsoft.com/office/powerpoint/2010/main" val="4101964413"/>
              </p:ext>
            </p:extLst>
          </p:nvPr>
        </p:nvGraphicFramePr>
        <p:xfrm>
          <a:off x="1490663" y="6021388"/>
          <a:ext cx="5654675" cy="557212"/>
        </p:xfrm>
        <a:graphic>
          <a:graphicData uri="http://schemas.openxmlformats.org/presentationml/2006/ole">
            <mc:AlternateContent xmlns:mc="http://schemas.openxmlformats.org/markup-compatibility/2006">
              <mc:Choice xmlns:v="urn:schemas-microsoft-com:vml" Requires="v">
                <p:oleObj spid="_x0000_s144565" name="Equation" r:id="rId8" imgW="2971800" imgH="253800" progId="Equation.DSMT4">
                  <p:embed/>
                </p:oleObj>
              </mc:Choice>
              <mc:Fallback>
                <p:oleObj name="Equation" r:id="rId8" imgW="2971800" imgH="253800" progId="Equation.DSMT4">
                  <p:embed/>
                  <p:pic>
                    <p:nvPicPr>
                      <p:cNvPr id="0" name=""/>
                      <p:cNvPicPr>
                        <a:picLocks noChangeAspect="1" noChangeArrowheads="1"/>
                      </p:cNvPicPr>
                      <p:nvPr/>
                    </p:nvPicPr>
                    <p:blipFill>
                      <a:blip r:embed="rId9"/>
                      <a:srcRect/>
                      <a:stretch>
                        <a:fillRect/>
                      </a:stretch>
                    </p:blipFill>
                    <p:spPr bwMode="auto">
                      <a:xfrm>
                        <a:off x="1490663" y="6021388"/>
                        <a:ext cx="5654675" cy="5572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2811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9.3 </a:t>
            </a:r>
            <a:r>
              <a:rPr lang="zh-CN" altLang="en-US" dirty="0" smtClean="0"/>
              <a:t>熵函数</a:t>
            </a:r>
            <a:r>
              <a:rPr lang="zh-CN" altLang="en-US" dirty="0"/>
              <a:t>上凸性的证明</a:t>
            </a:r>
          </a:p>
        </p:txBody>
      </p:sp>
      <p:sp>
        <p:nvSpPr>
          <p:cNvPr id="4" name="灯片编号占位符 3"/>
          <p:cNvSpPr>
            <a:spLocks noGrp="1"/>
          </p:cNvSpPr>
          <p:nvPr>
            <p:ph type="sldNum" sz="quarter" idx="12"/>
          </p:nvPr>
        </p:nvSpPr>
        <p:spPr/>
        <p:txBody>
          <a:bodyPr/>
          <a:lstStyle/>
          <a:p>
            <a:fld id="{E31375A4-56A4-47D6-9801-1991572033F7}" type="slidenum">
              <a:rPr lang="en-US" smtClean="0"/>
              <a:pPr/>
              <a:t>96</a:t>
            </a:fld>
            <a:endParaRPr lang="en-US"/>
          </a:p>
        </p:txBody>
      </p:sp>
      <p:sp>
        <p:nvSpPr>
          <p:cNvPr id="6" name="内容占位符 5"/>
          <p:cNvSpPr>
            <a:spLocks noGrp="1"/>
          </p:cNvSpPr>
          <p:nvPr>
            <p:ph idx="1"/>
          </p:nvPr>
        </p:nvSpPr>
        <p:spPr>
          <a:xfrm>
            <a:off x="539552" y="1916832"/>
            <a:ext cx="8064896" cy="4320480"/>
          </a:xfrm>
        </p:spPr>
        <p:txBody>
          <a:bodyPr>
            <a:normAutofit lnSpcReduction="10000"/>
          </a:bodyPr>
          <a:lstStyle/>
          <a:p>
            <a:r>
              <a:rPr lang="zh-CN" altLang="en-US" sz="2400" dirty="0" smtClean="0"/>
              <a:t>证明：</a:t>
            </a:r>
            <a:endParaRPr lang="en-US" altLang="zh-CN" sz="2400" dirty="0" smtClean="0"/>
          </a:p>
          <a:p>
            <a:pPr lvl="1"/>
            <a:r>
              <a:rPr lang="zh-CN" altLang="en-US" sz="2400" dirty="0" smtClean="0"/>
              <a:t>设</a:t>
            </a:r>
            <a:endParaRPr lang="en-US" altLang="zh-CN" sz="2400" dirty="0" smtClean="0"/>
          </a:p>
          <a:p>
            <a:pPr lvl="1"/>
            <a:endParaRPr lang="en-US" altLang="zh-CN" sz="2400" dirty="0"/>
          </a:p>
          <a:p>
            <a:pPr lvl="1"/>
            <a:r>
              <a:rPr lang="en-US" altLang="zh-CN" sz="2400" dirty="0" smtClean="0"/>
              <a:t>1. </a:t>
            </a:r>
            <a:r>
              <a:rPr lang="zh-CN" altLang="zh-CN" sz="2400" dirty="0" smtClean="0"/>
              <a:t>应</a:t>
            </a:r>
            <a:r>
              <a:rPr lang="zh-CN" altLang="zh-CN" sz="2400" dirty="0"/>
              <a:t>判断                        </a:t>
            </a:r>
            <a:r>
              <a:rPr lang="en-US" altLang="zh-CN" sz="2400" dirty="0" smtClean="0"/>
              <a:t>  </a:t>
            </a:r>
            <a:r>
              <a:rPr lang="zh-CN" altLang="zh-CN" sz="2400" dirty="0" smtClean="0"/>
              <a:t>是否</a:t>
            </a:r>
            <a:r>
              <a:rPr lang="zh-CN" altLang="zh-CN" sz="2400" dirty="0"/>
              <a:t>能求熵函数</a:t>
            </a:r>
            <a:r>
              <a:rPr lang="zh-CN" altLang="zh-CN" sz="2400" dirty="0" smtClean="0"/>
              <a:t>？</a:t>
            </a:r>
            <a:endParaRPr lang="en-US" altLang="zh-CN" sz="2400" dirty="0" smtClean="0"/>
          </a:p>
          <a:p>
            <a:pPr lvl="2"/>
            <a:endParaRPr lang="en-US" altLang="zh-CN" sz="1800" dirty="0" smtClean="0"/>
          </a:p>
          <a:p>
            <a:pPr lvl="2"/>
            <a:endParaRPr lang="en-US" altLang="zh-CN" sz="1800" dirty="0"/>
          </a:p>
          <a:p>
            <a:pPr lvl="2"/>
            <a:r>
              <a:rPr lang="zh-CN" altLang="zh-CN" sz="2400" dirty="0"/>
              <a:t>判断是否满足</a:t>
            </a:r>
          </a:p>
          <a:p>
            <a:pPr lvl="1"/>
            <a:endParaRPr lang="en-US" altLang="zh-CN" sz="2400" dirty="0" smtClean="0"/>
          </a:p>
          <a:p>
            <a:pPr lvl="1"/>
            <a:endParaRPr lang="zh-CN" altLang="zh-CN" sz="2400" dirty="0"/>
          </a:p>
          <a:p>
            <a:pPr lvl="2"/>
            <a:r>
              <a:rPr lang="zh-CN" altLang="en-US" sz="2400" dirty="0" smtClean="0"/>
              <a:t>满足！（证明略）</a:t>
            </a:r>
            <a:endParaRPr lang="en-US" altLang="zh-CN" sz="2400" dirty="0" smtClean="0"/>
          </a:p>
          <a:p>
            <a:endParaRPr lang="zh-CN" altLang="en-US" dirty="0"/>
          </a:p>
        </p:txBody>
      </p:sp>
      <p:graphicFrame>
        <p:nvGraphicFramePr>
          <p:cNvPr id="7" name="对象 6"/>
          <p:cNvGraphicFramePr>
            <a:graphicFrameLocks noGrp="1" noChangeAspect="1"/>
          </p:cNvGraphicFramePr>
          <p:nvPr>
            <p:extLst>
              <p:ext uri="{D42A27DB-BD31-4B8C-83A1-F6EECF244321}">
                <p14:modId xmlns:p14="http://schemas.microsoft.com/office/powerpoint/2010/main" val="826297447"/>
              </p:ext>
            </p:extLst>
          </p:nvPr>
        </p:nvGraphicFramePr>
        <p:xfrm>
          <a:off x="683568" y="1196751"/>
          <a:ext cx="6984776" cy="508313"/>
        </p:xfrm>
        <a:graphic>
          <a:graphicData uri="http://schemas.openxmlformats.org/presentationml/2006/ole">
            <mc:AlternateContent xmlns:mc="http://schemas.openxmlformats.org/markup-compatibility/2006">
              <mc:Choice xmlns:v="urn:schemas-microsoft-com:vml" Requires="v">
                <p:oleObj spid="_x0000_s257076" name="Equation" r:id="rId3" imgW="2793960" imgH="203040" progId="Equation.DSMT4">
                  <p:embed/>
                </p:oleObj>
              </mc:Choice>
              <mc:Fallback>
                <p:oleObj name="Equation" r:id="rId3" imgW="2793960" imgH="203040" progId="Equation.DSMT4">
                  <p:embed/>
                  <p:pic>
                    <p:nvPicPr>
                      <p:cNvPr id="0" name=""/>
                      <p:cNvPicPr>
                        <a:picLocks noGrp="1" noChangeAspect="1" noChangeArrowheads="1"/>
                      </p:cNvPicPr>
                      <p:nvPr/>
                    </p:nvPicPr>
                    <p:blipFill>
                      <a:blip r:embed="rId4"/>
                      <a:srcRect/>
                      <a:stretch>
                        <a:fillRect/>
                      </a:stretch>
                    </p:blipFill>
                    <p:spPr bwMode="auto">
                      <a:xfrm>
                        <a:off x="683568" y="1196751"/>
                        <a:ext cx="6984776" cy="508313"/>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5"/>
          <p:cNvGraphicFramePr>
            <a:graphicFrameLocks noChangeAspect="1"/>
          </p:cNvGraphicFramePr>
          <p:nvPr>
            <p:extLst>
              <p:ext uri="{D42A27DB-BD31-4B8C-83A1-F6EECF244321}">
                <p14:modId xmlns:p14="http://schemas.microsoft.com/office/powerpoint/2010/main" val="1574061920"/>
              </p:ext>
            </p:extLst>
          </p:nvPr>
        </p:nvGraphicFramePr>
        <p:xfrm>
          <a:off x="1907704" y="2348880"/>
          <a:ext cx="3862065" cy="440508"/>
        </p:xfrm>
        <a:graphic>
          <a:graphicData uri="http://schemas.openxmlformats.org/presentationml/2006/ole">
            <mc:AlternateContent xmlns:mc="http://schemas.openxmlformats.org/markup-compatibility/2006">
              <mc:Choice xmlns:v="urn:schemas-microsoft-com:vml" Requires="v">
                <p:oleObj spid="_x0000_s257077" name="Equation" r:id="rId5" imgW="2006280" imgH="228600" progId="Equation.DSMT4">
                  <p:embed/>
                </p:oleObj>
              </mc:Choice>
              <mc:Fallback>
                <p:oleObj name="Equation" r:id="rId5" imgW="2006280" imgH="228600" progId="Equation.DSMT4">
                  <p:embed/>
                  <p:pic>
                    <p:nvPicPr>
                      <p:cNvPr id="0" name=""/>
                      <p:cNvPicPr>
                        <a:picLocks noChangeAspect="1" noChangeArrowheads="1"/>
                      </p:cNvPicPr>
                      <p:nvPr/>
                    </p:nvPicPr>
                    <p:blipFill>
                      <a:blip r:embed="rId6"/>
                      <a:srcRect/>
                      <a:stretch>
                        <a:fillRect/>
                      </a:stretch>
                    </p:blipFill>
                    <p:spPr bwMode="auto">
                      <a:xfrm>
                        <a:off x="1907704" y="2348880"/>
                        <a:ext cx="3862065" cy="440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2973043515"/>
              </p:ext>
            </p:extLst>
          </p:nvPr>
        </p:nvGraphicFramePr>
        <p:xfrm>
          <a:off x="1907704" y="2780928"/>
          <a:ext cx="3859286" cy="448721"/>
        </p:xfrm>
        <a:graphic>
          <a:graphicData uri="http://schemas.openxmlformats.org/presentationml/2006/ole">
            <mc:AlternateContent xmlns:mc="http://schemas.openxmlformats.org/markup-compatibility/2006">
              <mc:Choice xmlns:v="urn:schemas-microsoft-com:vml" Requires="v">
                <p:oleObj spid="_x0000_s257078" name="Equation" r:id="rId7" imgW="1968480" imgH="228600" progId="Equation.DSMT4">
                  <p:embed/>
                </p:oleObj>
              </mc:Choice>
              <mc:Fallback>
                <p:oleObj name="Equation" r:id="rId7" imgW="1968480" imgH="228600" progId="Equation.DSMT4">
                  <p:embed/>
                  <p:pic>
                    <p:nvPicPr>
                      <p:cNvPr id="0" name=""/>
                      <p:cNvPicPr>
                        <a:picLocks noChangeAspect="1" noChangeArrowheads="1"/>
                      </p:cNvPicPr>
                      <p:nvPr/>
                    </p:nvPicPr>
                    <p:blipFill>
                      <a:blip r:embed="rId8"/>
                      <a:srcRect/>
                      <a:stretch>
                        <a:fillRect/>
                      </a:stretch>
                    </p:blipFill>
                    <p:spPr bwMode="auto">
                      <a:xfrm>
                        <a:off x="1907704" y="2780928"/>
                        <a:ext cx="3859286" cy="448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354120218"/>
              </p:ext>
            </p:extLst>
          </p:nvPr>
        </p:nvGraphicFramePr>
        <p:xfrm>
          <a:off x="2624659" y="3299974"/>
          <a:ext cx="1875333" cy="404738"/>
        </p:xfrm>
        <a:graphic>
          <a:graphicData uri="http://schemas.openxmlformats.org/presentationml/2006/ole">
            <mc:AlternateContent xmlns:mc="http://schemas.openxmlformats.org/markup-compatibility/2006">
              <mc:Choice xmlns:v="urn:schemas-microsoft-com:vml" Requires="v">
                <p:oleObj spid="_x0000_s257079" name="Equation" r:id="rId9" imgW="939600" imgH="203040" progId="Equation.DSMT4">
                  <p:embed/>
                </p:oleObj>
              </mc:Choice>
              <mc:Fallback>
                <p:oleObj name="Equation" r:id="rId9" imgW="939600" imgH="203040" progId="Equation.DSMT4">
                  <p:embed/>
                  <p:pic>
                    <p:nvPicPr>
                      <p:cNvPr id="0" name=""/>
                      <p:cNvPicPr>
                        <a:picLocks noChangeAspect="1" noChangeArrowheads="1"/>
                      </p:cNvPicPr>
                      <p:nvPr/>
                    </p:nvPicPr>
                    <p:blipFill>
                      <a:blip r:embed="rId10"/>
                      <a:srcRect/>
                      <a:stretch>
                        <a:fillRect/>
                      </a:stretch>
                    </p:blipFill>
                    <p:spPr bwMode="auto">
                      <a:xfrm>
                        <a:off x="2624659" y="3299974"/>
                        <a:ext cx="1875333" cy="40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9"/>
          <p:cNvGraphicFramePr>
            <a:graphicFrameLocks noChangeAspect="1"/>
          </p:cNvGraphicFramePr>
          <p:nvPr>
            <p:extLst>
              <p:ext uri="{D42A27DB-BD31-4B8C-83A1-F6EECF244321}">
                <p14:modId xmlns:p14="http://schemas.microsoft.com/office/powerpoint/2010/main" val="3833147822"/>
              </p:ext>
            </p:extLst>
          </p:nvPr>
        </p:nvGraphicFramePr>
        <p:xfrm>
          <a:off x="4094955" y="3933056"/>
          <a:ext cx="4025900" cy="503237"/>
        </p:xfrm>
        <a:graphic>
          <a:graphicData uri="http://schemas.openxmlformats.org/presentationml/2006/ole">
            <mc:AlternateContent xmlns:mc="http://schemas.openxmlformats.org/markup-compatibility/2006">
              <mc:Choice xmlns:v="urn:schemas-microsoft-com:vml" Requires="v">
                <p:oleObj spid="_x0000_s257080" name="Equation" r:id="rId11" imgW="1828800" imgH="228600" progId="Equation.DSMT4">
                  <p:embed/>
                </p:oleObj>
              </mc:Choice>
              <mc:Fallback>
                <p:oleObj name="Equation" r:id="rId11" imgW="1828800" imgH="228600" progId="Equation.DSMT4">
                  <p:embed/>
                  <p:pic>
                    <p:nvPicPr>
                      <p:cNvPr id="0" name=""/>
                      <p:cNvPicPr>
                        <a:picLocks noChangeAspect="1" noChangeArrowheads="1"/>
                      </p:cNvPicPr>
                      <p:nvPr/>
                    </p:nvPicPr>
                    <p:blipFill>
                      <a:blip r:embed="rId12"/>
                      <a:srcRect/>
                      <a:stretch>
                        <a:fillRect/>
                      </a:stretch>
                    </p:blipFill>
                    <p:spPr bwMode="auto">
                      <a:xfrm>
                        <a:off x="4094955" y="3933056"/>
                        <a:ext cx="4025900" cy="50323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0"/>
          <p:cNvGraphicFramePr>
            <a:graphicFrameLocks noChangeAspect="1"/>
          </p:cNvGraphicFramePr>
          <p:nvPr>
            <p:extLst>
              <p:ext uri="{D42A27DB-BD31-4B8C-83A1-F6EECF244321}">
                <p14:modId xmlns:p14="http://schemas.microsoft.com/office/powerpoint/2010/main" val="2325212742"/>
              </p:ext>
            </p:extLst>
          </p:nvPr>
        </p:nvGraphicFramePr>
        <p:xfrm>
          <a:off x="3944391" y="4665576"/>
          <a:ext cx="4228009" cy="635632"/>
        </p:xfrm>
        <a:graphic>
          <a:graphicData uri="http://schemas.openxmlformats.org/presentationml/2006/ole">
            <mc:AlternateContent xmlns:mc="http://schemas.openxmlformats.org/markup-compatibility/2006">
              <mc:Choice xmlns:v="urn:schemas-microsoft-com:vml" Requires="v">
                <p:oleObj spid="_x0000_s257081" name="Equation" r:id="rId13" imgW="2019240" imgH="304560" progId="Equation.DSMT4">
                  <p:embed/>
                </p:oleObj>
              </mc:Choice>
              <mc:Fallback>
                <p:oleObj name="Equation" r:id="rId13" imgW="2019240" imgH="304560" progId="Equation.DSMT4">
                  <p:embed/>
                  <p:pic>
                    <p:nvPicPr>
                      <p:cNvPr id="0" name=""/>
                      <p:cNvPicPr>
                        <a:picLocks noChangeAspect="1" noChangeArrowheads="1"/>
                      </p:cNvPicPr>
                      <p:nvPr/>
                    </p:nvPicPr>
                    <p:blipFill>
                      <a:blip r:embed="rId14"/>
                      <a:srcRect/>
                      <a:stretch>
                        <a:fillRect/>
                      </a:stretch>
                    </p:blipFill>
                    <p:spPr bwMode="auto">
                      <a:xfrm>
                        <a:off x="3944391" y="4665576"/>
                        <a:ext cx="4228009" cy="6356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左大括号 12"/>
          <p:cNvSpPr/>
          <p:nvPr/>
        </p:nvSpPr>
        <p:spPr>
          <a:xfrm>
            <a:off x="3584351" y="4149080"/>
            <a:ext cx="360040" cy="864096"/>
          </a:xfrm>
          <a:prstGeom prst="leftBrace">
            <a:avLst>
              <a:gd name="adj1" fmla="val 3609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 name="直接连接符 15"/>
          <p:cNvCxnSpPr/>
          <p:nvPr/>
        </p:nvCxnSpPr>
        <p:spPr>
          <a:xfrm>
            <a:off x="1331640" y="3789040"/>
            <a:ext cx="5688632"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172002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9.3 </a:t>
            </a:r>
            <a:r>
              <a:rPr lang="zh-CN" altLang="en-US" dirty="0"/>
              <a:t>熵函数上凸性的证明</a:t>
            </a:r>
          </a:p>
        </p:txBody>
      </p:sp>
      <p:sp>
        <p:nvSpPr>
          <p:cNvPr id="3" name="内容占位符 2"/>
          <p:cNvSpPr>
            <a:spLocks noGrp="1"/>
          </p:cNvSpPr>
          <p:nvPr>
            <p:ph idx="1"/>
          </p:nvPr>
        </p:nvSpPr>
        <p:spPr>
          <a:xfrm>
            <a:off x="539552" y="1916832"/>
            <a:ext cx="8064896" cy="4320480"/>
          </a:xfrm>
        </p:spPr>
        <p:txBody>
          <a:bodyPr>
            <a:normAutofit/>
          </a:bodyPr>
          <a:lstStyle/>
          <a:p>
            <a:r>
              <a:rPr lang="en-US" altLang="zh-CN" sz="2400" dirty="0" smtClean="0"/>
              <a:t>2. </a:t>
            </a:r>
            <a:r>
              <a:rPr lang="zh-CN" altLang="zh-CN" sz="2400" dirty="0" smtClean="0"/>
              <a:t>接下来</a:t>
            </a:r>
            <a:r>
              <a:rPr lang="zh-CN" altLang="zh-CN" sz="2400" dirty="0"/>
              <a:t>，将熵的定义式代入不等式左边：</a:t>
            </a:r>
          </a:p>
          <a:p>
            <a:endParaRPr lang="zh-CN" altLang="en-US" sz="2400" dirty="0"/>
          </a:p>
        </p:txBody>
      </p:sp>
      <p:sp>
        <p:nvSpPr>
          <p:cNvPr id="4" name="灯片编号占位符 3"/>
          <p:cNvSpPr>
            <a:spLocks noGrp="1"/>
          </p:cNvSpPr>
          <p:nvPr>
            <p:ph type="sldNum" sz="quarter" idx="12"/>
          </p:nvPr>
        </p:nvSpPr>
        <p:spPr/>
        <p:txBody>
          <a:bodyPr/>
          <a:lstStyle/>
          <a:p>
            <a:fld id="{E31375A4-56A4-47D6-9801-1991572033F7}" type="slidenum">
              <a:rPr lang="en-US" smtClean="0"/>
              <a:pPr/>
              <a:t>97</a:t>
            </a:fld>
            <a:endParaRPr lang="en-US"/>
          </a:p>
        </p:txBody>
      </p:sp>
      <p:graphicFrame>
        <p:nvGraphicFramePr>
          <p:cNvPr id="6" name="对象 5"/>
          <p:cNvGraphicFramePr>
            <a:graphicFrameLocks noChangeAspect="1"/>
          </p:cNvGraphicFramePr>
          <p:nvPr>
            <p:extLst>
              <p:ext uri="{D42A27DB-BD31-4B8C-83A1-F6EECF244321}">
                <p14:modId xmlns:p14="http://schemas.microsoft.com/office/powerpoint/2010/main" val="510197958"/>
              </p:ext>
            </p:extLst>
          </p:nvPr>
        </p:nvGraphicFramePr>
        <p:xfrm>
          <a:off x="827584" y="2492896"/>
          <a:ext cx="6795468" cy="2935434"/>
        </p:xfrm>
        <a:graphic>
          <a:graphicData uri="http://schemas.openxmlformats.org/presentationml/2006/ole">
            <mc:AlternateContent xmlns:mc="http://schemas.openxmlformats.org/markup-compatibility/2006">
              <mc:Choice xmlns:v="urn:schemas-microsoft-com:vml" Requires="v">
                <p:oleObj spid="_x0000_s146971" name="Equation" r:id="rId3" imgW="3581280" imgH="1549080" progId="Equation.DSMT4">
                  <p:embed/>
                </p:oleObj>
              </mc:Choice>
              <mc:Fallback>
                <p:oleObj name="Equation" r:id="rId3" imgW="3581280" imgH="1549080" progId="Equation.DSMT4">
                  <p:embed/>
                  <p:pic>
                    <p:nvPicPr>
                      <p:cNvPr id="0" name=""/>
                      <p:cNvPicPr>
                        <a:picLocks noChangeAspect="1" noChangeArrowheads="1"/>
                      </p:cNvPicPr>
                      <p:nvPr/>
                    </p:nvPicPr>
                    <p:blipFill>
                      <a:blip r:embed="rId4"/>
                      <a:srcRect/>
                      <a:stretch>
                        <a:fillRect/>
                      </a:stretch>
                    </p:blipFill>
                    <p:spPr bwMode="auto">
                      <a:xfrm>
                        <a:off x="827584" y="2492896"/>
                        <a:ext cx="6795468" cy="29354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202004628"/>
              </p:ext>
            </p:extLst>
          </p:nvPr>
        </p:nvGraphicFramePr>
        <p:xfrm>
          <a:off x="827658" y="5373216"/>
          <a:ext cx="7560766" cy="1359390"/>
        </p:xfrm>
        <a:graphic>
          <a:graphicData uri="http://schemas.openxmlformats.org/presentationml/2006/ole">
            <mc:AlternateContent xmlns:mc="http://schemas.openxmlformats.org/markup-compatibility/2006">
              <mc:Choice xmlns:v="urn:schemas-microsoft-com:vml" Requires="v">
                <p:oleObj spid="_x0000_s146972" name="Equation" r:id="rId5" imgW="3670200" imgH="660240" progId="Equation.DSMT4">
                  <p:embed/>
                </p:oleObj>
              </mc:Choice>
              <mc:Fallback>
                <p:oleObj name="Equation" r:id="rId5" imgW="3670200" imgH="660240" progId="Equation.DSMT4">
                  <p:embed/>
                  <p:pic>
                    <p:nvPicPr>
                      <p:cNvPr id="0" name=""/>
                      <p:cNvPicPr>
                        <a:picLocks noChangeAspect="1" noChangeArrowheads="1"/>
                      </p:cNvPicPr>
                      <p:nvPr/>
                    </p:nvPicPr>
                    <p:blipFill>
                      <a:blip r:embed="rId6"/>
                      <a:srcRect/>
                      <a:stretch>
                        <a:fillRect/>
                      </a:stretch>
                    </p:blipFill>
                    <p:spPr bwMode="auto">
                      <a:xfrm>
                        <a:off x="827658" y="5373216"/>
                        <a:ext cx="7560766" cy="13593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组合 16"/>
          <p:cNvGrpSpPr/>
          <p:nvPr/>
        </p:nvGrpSpPr>
        <p:grpSpPr>
          <a:xfrm>
            <a:off x="2771800" y="3933056"/>
            <a:ext cx="2664296" cy="1800200"/>
            <a:chOff x="2771800" y="3933056"/>
            <a:chExt cx="2664296" cy="1800200"/>
          </a:xfrm>
        </p:grpSpPr>
        <p:sp>
          <p:nvSpPr>
            <p:cNvPr id="8" name="椭圆 7"/>
            <p:cNvSpPr/>
            <p:nvPr/>
          </p:nvSpPr>
          <p:spPr>
            <a:xfrm>
              <a:off x="2771800" y="3933056"/>
              <a:ext cx="266429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3203848" y="4365104"/>
              <a:ext cx="72008" cy="1368152"/>
            </a:xfrm>
            <a:prstGeom prst="straightConnector1">
              <a:avLst/>
            </a:prstGeom>
            <a:ln>
              <a:solidFill>
                <a:srgbClr val="FF0000"/>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grpSp>
      <p:grpSp>
        <p:nvGrpSpPr>
          <p:cNvPr id="16" name="组合 15"/>
          <p:cNvGrpSpPr/>
          <p:nvPr/>
        </p:nvGrpSpPr>
        <p:grpSpPr>
          <a:xfrm>
            <a:off x="3347864" y="4725144"/>
            <a:ext cx="4320480" cy="1080120"/>
            <a:chOff x="3347864" y="4725144"/>
            <a:chExt cx="4320480" cy="1080120"/>
          </a:xfrm>
        </p:grpSpPr>
        <p:sp>
          <p:nvSpPr>
            <p:cNvPr id="9" name="椭圆 8"/>
            <p:cNvSpPr/>
            <p:nvPr/>
          </p:nvSpPr>
          <p:spPr>
            <a:xfrm>
              <a:off x="3347864" y="4725144"/>
              <a:ext cx="266429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5724128" y="5157192"/>
              <a:ext cx="1944216" cy="648072"/>
            </a:xfrm>
            <a:prstGeom prst="straightConnector1">
              <a:avLst/>
            </a:prstGeom>
            <a:ln>
              <a:solidFill>
                <a:srgbClr val="FF0000"/>
              </a:solidFill>
              <a:headEnd type="none" w="med" len="med"/>
              <a:tailEnd type="triangle" w="med" len="med"/>
            </a:ln>
          </p:spPr>
          <p:style>
            <a:lnRef idx="2">
              <a:schemeClr val="accent6"/>
            </a:lnRef>
            <a:fillRef idx="0">
              <a:schemeClr val="accent6"/>
            </a:fillRef>
            <a:effectRef idx="1">
              <a:schemeClr val="accent6"/>
            </a:effectRef>
            <a:fontRef idx="minor">
              <a:schemeClr val="tx1"/>
            </a:fontRef>
          </p:style>
        </p:cxnSp>
      </p:grpSp>
      <p:sp>
        <p:nvSpPr>
          <p:cNvPr id="18" name="等腰三角形 17"/>
          <p:cNvSpPr/>
          <p:nvPr/>
        </p:nvSpPr>
        <p:spPr>
          <a:xfrm>
            <a:off x="5652120" y="6381328"/>
            <a:ext cx="360040" cy="360040"/>
          </a:xfrm>
          <a:prstGeom prst="triangl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7472" name="Object 16"/>
          <p:cNvGraphicFramePr>
            <a:graphicFrameLocks noGrp="1" noChangeAspect="1"/>
          </p:cNvGraphicFramePr>
          <p:nvPr>
            <p:extLst>
              <p:ext uri="{D42A27DB-BD31-4B8C-83A1-F6EECF244321}">
                <p14:modId xmlns:p14="http://schemas.microsoft.com/office/powerpoint/2010/main" val="2461557535"/>
              </p:ext>
            </p:extLst>
          </p:nvPr>
        </p:nvGraphicFramePr>
        <p:xfrm>
          <a:off x="684213" y="1196975"/>
          <a:ext cx="6983412" cy="508000"/>
        </p:xfrm>
        <a:graphic>
          <a:graphicData uri="http://schemas.openxmlformats.org/presentationml/2006/ole">
            <mc:AlternateContent xmlns:mc="http://schemas.openxmlformats.org/markup-compatibility/2006">
              <mc:Choice xmlns:v="urn:schemas-microsoft-com:vml" Requires="v">
                <p:oleObj spid="_x0000_s146973" name="Equation" r:id="rId7" imgW="2793960" imgH="203040" progId="Equation.DSMT4">
                  <p:embed/>
                </p:oleObj>
              </mc:Choice>
              <mc:Fallback>
                <p:oleObj name="Equation" r:id="rId7" imgW="2793960" imgH="203040" progId="Equation.DSMT4">
                  <p:embed/>
                  <p:pic>
                    <p:nvPicPr>
                      <p:cNvPr id="0" name=""/>
                      <p:cNvPicPr>
                        <a:picLocks noGrp="1" noChangeAspect="1" noChangeArrowheads="1"/>
                      </p:cNvPicPr>
                      <p:nvPr/>
                    </p:nvPicPr>
                    <p:blipFill>
                      <a:blip r:embed="rId8"/>
                      <a:srcRect/>
                      <a:stretch>
                        <a:fillRect/>
                      </a:stretch>
                    </p:blipFill>
                    <p:spPr bwMode="auto">
                      <a:xfrm>
                        <a:off x="684213" y="1196975"/>
                        <a:ext cx="6983412" cy="508000"/>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直接连接符 18"/>
          <p:cNvCxnSpPr/>
          <p:nvPr/>
        </p:nvCxnSpPr>
        <p:spPr>
          <a:xfrm>
            <a:off x="899592" y="2420888"/>
            <a:ext cx="5688632"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3544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a:t>
            </a:r>
            <a:endParaRPr lang="zh-CN" altLang="en-US" dirty="0"/>
          </a:p>
        </p:txBody>
      </p:sp>
      <p:sp>
        <p:nvSpPr>
          <p:cNvPr id="3" name="内容占位符 2"/>
          <p:cNvSpPr>
            <a:spLocks noGrp="1"/>
          </p:cNvSpPr>
          <p:nvPr>
            <p:ph type="body" idx="1"/>
          </p:nvPr>
        </p:nvSpPr>
        <p:spPr/>
        <p:txBody>
          <a:bodyPr>
            <a:normAutofit/>
          </a:bodyPr>
          <a:lstStyle/>
          <a:p>
            <a:r>
              <a:rPr lang="zh-CN" altLang="zh-CN" sz="2800" dirty="0">
                <a:solidFill>
                  <a:srgbClr val="FFFF00"/>
                </a:solidFill>
              </a:rPr>
              <a:t>利用上凸性重新证明最大离散熵</a:t>
            </a:r>
            <a:r>
              <a:rPr lang="zh-CN" altLang="zh-CN" sz="2800" dirty="0" smtClean="0">
                <a:solidFill>
                  <a:srgbClr val="FFFF00"/>
                </a:solidFill>
              </a:rPr>
              <a:t>定理</a:t>
            </a:r>
            <a:endParaRPr lang="zh-CN" altLang="zh-CN" sz="2800" dirty="0">
              <a:solidFill>
                <a:srgbClr val="FFFF00"/>
              </a:solidFill>
            </a:endParaRPr>
          </a:p>
        </p:txBody>
      </p:sp>
      <p:sp>
        <p:nvSpPr>
          <p:cNvPr id="4" name="灯片编号占位符 3"/>
          <p:cNvSpPr>
            <a:spLocks noGrp="1"/>
          </p:cNvSpPr>
          <p:nvPr>
            <p:ph type="sldNum" sz="quarter" idx="4294967295"/>
          </p:nvPr>
        </p:nvSpPr>
        <p:spPr>
          <a:xfrm>
            <a:off x="8515350" y="6556375"/>
            <a:ext cx="628650" cy="257175"/>
          </a:xfrm>
        </p:spPr>
        <p:txBody>
          <a:bodyPr/>
          <a:lstStyle/>
          <a:p>
            <a:fld id="{E31375A4-56A4-47D6-9801-1991572033F7}" type="slidenum">
              <a:rPr lang="en-US" smtClean="0"/>
              <a:pPr/>
              <a:t>98</a:t>
            </a:fld>
            <a:endParaRPr lang="en-US"/>
          </a:p>
        </p:txBody>
      </p:sp>
    </p:spTree>
    <p:extLst>
      <p:ext uri="{BB962C8B-B14F-4D97-AF65-F5344CB8AC3E}">
        <p14:creationId xmlns:p14="http://schemas.microsoft.com/office/powerpoint/2010/main" val="1439071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思考题</a:t>
            </a:r>
          </a:p>
        </p:txBody>
      </p:sp>
      <p:sp>
        <p:nvSpPr>
          <p:cNvPr id="5" name="内容占位符 4"/>
          <p:cNvSpPr>
            <a:spLocks noGrp="1"/>
          </p:cNvSpPr>
          <p:nvPr>
            <p:ph idx="1"/>
          </p:nvPr>
        </p:nvSpPr>
        <p:spPr/>
        <p:txBody>
          <a:bodyPr>
            <a:normAutofit/>
          </a:bodyPr>
          <a:lstStyle/>
          <a:p>
            <a:pPr marL="457200" indent="-457200">
              <a:buFont typeface="+mj-lt"/>
              <a:buAutoNum type="arabicPeriod"/>
            </a:pPr>
            <a:r>
              <a:rPr lang="zh-CN" altLang="zh-CN" sz="2400" dirty="0"/>
              <a:t>抛一枚均匀硬币和抛一枚非均匀的硬币，哪个信息量（或不确定度）更大？</a:t>
            </a:r>
          </a:p>
          <a:p>
            <a:pPr marL="457200" indent="-457200">
              <a:buFont typeface="+mj-lt"/>
              <a:buAutoNum type="arabicPeriod"/>
            </a:pPr>
            <a:endParaRPr lang="en-US" altLang="zh-CN" sz="2400" dirty="0" smtClean="0"/>
          </a:p>
          <a:p>
            <a:pPr marL="457200" indent="-457200">
              <a:buFont typeface="+mj-lt"/>
              <a:buAutoNum type="arabicPeriod"/>
            </a:pPr>
            <a:r>
              <a:rPr lang="zh-CN" altLang="zh-CN" sz="2400" dirty="0" smtClean="0"/>
              <a:t>抛</a:t>
            </a:r>
            <a:r>
              <a:rPr lang="zh-CN" altLang="zh-CN" sz="2400" dirty="0"/>
              <a:t>一枚均匀骰子和抛一枚均匀硬币，哪个信息量（或不确定度）更大？</a:t>
            </a:r>
          </a:p>
          <a:p>
            <a:endParaRPr lang="zh-CN" altLang="en-US" sz="2400" dirty="0"/>
          </a:p>
        </p:txBody>
      </p:sp>
      <p:sp>
        <p:nvSpPr>
          <p:cNvPr id="2" name="灯片编号占位符 1"/>
          <p:cNvSpPr>
            <a:spLocks noGrp="1"/>
          </p:cNvSpPr>
          <p:nvPr>
            <p:ph type="sldNum" sz="quarter" idx="12"/>
          </p:nvPr>
        </p:nvSpPr>
        <p:spPr/>
        <p:txBody>
          <a:bodyPr/>
          <a:lstStyle/>
          <a:p>
            <a:fld id="{E31375A4-56A4-47D6-9801-1991572033F7}" type="slidenum">
              <a:rPr lang="en-US" smtClean="0"/>
              <a:pPr/>
              <a:t>99</a:t>
            </a:fld>
            <a:endParaRPr lang="en-US"/>
          </a:p>
        </p:txBody>
      </p:sp>
    </p:spTree>
    <p:extLst>
      <p:ext uri="{BB962C8B-B14F-4D97-AF65-F5344CB8AC3E}">
        <p14:creationId xmlns:p14="http://schemas.microsoft.com/office/powerpoint/2010/main" val="392934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5.8|4.8|4.3|9.8|2.1|1.1"/>
</p:tagLst>
</file>

<file path=ppt/tags/tag10.xml><?xml version="1.0" encoding="utf-8"?>
<p:tagLst xmlns:a="http://schemas.openxmlformats.org/drawingml/2006/main" xmlns:r="http://schemas.openxmlformats.org/officeDocument/2006/relationships" xmlns:p="http://schemas.openxmlformats.org/presentationml/2006/main">
  <p:tag name="TIMING" val="|7.2|15.4"/>
</p:tagLst>
</file>

<file path=ppt/tags/tag11.xml><?xml version="1.0" encoding="utf-8"?>
<p:tagLst xmlns:a="http://schemas.openxmlformats.org/drawingml/2006/main" xmlns:r="http://schemas.openxmlformats.org/officeDocument/2006/relationships" xmlns:p="http://schemas.openxmlformats.org/presentationml/2006/main">
  <p:tag name="TIMING" val="|10.2|28.7|14.7"/>
</p:tagLst>
</file>

<file path=ppt/tags/tag12.xml><?xml version="1.0" encoding="utf-8"?>
<p:tagLst xmlns:a="http://schemas.openxmlformats.org/drawingml/2006/main" xmlns:r="http://schemas.openxmlformats.org/officeDocument/2006/relationships" xmlns:p="http://schemas.openxmlformats.org/presentationml/2006/main">
  <p:tag name="TIMING" val="|49.4|19.6|1.4|9.2|1.4"/>
</p:tagLst>
</file>

<file path=ppt/tags/tag2.xml><?xml version="1.0" encoding="utf-8"?>
<p:tagLst xmlns:a="http://schemas.openxmlformats.org/drawingml/2006/main" xmlns:r="http://schemas.openxmlformats.org/officeDocument/2006/relationships" xmlns:p="http://schemas.openxmlformats.org/presentationml/2006/main">
  <p:tag name="TIMING" val="|7.8|5.3|3.7"/>
</p:tagLst>
</file>

<file path=ppt/tags/tag3.xml><?xml version="1.0" encoding="utf-8"?>
<p:tagLst xmlns:a="http://schemas.openxmlformats.org/drawingml/2006/main" xmlns:r="http://schemas.openxmlformats.org/officeDocument/2006/relationships" xmlns:p="http://schemas.openxmlformats.org/presentationml/2006/main">
  <p:tag name="TIMING" val="|1.7|16.4|10|19.9"/>
</p:tagLst>
</file>

<file path=ppt/tags/tag4.xml><?xml version="1.0" encoding="utf-8"?>
<p:tagLst xmlns:a="http://schemas.openxmlformats.org/drawingml/2006/main" xmlns:r="http://schemas.openxmlformats.org/officeDocument/2006/relationships" xmlns:p="http://schemas.openxmlformats.org/presentationml/2006/main">
  <p:tag name="TIMING" val="|49.2|9.6|29.6"/>
</p:tagLst>
</file>

<file path=ppt/tags/tag5.xml><?xml version="1.0" encoding="utf-8"?>
<p:tagLst xmlns:a="http://schemas.openxmlformats.org/drawingml/2006/main" xmlns:r="http://schemas.openxmlformats.org/officeDocument/2006/relationships" xmlns:p="http://schemas.openxmlformats.org/presentationml/2006/main">
  <p:tag name="TIMING" val="|49.2|9.6|29.6"/>
</p:tagLst>
</file>

<file path=ppt/tags/tag6.xml><?xml version="1.0" encoding="utf-8"?>
<p:tagLst xmlns:a="http://schemas.openxmlformats.org/drawingml/2006/main" xmlns:r="http://schemas.openxmlformats.org/officeDocument/2006/relationships" xmlns:p="http://schemas.openxmlformats.org/presentationml/2006/main">
  <p:tag name="TIMING" val="|6.2|21.5|3.3|16.1|3.9|10.8|8.8|26.1"/>
</p:tagLst>
</file>

<file path=ppt/tags/tag7.xml><?xml version="1.0" encoding="utf-8"?>
<p:tagLst xmlns:a="http://schemas.openxmlformats.org/drawingml/2006/main" xmlns:r="http://schemas.openxmlformats.org/officeDocument/2006/relationships" xmlns:p="http://schemas.openxmlformats.org/presentationml/2006/main">
  <p:tag name="TIMING" val="|6.2|21.5|3.3|16.1|3.9|10.8|8.8|26.1"/>
</p:tagLst>
</file>

<file path=ppt/tags/tag8.xml><?xml version="1.0" encoding="utf-8"?>
<p:tagLst xmlns:a="http://schemas.openxmlformats.org/drawingml/2006/main" xmlns:r="http://schemas.openxmlformats.org/officeDocument/2006/relationships" xmlns:p="http://schemas.openxmlformats.org/presentationml/2006/main">
  <p:tag name="TIMING" val="|8.5|13.2"/>
</p:tagLst>
</file>

<file path=ppt/tags/tag9.xml><?xml version="1.0" encoding="utf-8"?>
<p:tagLst xmlns:a="http://schemas.openxmlformats.org/drawingml/2006/main" xmlns:r="http://schemas.openxmlformats.org/officeDocument/2006/relationships" xmlns:p="http://schemas.openxmlformats.org/presentationml/2006/main">
  <p:tag name="TIMING" val="|23.9|10"/>
</p:tagLst>
</file>

<file path=ppt/theme/theme1.xml><?xml version="1.0" encoding="utf-8"?>
<a:theme xmlns:a="http://schemas.openxmlformats.org/drawingml/2006/main" name="TechComputer_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TechComputer">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D472324-6816-447D-A73C-4FA00160DF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Circuit board design presentation (widescreen)</Template>
  <TotalTime>0</TotalTime>
  <Words>9082</Words>
  <Application>Microsoft Office PowerPoint</Application>
  <PresentationFormat>全屏显示(4:3)</PresentationFormat>
  <Paragraphs>1454</Paragraphs>
  <Slides>152</Slides>
  <Notes>29</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152</vt:i4>
      </vt:variant>
    </vt:vector>
  </HeadingPairs>
  <TitlesOfParts>
    <vt:vector size="172" baseType="lpstr">
      <vt:lpstr>Arial</vt:lpstr>
      <vt:lpstr>宋体</vt:lpstr>
      <vt:lpstr>黑体</vt:lpstr>
      <vt:lpstr>Wingdings</vt:lpstr>
      <vt:lpstr>华文彩云</vt:lpstr>
      <vt:lpstr>Franklin Gothic Medium</vt:lpstr>
      <vt:lpstr>Century Schoolbook</vt:lpstr>
      <vt:lpstr>幼圆</vt:lpstr>
      <vt:lpstr>Candara</vt:lpstr>
      <vt:lpstr>楷体_GB2312</vt:lpstr>
      <vt:lpstr>Franklin Gothic Book</vt:lpstr>
      <vt:lpstr>微软雅黑</vt:lpstr>
      <vt:lpstr>Times New Roman</vt:lpstr>
      <vt:lpstr>Verdana</vt:lpstr>
      <vt:lpstr>TechComputer_16x9</vt:lpstr>
      <vt:lpstr>Equation</vt:lpstr>
      <vt:lpstr>公式</vt:lpstr>
      <vt:lpstr>MathType 6.0 Equation</vt:lpstr>
      <vt:lpstr>Visio</vt:lpstr>
      <vt:lpstr>Microsoft Visio 绘图</vt:lpstr>
      <vt:lpstr>基础信息论</vt:lpstr>
      <vt:lpstr>第2章 信源熵</vt:lpstr>
      <vt:lpstr>本章内容</vt:lpstr>
      <vt:lpstr>本章内容简介</vt:lpstr>
      <vt:lpstr>第2章 信源熵</vt:lpstr>
      <vt:lpstr>信源的概念</vt:lpstr>
      <vt:lpstr>信源的数学模型</vt:lpstr>
      <vt:lpstr>信源的分类</vt:lpstr>
      <vt:lpstr>离散信源与连续信源</vt:lpstr>
      <vt:lpstr>单符号信源与多符号信源</vt:lpstr>
      <vt:lpstr>离散平稳信源与非平稳信源</vt:lpstr>
      <vt:lpstr>无记忆信源与有记忆信源</vt:lpstr>
      <vt:lpstr>无记忆信源与有记忆信源（续）</vt:lpstr>
      <vt:lpstr>信源的分类</vt:lpstr>
      <vt:lpstr>第2章 信源熵</vt:lpstr>
      <vt:lpstr>单符号离散信源的数学模型</vt:lpstr>
      <vt:lpstr>2.1 信息的度量与信源熵（单符号离散信源）</vt:lpstr>
      <vt:lpstr>2.1 信息的度量与信源熵</vt:lpstr>
      <vt:lpstr>问题的引出</vt:lpstr>
      <vt:lpstr>如何对信息进行度量？</vt:lpstr>
      <vt:lpstr>感性认识</vt:lpstr>
      <vt:lpstr>感性认识</vt:lpstr>
      <vt:lpstr>感性认识</vt:lpstr>
      <vt:lpstr>感性认识</vt:lpstr>
      <vt:lpstr>感性认识</vt:lpstr>
      <vt:lpstr>信息量定义</vt:lpstr>
      <vt:lpstr>信息量的单位</vt:lpstr>
      <vt:lpstr>PowerPoint 演示文稿</vt:lpstr>
      <vt:lpstr>PowerPoint 演示文稿</vt:lpstr>
      <vt:lpstr>自信息量VS不确定度</vt:lpstr>
      <vt:lpstr>自信息量VS不确定度</vt:lpstr>
      <vt:lpstr>结论——自信息量与不确定度之间的关系</vt:lpstr>
      <vt:lpstr>信息量的计算——例1</vt:lpstr>
      <vt:lpstr>自信息量的计算——例2</vt:lpstr>
      <vt:lpstr>自信息量的计算——例2</vt:lpstr>
      <vt:lpstr>自信息量的性质</vt:lpstr>
      <vt:lpstr>自信息量的性质(续)</vt:lpstr>
      <vt:lpstr>2.1 信息的度量与信源熵</vt:lpstr>
      <vt:lpstr>联合自信息量的定义</vt:lpstr>
      <vt:lpstr>2.1 信息的度量与信源熵</vt:lpstr>
      <vt:lpstr>条件自信息量</vt:lpstr>
      <vt:lpstr>条件自信息量的性质</vt:lpstr>
      <vt:lpstr>例：</vt:lpstr>
      <vt:lpstr>例：</vt:lpstr>
      <vt:lpstr>2.1 信息的度量与信源熵</vt:lpstr>
      <vt:lpstr>几种自信息量之间的关系</vt:lpstr>
      <vt:lpstr>例：联合自信息量</vt:lpstr>
      <vt:lpstr>例：条件自信息量</vt:lpstr>
      <vt:lpstr>2.1 信息的度量与信源熵</vt:lpstr>
      <vt:lpstr>2.1 信息的度量与信源熵</vt:lpstr>
      <vt:lpstr>平均自信息量</vt:lpstr>
      <vt:lpstr>例：</vt:lpstr>
      <vt:lpstr>平均信息量求解</vt:lpstr>
      <vt:lpstr>甲地的第一种特殊情况</vt:lpstr>
      <vt:lpstr>甲地的第二种特殊情况</vt:lpstr>
      <vt:lpstr>2.1 信息的度量与信源熵</vt:lpstr>
      <vt:lpstr>信源的概率空间描述</vt:lpstr>
      <vt:lpstr> 平均自信息量—信息熵</vt:lpstr>
      <vt:lpstr>信息熵的单位</vt:lpstr>
      <vt:lpstr>练习：</vt:lpstr>
      <vt:lpstr>2.1 信息的度量与信源熵</vt:lpstr>
      <vt:lpstr>联合熵和条件熵</vt:lpstr>
      <vt:lpstr>联合熵</vt:lpstr>
      <vt:lpstr>条件熵</vt:lpstr>
      <vt:lpstr>为什么条件熵要用联合概率进行加权平均？</vt:lpstr>
      <vt:lpstr>强调：</vt:lpstr>
      <vt:lpstr>条件熵的物理意义</vt:lpstr>
      <vt:lpstr>分析</vt:lpstr>
      <vt:lpstr>                 的物理意义：熵损失</vt:lpstr>
      <vt:lpstr>信源熵、联合熵和条件熵间的关系</vt:lpstr>
      <vt:lpstr>三种熵的关系</vt:lpstr>
      <vt:lpstr>三种熵关系的推广</vt:lpstr>
      <vt:lpstr>练习</vt:lpstr>
      <vt:lpstr>PowerPoint 演示文稿</vt:lpstr>
      <vt:lpstr>PowerPoint 演示文稿</vt:lpstr>
      <vt:lpstr>2.1 信息的度量与信源熵</vt:lpstr>
      <vt:lpstr>熵的主要性质及定理</vt:lpstr>
      <vt:lpstr>非负性与对称性</vt:lpstr>
      <vt:lpstr>对称性解释</vt:lpstr>
      <vt:lpstr>3. 确定性</vt:lpstr>
      <vt:lpstr>4. 扩展性</vt:lpstr>
      <vt:lpstr>5. 连续性</vt:lpstr>
      <vt:lpstr>6. 极值性——香农不等式</vt:lpstr>
      <vt:lpstr>香农不等式证明</vt:lpstr>
      <vt:lpstr>香农不等式证明</vt:lpstr>
      <vt:lpstr>7. 条件熵不大于无条件熵</vt:lpstr>
      <vt:lpstr>证明(续)</vt:lpstr>
      <vt:lpstr>思考</vt:lpstr>
      <vt:lpstr>思考</vt:lpstr>
      <vt:lpstr>思考</vt:lpstr>
      <vt:lpstr>8. 最大离散熵定理</vt:lpstr>
      <vt:lpstr>9. 上凸性</vt:lpstr>
      <vt:lpstr>9.2 上凸函数的几何意义</vt:lpstr>
      <vt:lpstr>上凸函数判断</vt:lpstr>
      <vt:lpstr>上凸函数</vt:lpstr>
      <vt:lpstr>9.3 熵函数上凸性的证明</vt:lpstr>
      <vt:lpstr>9.3 熵函数上凸性的证明</vt:lpstr>
      <vt:lpstr>思考</vt:lpstr>
      <vt:lpstr>思考题</vt:lpstr>
      <vt:lpstr>2.1 信息的度量与信源熵</vt:lpstr>
      <vt:lpstr>加权熵的引入</vt:lpstr>
      <vt:lpstr>加权熵的数学定义</vt:lpstr>
      <vt:lpstr>加权熵的基本性质 ——很多与传统熵的性质类似</vt:lpstr>
      <vt:lpstr>4. 扩展性  &amp;  5.连续性</vt:lpstr>
      <vt:lpstr>6.均匀性  &amp;  7.等重性</vt:lpstr>
      <vt:lpstr>8. 非容性</vt:lpstr>
      <vt:lpstr>9. 最大加权熵的求解</vt:lpstr>
      <vt:lpstr>最大加权熵的求解</vt:lpstr>
      <vt:lpstr>最大加权熵的求解</vt:lpstr>
      <vt:lpstr>2.1 信息的度量与信源熵</vt:lpstr>
      <vt:lpstr>2.1 信息的度量与信源熵</vt:lpstr>
      <vt:lpstr>A. 互信息量</vt:lpstr>
      <vt:lpstr>观察通信过程</vt:lpstr>
      <vt:lpstr>互信息量定义</vt:lpstr>
      <vt:lpstr>例题</vt:lpstr>
      <vt:lpstr>互信息的三种形式1</vt:lpstr>
      <vt:lpstr>互信息的三种形式2</vt:lpstr>
      <vt:lpstr>互信息的三种形式3</vt:lpstr>
      <vt:lpstr>互信息的三种形式3(续)</vt:lpstr>
      <vt:lpstr>B. 互信息的性质1</vt:lpstr>
      <vt:lpstr>互信息的性质2</vt:lpstr>
      <vt:lpstr>互信息的性质3</vt:lpstr>
      <vt:lpstr>C. 条件互信息量和联合互信息量</vt:lpstr>
      <vt:lpstr>三个互信息量的关系</vt:lpstr>
      <vt:lpstr>例</vt:lpstr>
      <vt:lpstr>续例</vt:lpstr>
      <vt:lpstr>续例</vt:lpstr>
      <vt:lpstr>2.1 信息的度量与信源熵</vt:lpstr>
      <vt:lpstr>A. 平均互信息量</vt:lpstr>
      <vt:lpstr>A. 平均互信息量1</vt:lpstr>
      <vt:lpstr>A. 平均互信息量2</vt:lpstr>
      <vt:lpstr>A. 平均互信息量3</vt:lpstr>
      <vt:lpstr>平均互信息的性质</vt:lpstr>
      <vt:lpstr>平均互信息的性质（续）</vt:lpstr>
      <vt:lpstr>平均互信息的性质（续）</vt:lpstr>
      <vt:lpstr>极值性讨论</vt:lpstr>
      <vt:lpstr>极值性讨论（续）</vt:lpstr>
      <vt:lpstr>极值性讨论（续）</vt:lpstr>
      <vt:lpstr>极值性讨论（续）</vt:lpstr>
      <vt:lpstr>平均互信息的性质（续）</vt:lpstr>
      <vt:lpstr>凸函数性</vt:lpstr>
      <vt:lpstr>凸函数性(续)</vt:lpstr>
      <vt:lpstr>2.1 信息的度量与信源熵</vt:lpstr>
      <vt:lpstr>平均互信息和各类熵的关系</vt:lpstr>
      <vt:lpstr>例题1</vt:lpstr>
      <vt:lpstr>PowerPoint 演示文稿</vt:lpstr>
      <vt:lpstr>PowerPoint 演示文稿</vt:lpstr>
      <vt:lpstr>PowerPoint 演示文稿</vt:lpstr>
      <vt:lpstr>PowerPoint 演示文稿</vt:lpstr>
      <vt:lpstr>例题2</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2012-07-22T06:18:58Z</dcterms:created>
  <dcterms:modified xsi:type="dcterms:W3CDTF">2015-11-17T14:04:54Z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TC029010269991</vt:lpwstr>
  </property>
</Properties>
</file>